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843" r:id="rId3"/>
    <p:sldId id="2845" r:id="rId4"/>
    <p:sldId id="2855" r:id="rId5"/>
    <p:sldId id="2879" r:id="rId6"/>
    <p:sldId id="2802" r:id="rId7"/>
    <p:sldId id="2860" r:id="rId8"/>
    <p:sldId id="2882" r:id="rId9"/>
    <p:sldId id="2865" r:id="rId10"/>
    <p:sldId id="2866" r:id="rId11"/>
    <p:sldId id="2832" r:id="rId12"/>
    <p:sldId id="2868" r:id="rId13"/>
    <p:sldId id="2878" r:id="rId14"/>
    <p:sldId id="2869" r:id="rId15"/>
    <p:sldId id="2867" r:id="rId16"/>
    <p:sldId id="2884" r:id="rId17"/>
    <p:sldId id="2880" r:id="rId18"/>
    <p:sldId id="2883" r:id="rId19"/>
    <p:sldId id="2885" r:id="rId20"/>
    <p:sldId id="2870" r:id="rId21"/>
    <p:sldId id="2871" r:id="rId22"/>
    <p:sldId id="2872" r:id="rId23"/>
    <p:sldId id="2873" r:id="rId24"/>
  </p:sldIdLst>
  <p:sldSz cx="11522075" cy="648335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8" userDrawn="1">
          <p15:clr>
            <a:srgbClr val="A4A3A4"/>
          </p15:clr>
        </p15:guide>
        <p15:guide id="2" pos="362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אודי גלבשטיין" initials="אג" lastIdx="1" clrIdx="1">
    <p:extLst>
      <p:ext uri="{19B8F6BF-5375-455C-9EA6-DF929625EA0E}">
        <p15:presenceInfo xmlns:p15="http://schemas.microsoft.com/office/powerpoint/2012/main" userId="S-1-5-21-60493477-2146455087-3665346643-946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408E"/>
    <a:srgbClr val="FFFF4F"/>
    <a:srgbClr val="FFFFCC"/>
    <a:srgbClr val="A4DFF6"/>
    <a:srgbClr val="182C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1173" autoAdjust="0"/>
  </p:normalViewPr>
  <p:slideViewPr>
    <p:cSldViewPr snapToGrid="0" snapToObjects="1" showGuides="1">
      <p:cViewPr>
        <p:scale>
          <a:sx n="95" d="100"/>
          <a:sy n="95" d="100"/>
        </p:scale>
        <p:origin x="1332" y="648"/>
      </p:cViewPr>
      <p:guideLst>
        <p:guide orient="horz" pos="1588"/>
        <p:guide pos="362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979757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1"/>
          <a:lstStyle>
            <a:lvl1pPr algn="l">
              <a:defRPr sz="1200"/>
            </a:lvl1pPr>
          </a:lstStyle>
          <a:p>
            <a:endParaRPr lang="aa-ET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626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1"/>
          <a:lstStyle>
            <a:lvl1pPr algn="r">
              <a:defRPr sz="1200"/>
            </a:lvl1pPr>
          </a:lstStyle>
          <a:p>
            <a:fld id="{5E951113-94BB-4A5F-BF9E-5FD88BD204ED}" type="datetimeFigureOut">
              <a:rPr lang="aa-ET" smtClean="0"/>
              <a:t>12/06/2020</a:t>
            </a:fld>
            <a:endParaRPr lang="aa-ET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1" anchor="ctr"/>
          <a:lstStyle/>
          <a:p>
            <a:endParaRPr lang="aa-ET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aa-ET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979757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1" anchor="b"/>
          <a:lstStyle>
            <a:lvl1pPr algn="l">
              <a:defRPr sz="1200"/>
            </a:lvl1pPr>
          </a:lstStyle>
          <a:p>
            <a:endParaRPr lang="aa-ET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626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1" anchor="b"/>
          <a:lstStyle>
            <a:lvl1pPr algn="r">
              <a:defRPr sz="1200"/>
            </a:lvl1pPr>
          </a:lstStyle>
          <a:p>
            <a:fld id="{3ECCFAE5-B6BD-4B80-9024-1CABD0E41763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4144582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4156" y="2014041"/>
            <a:ext cx="9793764" cy="138971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8311" y="3673898"/>
            <a:ext cx="8065453" cy="16568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C78C-A496-5841-A9C6-4B37D7BF1029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C7165-EBD9-4641-B044-35326DD5B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92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C78C-A496-5841-A9C6-4B37D7BF1029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C7165-EBD9-4641-B044-35326DD5B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993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53504" y="259635"/>
            <a:ext cx="2592467" cy="553185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6104" y="259635"/>
            <a:ext cx="7585366" cy="553185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C78C-A496-5841-A9C6-4B37D7BF1029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C7165-EBD9-4641-B044-35326DD5B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785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C78C-A496-5841-A9C6-4B37D7BF1029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C7165-EBD9-4641-B044-35326DD5B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886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164" y="4166153"/>
            <a:ext cx="9793764" cy="128766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0164" y="2747921"/>
            <a:ext cx="9793764" cy="141823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C78C-A496-5841-A9C6-4B37D7BF1029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C7165-EBD9-4641-B044-35326DD5B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751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104" y="1512782"/>
            <a:ext cx="5088916" cy="42787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7055" y="1512782"/>
            <a:ext cx="5088916" cy="42787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C78C-A496-5841-A9C6-4B37D7BF1029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C7165-EBD9-4641-B044-35326DD5B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890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104" y="1451250"/>
            <a:ext cx="5090917" cy="6048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6104" y="2056062"/>
            <a:ext cx="5090917" cy="37354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53055" y="1451250"/>
            <a:ext cx="5092917" cy="6048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53055" y="2056062"/>
            <a:ext cx="5092917" cy="37354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C78C-A496-5841-A9C6-4B37D7BF1029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C7165-EBD9-4641-B044-35326DD5B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86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C78C-A496-5841-A9C6-4B37D7BF1029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C7165-EBD9-4641-B044-35326DD5B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491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C78C-A496-5841-A9C6-4B37D7BF1029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C7165-EBD9-4641-B044-35326DD5B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022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105" y="258133"/>
            <a:ext cx="3790683" cy="10985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811" y="258134"/>
            <a:ext cx="6441160" cy="55333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6105" y="1356701"/>
            <a:ext cx="3790683" cy="44347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C78C-A496-5841-A9C6-4B37D7BF1029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C7165-EBD9-4641-B044-35326DD5B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95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8407" y="4538345"/>
            <a:ext cx="6913245" cy="5357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58407" y="579299"/>
            <a:ext cx="6913245" cy="38900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58407" y="5074122"/>
            <a:ext cx="6913245" cy="76089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C78C-A496-5841-A9C6-4B37D7BF1029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C7165-EBD9-4641-B044-35326DD5B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79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104" y="259635"/>
            <a:ext cx="10369868" cy="10805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104" y="1512782"/>
            <a:ext cx="10369868" cy="4278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6104" y="6009106"/>
            <a:ext cx="2688484" cy="3451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0C78C-A496-5841-A9C6-4B37D7BF1029}" type="datetimeFigureOut">
              <a:rPr lang="en-US" smtClean="0"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6709" y="6009106"/>
            <a:ext cx="3648657" cy="3451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7487" y="6009106"/>
            <a:ext cx="2688484" cy="3451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C7165-EBD9-4641-B044-35326DD5B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671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g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521440" cy="6480048"/>
          </a:xfrm>
          <a:prstGeom prst="rect">
            <a:avLst/>
          </a:prstGeom>
        </p:spPr>
      </p:pic>
      <p:pic>
        <p:nvPicPr>
          <p:cNvPr id="5" name="Picture 4" descr="smalltr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78583" cy="1871534"/>
          </a:xfrm>
          <a:prstGeom prst="rect">
            <a:avLst/>
          </a:prstGeom>
        </p:spPr>
      </p:pic>
      <p:pic>
        <p:nvPicPr>
          <p:cNvPr id="6" name="Picture 5" descr="bigtr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624" y="3231502"/>
            <a:ext cx="5492679" cy="3261469"/>
          </a:xfrm>
          <a:prstGeom prst="rect">
            <a:avLst/>
          </a:prstGeom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132" y="1328620"/>
            <a:ext cx="1310684" cy="1700841"/>
          </a:xfrm>
          <a:prstGeom prst="rect">
            <a:avLst/>
          </a:prstGeom>
        </p:spPr>
      </p:pic>
      <p:pic>
        <p:nvPicPr>
          <p:cNvPr id="8" name="Picture 7" descr="rak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729" y="3113064"/>
            <a:ext cx="5352467" cy="1258866"/>
          </a:xfrm>
          <a:prstGeom prst="rect">
            <a:avLst/>
          </a:prstGeom>
        </p:spPr>
      </p:pic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73E752E7-5C5B-4760-8E44-C2F08E11D82E}"/>
              </a:ext>
            </a:extLst>
          </p:cNvPr>
          <p:cNvSpPr txBox="1"/>
          <p:nvPr/>
        </p:nvSpPr>
        <p:spPr>
          <a:xfrm>
            <a:off x="396295" y="4371930"/>
            <a:ext cx="1013258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3000" b="1" dirty="0">
                <a:cs typeface="Segoe UI" panose="020B0502040204020203" pitchFamily="34" charset="0"/>
              </a:rPr>
              <a:t>קבינט הקורונה </a:t>
            </a:r>
            <a:r>
              <a:rPr lang="he-IL" sz="3000" b="1" dirty="0" smtClean="0">
                <a:cs typeface="Segoe UI" panose="020B0502040204020203" pitchFamily="34" charset="0"/>
              </a:rPr>
              <a:t>6.12.20</a:t>
            </a:r>
            <a:endParaRPr lang="aa-ET" sz="3000" b="1" dirty="0"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4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strip1.jpg">
            <a:extLst>
              <a:ext uri="{FF2B5EF4-FFF2-40B4-BE49-F238E27FC236}">
                <a16:creationId xmlns:a16="http://schemas.microsoft.com/office/drawing/2014/main" id="{7EC3FE62-B06E-4837-A49B-523967B7F7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28"/>
            <a:ext cx="11522074" cy="937851"/>
          </a:xfrm>
          <a:prstGeom prst="rect">
            <a:avLst/>
          </a:prstGeom>
        </p:spPr>
      </p:pic>
      <p:pic>
        <p:nvPicPr>
          <p:cNvPr id="7" name="Picture 4" descr="btm.png">
            <a:extLst>
              <a:ext uri="{FF2B5EF4-FFF2-40B4-BE49-F238E27FC236}">
                <a16:creationId xmlns:a16="http://schemas.microsoft.com/office/drawing/2014/main" id="{A9B8A228-212C-4042-9C3C-48EA9C5817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73" y="5213486"/>
            <a:ext cx="10948781" cy="115523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0351CCB-D444-4AEE-B3AF-931CBF96D274}"/>
              </a:ext>
            </a:extLst>
          </p:cNvPr>
          <p:cNvSpPr txBox="1">
            <a:spLocks/>
          </p:cNvSpPr>
          <p:nvPr/>
        </p:nvSpPr>
        <p:spPr>
          <a:xfrm>
            <a:off x="0" y="-2517"/>
            <a:ext cx="11187001" cy="9122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4000" b="1" baseline="30000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סימנים </a:t>
            </a:r>
            <a:r>
              <a:rPr lang="he-IL" sz="4000" b="1" baseline="30000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להתפרצות </a:t>
            </a:r>
            <a:r>
              <a:rPr lang="he-IL" sz="4000" b="1" baseline="30000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מחודשת</a:t>
            </a:r>
            <a:endParaRPr lang="he-IL" sz="4000" b="1" baseline="300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60467" y="1014746"/>
            <a:ext cx="924580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he-IL" dirty="0" smtClean="0">
                <a:latin typeface="Calibri" panose="020F0502020204030204" pitchFamily="34" charset="0"/>
                <a:cs typeface="Calibri" panose="020F0502020204030204" pitchFamily="34" charset="0"/>
              </a:rPr>
              <a:t>התחלואה מפושטת בכל רחבי הארץ</a:t>
            </a: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he-IL" dirty="0" smtClean="0">
                <a:latin typeface="Calibri" panose="020F0502020204030204" pitchFamily="34" charset="0"/>
                <a:cs typeface="Calibri" panose="020F0502020204030204" pitchFamily="34" charset="0"/>
              </a:rPr>
              <a:t>הפעלת כלים דיפרנציאליים הינה מוגבלת בנקודת זמן זו ובעלת אפקטיביות נמוכה</a:t>
            </a:r>
          </a:p>
        </p:txBody>
      </p:sp>
      <p:pic>
        <p:nvPicPr>
          <p:cNvPr id="2050" name="Picture 2" descr="48105105583389372332006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401" y="1928826"/>
            <a:ext cx="6811824" cy="3917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25551" y="1942430"/>
            <a:ext cx="518822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r" rtl="1"/>
            <a:r>
              <a:rPr lang="he-I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ישובים בהם מקדם ההכפלה גדול מ-1, בחתך סקטורים</a:t>
            </a:r>
            <a:endParaRPr lang="he-I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92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strip1.jpg">
            <a:extLst>
              <a:ext uri="{FF2B5EF4-FFF2-40B4-BE49-F238E27FC236}">
                <a16:creationId xmlns:a16="http://schemas.microsoft.com/office/drawing/2014/main" id="{7EC3FE62-B06E-4837-A49B-523967B7F7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" y="51428"/>
            <a:ext cx="11522074" cy="937851"/>
          </a:xfrm>
          <a:prstGeom prst="rect">
            <a:avLst/>
          </a:prstGeom>
        </p:spPr>
      </p:pic>
      <p:pic>
        <p:nvPicPr>
          <p:cNvPr id="7" name="Picture 4" descr="btm.png">
            <a:extLst>
              <a:ext uri="{FF2B5EF4-FFF2-40B4-BE49-F238E27FC236}">
                <a16:creationId xmlns:a16="http://schemas.microsoft.com/office/drawing/2014/main" id="{A9B8A228-212C-4042-9C3C-48EA9C5817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5213486"/>
            <a:ext cx="10948781" cy="115523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0351CCB-D444-4AEE-B3AF-931CBF96D274}"/>
              </a:ext>
            </a:extLst>
          </p:cNvPr>
          <p:cNvSpPr txBox="1">
            <a:spLocks/>
          </p:cNvSpPr>
          <p:nvPr/>
        </p:nvSpPr>
        <p:spPr>
          <a:xfrm>
            <a:off x="8627" y="-2517"/>
            <a:ext cx="11187001" cy="9122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4000" b="1" baseline="30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סימנים להתפרצות מחודשת</a:t>
            </a:r>
            <a:endParaRPr lang="he-IL" sz="4000" b="1" baseline="300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5616" y="1174644"/>
            <a:ext cx="7606208" cy="4692080"/>
          </a:xfrm>
          <a:prstGeom prst="rect">
            <a:avLst/>
          </a:prstGeom>
        </p:spPr>
      </p:pic>
      <p:sp>
        <p:nvSpPr>
          <p:cNvPr id="2" name="אליפסה 1"/>
          <p:cNvSpPr/>
          <p:nvPr/>
        </p:nvSpPr>
        <p:spPr>
          <a:xfrm>
            <a:off x="8110330" y="3120887"/>
            <a:ext cx="536713" cy="239533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אליפסה 9"/>
          <p:cNvSpPr/>
          <p:nvPr/>
        </p:nvSpPr>
        <p:spPr>
          <a:xfrm>
            <a:off x="2312504" y="3120887"/>
            <a:ext cx="536713" cy="239533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TextBox 10"/>
          <p:cNvSpPr txBox="1"/>
          <p:nvPr/>
        </p:nvSpPr>
        <p:spPr>
          <a:xfrm>
            <a:off x="8647043" y="1203974"/>
            <a:ext cx="254858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 smtClean="0">
                <a:latin typeface="Calibri" panose="020F0502020204030204" pitchFamily="34" charset="0"/>
                <a:cs typeface="Calibri" panose="020F0502020204030204" pitchFamily="34" charset="0"/>
              </a:rPr>
              <a:t>דפוס שינוי בצבעי הרמזור של הרשויות הדומה לראשית הגל השני.</a:t>
            </a:r>
            <a:endParaRPr lang="he-IL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00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strip1.jpg">
            <a:extLst>
              <a:ext uri="{FF2B5EF4-FFF2-40B4-BE49-F238E27FC236}">
                <a16:creationId xmlns:a16="http://schemas.microsoft.com/office/drawing/2014/main" id="{7EC3FE62-B06E-4837-A49B-523967B7F7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" y="51428"/>
            <a:ext cx="11522074" cy="937851"/>
          </a:xfrm>
          <a:prstGeom prst="rect">
            <a:avLst/>
          </a:prstGeom>
        </p:spPr>
      </p:pic>
      <p:pic>
        <p:nvPicPr>
          <p:cNvPr id="7" name="Picture 4" descr="btm.png">
            <a:extLst>
              <a:ext uri="{FF2B5EF4-FFF2-40B4-BE49-F238E27FC236}">
                <a16:creationId xmlns:a16="http://schemas.microsoft.com/office/drawing/2014/main" id="{A9B8A228-212C-4042-9C3C-48EA9C5817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5213486"/>
            <a:ext cx="10948781" cy="115523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0351CCB-D444-4AEE-B3AF-931CBF96D274}"/>
              </a:ext>
            </a:extLst>
          </p:cNvPr>
          <p:cNvSpPr txBox="1">
            <a:spLocks/>
          </p:cNvSpPr>
          <p:nvPr/>
        </p:nvSpPr>
        <p:spPr>
          <a:xfrm>
            <a:off x="8627" y="-2517"/>
            <a:ext cx="11187001" cy="9122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endParaRPr lang="he-IL" sz="4000" b="1" baseline="300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08962" y="1670221"/>
            <a:ext cx="9245804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תמונת התחלואה ומדדי ההתפשטות מצביעים על התפרצות מחודשת של המחלה בישראל.</a:t>
            </a:r>
          </a:p>
          <a:p>
            <a:pPr algn="ctr" rtl="1"/>
            <a:endParaRPr lang="he-IL" sz="36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rtl="1"/>
            <a:r>
              <a:rPr lang="he-IL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מגמות ההתפרצות הן </a:t>
            </a:r>
            <a:r>
              <a:rPr lang="he-IL" sz="3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מעריכיות</a:t>
            </a:r>
            <a:r>
              <a:rPr lang="he-IL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ומחייבות נקיטת פעולות מידיות על מנת למנוע גל שלישי.</a:t>
            </a:r>
            <a:endParaRPr lang="he-IL" sz="36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3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strip1.jpg">
            <a:extLst>
              <a:ext uri="{FF2B5EF4-FFF2-40B4-BE49-F238E27FC236}">
                <a16:creationId xmlns:a16="http://schemas.microsoft.com/office/drawing/2014/main" id="{7EC3FE62-B06E-4837-A49B-523967B7F7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" y="51428"/>
            <a:ext cx="11522074" cy="937851"/>
          </a:xfrm>
          <a:prstGeom prst="rect">
            <a:avLst/>
          </a:prstGeom>
        </p:spPr>
      </p:pic>
      <p:pic>
        <p:nvPicPr>
          <p:cNvPr id="7" name="Picture 4" descr="btm.png">
            <a:extLst>
              <a:ext uri="{FF2B5EF4-FFF2-40B4-BE49-F238E27FC236}">
                <a16:creationId xmlns:a16="http://schemas.microsoft.com/office/drawing/2014/main" id="{A9B8A228-212C-4042-9C3C-48EA9C5817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5213486"/>
            <a:ext cx="10948781" cy="115523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0351CCB-D444-4AEE-B3AF-931CBF96D274}"/>
              </a:ext>
            </a:extLst>
          </p:cNvPr>
          <p:cNvSpPr txBox="1">
            <a:spLocks/>
          </p:cNvSpPr>
          <p:nvPr/>
        </p:nvSpPr>
        <p:spPr>
          <a:xfrm>
            <a:off x="8627" y="-2517"/>
            <a:ext cx="11187001" cy="9122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endParaRPr lang="he-IL" sz="4000" b="1" baseline="300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55530" y="2205607"/>
            <a:ext cx="7356218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תכנית </a:t>
            </a:r>
            <a:r>
              <a:rPr lang="he-IL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והמלצות – </a:t>
            </a:r>
          </a:p>
          <a:p>
            <a:pPr algn="ctr" rtl="1"/>
            <a:r>
              <a:rPr lang="he-IL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צעדים נדרשים ל</a:t>
            </a:r>
            <a:r>
              <a:rPr lang="he-IL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ריסון התחלואה</a:t>
            </a:r>
            <a:endParaRPr lang="he-IL" sz="4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34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strip1.jpg">
            <a:extLst>
              <a:ext uri="{FF2B5EF4-FFF2-40B4-BE49-F238E27FC236}">
                <a16:creationId xmlns:a16="http://schemas.microsoft.com/office/drawing/2014/main" id="{7EC3FE62-B06E-4837-A49B-523967B7F7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" y="51428"/>
            <a:ext cx="11522074" cy="937851"/>
          </a:xfrm>
          <a:prstGeom prst="rect">
            <a:avLst/>
          </a:prstGeom>
        </p:spPr>
      </p:pic>
      <p:pic>
        <p:nvPicPr>
          <p:cNvPr id="7" name="Picture 4" descr="btm.png">
            <a:extLst>
              <a:ext uri="{FF2B5EF4-FFF2-40B4-BE49-F238E27FC236}">
                <a16:creationId xmlns:a16="http://schemas.microsoft.com/office/drawing/2014/main" id="{A9B8A228-212C-4042-9C3C-48EA9C5817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5213486"/>
            <a:ext cx="10948781" cy="115523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0351CCB-D444-4AEE-B3AF-931CBF96D274}"/>
              </a:ext>
            </a:extLst>
          </p:cNvPr>
          <p:cNvSpPr txBox="1">
            <a:spLocks/>
          </p:cNvSpPr>
          <p:nvPr/>
        </p:nvSpPr>
        <p:spPr>
          <a:xfrm>
            <a:off x="8627" y="-2517"/>
            <a:ext cx="11187001" cy="9122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4000" b="1" baseline="30000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עדכון תכנית היציאה - תפיסת השכבות</a:t>
            </a:r>
            <a:endParaRPr lang="he-IL" sz="4000" b="1" baseline="300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32913" y="2548244"/>
            <a:ext cx="314766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עצירה של פתיחות נוספות. </a:t>
            </a:r>
            <a:endParaRPr lang="he-IL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r>
              <a:rPr lang="he-IL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הפעלת צעדים נוספים להורדת ה-</a:t>
            </a: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endParaRPr lang="he-IL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32913" y="3216732"/>
            <a:ext cx="314766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פתיחת סקטורים תוך שימוש באמצעים מתקדמים: ברקוד, בדיקות, רמזור</a:t>
            </a:r>
            <a:endParaRPr lang="he-IL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32913" y="4048538"/>
            <a:ext cx="314766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פתיחה לפי המתווה המקורי. </a:t>
            </a:r>
          </a:p>
          <a:p>
            <a:pPr algn="r" rtl="1"/>
            <a:r>
              <a:rPr lang="he-IL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המתנה של שבועיים בין שלב ושלב</a:t>
            </a:r>
            <a:endParaRPr lang="he-IL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32913" y="1587368"/>
            <a:ext cx="314766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הפעלת טריגר לתכנית ריסון להורדה מידית של היקף התחלואה</a:t>
            </a:r>
            <a:endParaRPr lang="he-IL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תמונה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8" y="1365380"/>
            <a:ext cx="8548964" cy="384810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481565" y="1549007"/>
            <a:ext cx="27532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N=2</a:t>
            </a:r>
            <a:r>
              <a:rPr lang="he-IL" dirty="0" smtClean="0">
                <a:solidFill>
                  <a:schemeClr val="bg1"/>
                </a:solidFill>
              </a:rPr>
              <a:t>,</a:t>
            </a:r>
            <a:r>
              <a:rPr lang="en-US" dirty="0" smtClean="0">
                <a:solidFill>
                  <a:schemeClr val="bg1"/>
                </a:solidFill>
              </a:rPr>
              <a:t>000 , 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&gt; 1.2</a:t>
            </a:r>
            <a:endParaRPr lang="he-I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53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strip1.jpg">
            <a:extLst>
              <a:ext uri="{FF2B5EF4-FFF2-40B4-BE49-F238E27FC236}">
                <a16:creationId xmlns:a16="http://schemas.microsoft.com/office/drawing/2014/main" id="{7EC3FE62-B06E-4837-A49B-523967B7F7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" y="51428"/>
            <a:ext cx="11522074" cy="937851"/>
          </a:xfrm>
          <a:prstGeom prst="rect">
            <a:avLst/>
          </a:prstGeom>
        </p:spPr>
      </p:pic>
      <p:pic>
        <p:nvPicPr>
          <p:cNvPr id="7" name="Picture 4" descr="btm.png">
            <a:extLst>
              <a:ext uri="{FF2B5EF4-FFF2-40B4-BE49-F238E27FC236}">
                <a16:creationId xmlns:a16="http://schemas.microsoft.com/office/drawing/2014/main" id="{A9B8A228-212C-4042-9C3C-48EA9C5817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5213486"/>
            <a:ext cx="10948781" cy="115523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0351CCB-D444-4AEE-B3AF-931CBF96D274}"/>
              </a:ext>
            </a:extLst>
          </p:cNvPr>
          <p:cNvSpPr txBox="1">
            <a:spLocks/>
          </p:cNvSpPr>
          <p:nvPr/>
        </p:nvSpPr>
        <p:spPr>
          <a:xfrm>
            <a:off x="8627" y="-2517"/>
            <a:ext cx="11187001" cy="9122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4000" b="1" baseline="30000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תמונת מצב – פעולות מרכזיות ואתגרים</a:t>
            </a:r>
            <a:endParaRPr lang="he-IL" sz="4000" b="1" baseline="300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943541"/>
              </p:ext>
            </p:extLst>
          </p:nvPr>
        </p:nvGraphicFramePr>
        <p:xfrm>
          <a:off x="705679" y="1197673"/>
          <a:ext cx="10624929" cy="405945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654063">
                  <a:extLst>
                    <a:ext uri="{9D8B030D-6E8A-4147-A177-3AD203B41FA5}">
                      <a16:colId xmlns:a16="http://schemas.microsoft.com/office/drawing/2014/main" val="1178814141"/>
                    </a:ext>
                  </a:extLst>
                </a:gridCol>
                <a:gridCol w="4101172">
                  <a:extLst>
                    <a:ext uri="{9D8B030D-6E8A-4147-A177-3AD203B41FA5}">
                      <a16:colId xmlns:a16="http://schemas.microsoft.com/office/drawing/2014/main" val="1318212159"/>
                    </a:ext>
                  </a:extLst>
                </a:gridCol>
                <a:gridCol w="3869694">
                  <a:extLst>
                    <a:ext uri="{9D8B030D-6E8A-4147-A177-3AD203B41FA5}">
                      <a16:colId xmlns:a16="http://schemas.microsoft.com/office/drawing/2014/main" val="4025688467"/>
                    </a:ext>
                  </a:extLst>
                </a:gridCol>
              </a:tblGrid>
              <a:tr h="534804"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כלים</a:t>
                      </a:r>
                      <a:r>
                        <a:rPr lang="he-IL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להפחתת  </a:t>
                      </a:r>
                      <a:r>
                        <a:rPr lang="en-US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endParaRPr lang="he-IL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פעולות</a:t>
                      </a:r>
                      <a:endParaRPr lang="he-IL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יעילות</a:t>
                      </a:r>
                      <a:endParaRPr lang="he-IL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5892181"/>
                  </a:ext>
                </a:extLst>
              </a:tr>
              <a:tr h="625533">
                <a:tc>
                  <a:txBody>
                    <a:bodyPr/>
                    <a:lstStyle/>
                    <a:p>
                      <a:pPr algn="r" rtl="1"/>
                      <a:r>
                        <a:rPr lang="he-IL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הפעלת סגרים דיפרנציאליים באזורי תחלואה</a:t>
                      </a:r>
                      <a:endParaRPr lang="he-IL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ביצוע 20 אזורים מוגבלים בשבועות האחרונים </a:t>
                      </a:r>
                      <a:endParaRPr lang="he-IL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מוגבלת – קושי בתפעול</a:t>
                      </a:r>
                      <a:r>
                        <a:rPr lang="he-IL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ואכיפה</a:t>
                      </a:r>
                      <a:endParaRPr lang="he-IL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8882410"/>
                  </a:ext>
                </a:extLst>
              </a:tr>
              <a:tr h="534804">
                <a:tc>
                  <a:txBody>
                    <a:bodyPr/>
                    <a:lstStyle/>
                    <a:p>
                      <a:pPr marL="0" marR="0" lvl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מבצעי בדיקות רחבים </a:t>
                      </a:r>
                      <a:endParaRPr lang="he-IL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מבצע דיגום רחב</a:t>
                      </a:r>
                      <a:r>
                        <a:rPr lang="he-IL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ביישובי </a:t>
                      </a:r>
                      <a:r>
                        <a:rPr lang="he-IL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רמת הגולן</a:t>
                      </a:r>
                      <a:endParaRPr lang="he-IL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היענות אוכלוסייה לא מספקת</a:t>
                      </a:r>
                      <a:r>
                        <a:rPr lang="he-IL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- 25%</a:t>
                      </a:r>
                      <a:endParaRPr lang="he-IL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6192263"/>
                  </a:ext>
                </a:extLst>
              </a:tr>
              <a:tr h="534804">
                <a:tc>
                  <a:txBody>
                    <a:bodyPr/>
                    <a:lstStyle/>
                    <a:p>
                      <a:pPr algn="r" rtl="1"/>
                      <a:r>
                        <a:rPr lang="he-IL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בדיקות במערכת החינוך</a:t>
                      </a:r>
                      <a:endParaRPr lang="he-IL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בדיקות</a:t>
                      </a:r>
                      <a:r>
                        <a:rPr lang="he-IL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צוותי הוראה</a:t>
                      </a:r>
                      <a:endParaRPr lang="he-IL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היענות – כ-20%, קושי משפטי</a:t>
                      </a:r>
                      <a:r>
                        <a:rPr lang="he-IL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בחיוב</a:t>
                      </a:r>
                      <a:endParaRPr lang="he-IL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2953481"/>
                  </a:ext>
                </a:extLst>
              </a:tr>
              <a:tr h="534804">
                <a:tc>
                  <a:txBody>
                    <a:bodyPr/>
                    <a:lstStyle/>
                    <a:p>
                      <a:pPr marL="0" marR="0" lvl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בדיקות תלמידים</a:t>
                      </a:r>
                      <a:r>
                        <a:rPr lang="he-IL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באיגום מטושים</a:t>
                      </a:r>
                      <a:endParaRPr lang="he-IL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הסכמת הורים ראשונית – 65%-30%</a:t>
                      </a:r>
                      <a:endParaRPr lang="he-IL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93299053"/>
                  </a:ext>
                </a:extLst>
              </a:tr>
              <a:tr h="625533">
                <a:tc>
                  <a:txBody>
                    <a:bodyPr/>
                    <a:lstStyle/>
                    <a:p>
                      <a:pPr marL="0" indent="0" algn="r" rtl="1">
                        <a:buFont typeface="Wingdings" panose="05000000000000000000" pitchFamily="2" charset="2"/>
                        <a:buNone/>
                      </a:pPr>
                      <a:r>
                        <a:rPr lang="he-IL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הגבלת תחלואה מיובאת מחו"ל</a:t>
                      </a:r>
                      <a:endParaRPr lang="he-IL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בידוד מחייב ממדינות אדומות בלבד</a:t>
                      </a:r>
                      <a:endParaRPr lang="he-IL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הפרת בידוד בכ-66% מהמקרים</a:t>
                      </a:r>
                      <a:endParaRPr lang="he-IL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0575003"/>
                  </a:ext>
                </a:extLst>
              </a:tr>
              <a:tr h="625533">
                <a:tc>
                  <a:txBody>
                    <a:bodyPr/>
                    <a:lstStyle/>
                    <a:p>
                      <a:pPr marL="0" indent="0" algn="r" rtl="1">
                        <a:buFont typeface="Wingdings" panose="05000000000000000000" pitchFamily="2" charset="2"/>
                        <a:buNone/>
                      </a:pPr>
                      <a:r>
                        <a:rPr lang="he-IL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מניעת התקהלויות</a:t>
                      </a:r>
                      <a:endParaRPr lang="he-IL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אכיפה</a:t>
                      </a:r>
                      <a:r>
                        <a:rPr lang="he-IL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מוגברת, העלאת קנסות</a:t>
                      </a:r>
                      <a:endParaRPr lang="he-IL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העדר אמצעים טכנולוגיים, אי אישור העלאת הקנסות </a:t>
                      </a:r>
                      <a:endParaRPr lang="he-IL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0341765"/>
                  </a:ext>
                </a:extLst>
              </a:tr>
            </a:tbl>
          </a:graphicData>
        </a:graphic>
      </p:graphicFrame>
      <p:sp>
        <p:nvSpPr>
          <p:cNvPr id="5" name="מלבן 4"/>
          <p:cNvSpPr/>
          <p:nvPr/>
        </p:nvSpPr>
        <p:spPr>
          <a:xfrm>
            <a:off x="427382" y="4627405"/>
            <a:ext cx="10933043" cy="5860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7"/>
          <p:cNvSpPr/>
          <p:nvPr/>
        </p:nvSpPr>
        <p:spPr>
          <a:xfrm>
            <a:off x="427382" y="3955775"/>
            <a:ext cx="10933043" cy="6532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397565" y="2919964"/>
            <a:ext cx="10933043" cy="11368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10"/>
          <p:cNvSpPr/>
          <p:nvPr/>
        </p:nvSpPr>
        <p:spPr>
          <a:xfrm>
            <a:off x="427382" y="2335373"/>
            <a:ext cx="10933043" cy="11368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8270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strip1.jpg">
            <a:extLst>
              <a:ext uri="{FF2B5EF4-FFF2-40B4-BE49-F238E27FC236}">
                <a16:creationId xmlns:a16="http://schemas.microsoft.com/office/drawing/2014/main" id="{7EC3FE62-B06E-4837-A49B-523967B7F7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83" y="-1424"/>
            <a:ext cx="11518195" cy="937535"/>
          </a:xfrm>
          <a:prstGeom prst="rect">
            <a:avLst/>
          </a:prstGeom>
        </p:spPr>
      </p:pic>
      <p:pic>
        <p:nvPicPr>
          <p:cNvPr id="7" name="Picture 4" descr="btm.png">
            <a:extLst>
              <a:ext uri="{FF2B5EF4-FFF2-40B4-BE49-F238E27FC236}">
                <a16:creationId xmlns:a16="http://schemas.microsoft.com/office/drawing/2014/main" id="{A9B8A228-212C-4042-9C3C-48EA9C5817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47" y="5212822"/>
            <a:ext cx="10945095" cy="115484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0351CCB-D444-4AEE-B3AF-931CBF96D274}"/>
              </a:ext>
            </a:extLst>
          </p:cNvPr>
          <p:cNvSpPr txBox="1">
            <a:spLocks/>
          </p:cNvSpPr>
          <p:nvPr/>
        </p:nvSpPr>
        <p:spPr>
          <a:xfrm>
            <a:off x="160797" y="-69009"/>
            <a:ext cx="11183234" cy="911930"/>
          </a:xfrm>
          <a:prstGeom prst="rect">
            <a:avLst/>
          </a:prstGeom>
        </p:spPr>
        <p:txBody>
          <a:bodyPr vert="horz" lIns="91409" tIns="45705" rIns="91409" bIns="45705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3999" b="1" baseline="30000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חלופות להפעלת </a:t>
            </a:r>
            <a:r>
              <a:rPr lang="he-IL" sz="3999" b="1" baseline="30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צעדי ריסון </a:t>
            </a:r>
            <a:endParaRPr lang="he-IL" sz="3999" b="1" baseline="300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646605"/>
              </p:ext>
            </p:extLst>
          </p:nvPr>
        </p:nvGraphicFramePr>
        <p:xfrm>
          <a:off x="1302026" y="1003696"/>
          <a:ext cx="9602347" cy="487006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26084">
                  <a:extLst>
                    <a:ext uri="{9D8B030D-6E8A-4147-A177-3AD203B41FA5}">
                      <a16:colId xmlns:a16="http://schemas.microsoft.com/office/drawing/2014/main" val="1489384539"/>
                    </a:ext>
                  </a:extLst>
                </a:gridCol>
                <a:gridCol w="3605685">
                  <a:extLst>
                    <a:ext uri="{9D8B030D-6E8A-4147-A177-3AD203B41FA5}">
                      <a16:colId xmlns:a16="http://schemas.microsoft.com/office/drawing/2014/main" val="2450313596"/>
                    </a:ext>
                  </a:extLst>
                </a:gridCol>
                <a:gridCol w="3970578">
                  <a:extLst>
                    <a:ext uri="{9D8B030D-6E8A-4147-A177-3AD203B41FA5}">
                      <a16:colId xmlns:a16="http://schemas.microsoft.com/office/drawing/2014/main" val="2947981932"/>
                    </a:ext>
                  </a:extLst>
                </a:gridCol>
              </a:tblGrid>
              <a:tr h="591987">
                <a:tc>
                  <a:txBody>
                    <a:bodyPr/>
                    <a:lstStyle/>
                    <a:p>
                      <a:pPr algn="r" rtl="1"/>
                      <a:endParaRPr lang="he-IL" sz="17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416" marR="86416" marT="43208" marB="43208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ריסון מהודק </a:t>
                      </a:r>
                    </a:p>
                    <a:p>
                      <a:pPr algn="ctr" rtl="1"/>
                      <a:r>
                        <a:rPr lang="he-IL" sz="17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(שמירה על החינוך ומקומות העבודה)</a:t>
                      </a:r>
                      <a:endParaRPr lang="he-IL" sz="17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416" marR="86416" marT="43208" marB="43208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סגר </a:t>
                      </a:r>
                    </a:p>
                    <a:p>
                      <a:pPr algn="ctr" rtl="1"/>
                      <a:r>
                        <a:rPr lang="he-IL" sz="17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(מודל ראש השנה)</a:t>
                      </a:r>
                      <a:endParaRPr lang="he-IL" sz="17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416" marR="86416" marT="43208" marB="43208"/>
                </a:tc>
                <a:extLst>
                  <a:ext uri="{0D108BD9-81ED-4DB2-BD59-A6C34878D82A}">
                    <a16:rowId xmlns:a16="http://schemas.microsoft.com/office/drawing/2014/main" val="1888972114"/>
                  </a:ext>
                </a:extLst>
              </a:tr>
              <a:tr h="592313">
                <a:tc>
                  <a:txBody>
                    <a:bodyPr/>
                    <a:lstStyle/>
                    <a:p>
                      <a:pPr algn="r" rtl="1"/>
                      <a:r>
                        <a:rPr lang="he-IL" sz="17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מקומות עבודה</a:t>
                      </a:r>
                      <a:endParaRPr lang="he-IL" sz="17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416" marR="86416" marT="43208" marB="43208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7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ללא</a:t>
                      </a:r>
                      <a:r>
                        <a:rPr lang="he-IL" sz="17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קבלת קבל – עבודה כרגיל </a:t>
                      </a:r>
                      <a:endParaRPr lang="he-IL" sz="17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7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מקבלי קהל – סגורים (עבודה מהבית)</a:t>
                      </a:r>
                    </a:p>
                  </a:txBody>
                  <a:tcPr marL="86416" marR="86416" marT="43208" marB="43208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7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ללא</a:t>
                      </a:r>
                      <a:r>
                        <a:rPr lang="he-IL" sz="17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קבלת קבל – עבודה כרגיל </a:t>
                      </a:r>
                      <a:endParaRPr lang="he-IL" sz="17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7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מקבלי קהל – סגורים (עבודה מהבית)</a:t>
                      </a:r>
                    </a:p>
                  </a:txBody>
                  <a:tcPr marL="86416" marR="86416" marT="43208" marB="43208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705149"/>
                  </a:ext>
                </a:extLst>
              </a:tr>
              <a:tr h="592313">
                <a:tc>
                  <a:txBody>
                    <a:bodyPr/>
                    <a:lstStyle/>
                    <a:p>
                      <a:pPr algn="r" rtl="1"/>
                      <a:r>
                        <a:rPr lang="he-IL" sz="17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מסחר</a:t>
                      </a:r>
                      <a:endParaRPr lang="he-IL" sz="17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416" marR="86416" marT="43208" marB="43208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7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סגירת </a:t>
                      </a:r>
                      <a:r>
                        <a:rPr lang="he-IL" sz="17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קניונים, שווקים וחנויות</a:t>
                      </a:r>
                      <a:endParaRPr lang="he-IL" sz="17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416" marR="86416" marT="43208" marB="43208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7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סגירת </a:t>
                      </a:r>
                      <a:r>
                        <a:rPr lang="he-IL" sz="17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קניונים, שווקים וחנויות</a:t>
                      </a:r>
                      <a:endParaRPr lang="he-IL" sz="17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416" marR="86416" marT="43208" marB="43208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703733"/>
                  </a:ext>
                </a:extLst>
              </a:tr>
              <a:tr h="592313">
                <a:tc>
                  <a:txBody>
                    <a:bodyPr/>
                    <a:lstStyle/>
                    <a:p>
                      <a:pPr algn="r" rtl="1"/>
                      <a:r>
                        <a:rPr lang="he-IL" sz="17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התקהלויות</a:t>
                      </a:r>
                      <a:endParaRPr lang="he-IL" sz="17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416" marR="86416" marT="43208" marB="43208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7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10:20</a:t>
                      </a:r>
                      <a:endParaRPr lang="he-IL" sz="17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r" rtl="1"/>
                      <a:endParaRPr lang="he-IL" sz="17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416" marR="86416" marT="43208" marB="43208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7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10:20</a:t>
                      </a:r>
                      <a:endParaRPr lang="he-IL" sz="17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416" marR="86416" marT="43208" marB="43208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126907"/>
                  </a:ext>
                </a:extLst>
              </a:tr>
              <a:tr h="592313">
                <a:tc>
                  <a:txBody>
                    <a:bodyPr/>
                    <a:lstStyle/>
                    <a:p>
                      <a:pPr algn="r" rtl="1"/>
                      <a:r>
                        <a:rPr lang="he-IL" sz="17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תחבורה ציבורית</a:t>
                      </a:r>
                      <a:endParaRPr lang="he-IL" sz="17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416" marR="86416" marT="43208" marB="43208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7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תחבורה ציבורית</a:t>
                      </a:r>
                      <a:r>
                        <a:rPr lang="he-IL" sz="17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50%</a:t>
                      </a:r>
                      <a:endParaRPr lang="he-IL" sz="17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416" marR="86416" marT="43208" marB="43208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7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תחבורה ציבורית</a:t>
                      </a:r>
                      <a:r>
                        <a:rPr lang="he-IL" sz="17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50%</a:t>
                      </a:r>
                      <a:endParaRPr lang="he-IL" sz="17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r" rtl="1"/>
                      <a:endParaRPr lang="he-IL" sz="17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416" marR="86416" marT="43208" marB="43208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998015"/>
                  </a:ext>
                </a:extLst>
              </a:tr>
              <a:tr h="592313">
                <a:tc>
                  <a:txBody>
                    <a:bodyPr/>
                    <a:lstStyle/>
                    <a:p>
                      <a:pPr algn="r"/>
                      <a:r>
                        <a:rPr lang="he-IL" sz="17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מערכת החינוך</a:t>
                      </a:r>
                      <a:endParaRPr lang="he-IL" sz="17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416" marR="86416" marT="43208" marB="43208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e-IL" sz="17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סגירת מערכת החינוך בישובים אדומים וכתומים בכל</a:t>
                      </a:r>
                      <a:r>
                        <a:rPr lang="he-IL" sz="17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השכבות (למעט גני ילדים)</a:t>
                      </a:r>
                      <a:endParaRPr lang="he-IL" sz="17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416" marR="86416" marT="43208" marB="43208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e-IL" sz="17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סגירת מערכת החינוך בכל הישובים</a:t>
                      </a:r>
                      <a:endParaRPr lang="he-IL" sz="17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416" marR="86416" marT="43208" marB="43208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74187"/>
                  </a:ext>
                </a:extLst>
              </a:tr>
              <a:tr h="592313">
                <a:tc>
                  <a:txBody>
                    <a:bodyPr/>
                    <a:lstStyle/>
                    <a:p>
                      <a:pPr algn="r" rtl="1"/>
                      <a:r>
                        <a:rPr lang="he-IL" sz="17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מגבלות תנועה</a:t>
                      </a:r>
                      <a:endParaRPr lang="he-IL" sz="17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416" marR="86416" marT="43208" marB="43208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7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אין</a:t>
                      </a:r>
                    </a:p>
                  </a:txBody>
                  <a:tcPr marL="86416" marR="86416" marT="43208" marB="43208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7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מגבלת יציאה מהבית 1,000 מ'</a:t>
                      </a:r>
                    </a:p>
                    <a:p>
                      <a:pPr algn="r" rtl="1"/>
                      <a:r>
                        <a:rPr lang="he-IL" sz="17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אין אפשרות</a:t>
                      </a:r>
                      <a:r>
                        <a:rPr lang="he-IL" sz="17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להתארח בבתי אחרים</a:t>
                      </a:r>
                      <a:endParaRPr lang="he-IL" sz="17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416" marR="86416" marT="43208" marB="43208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7335283"/>
                  </a:ext>
                </a:extLst>
              </a:tr>
              <a:tr h="592313">
                <a:tc>
                  <a:txBody>
                    <a:bodyPr/>
                    <a:lstStyle/>
                    <a:p>
                      <a:pPr algn="r" rtl="1"/>
                      <a:r>
                        <a:rPr lang="he-IL" sz="17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תעופה</a:t>
                      </a:r>
                      <a:endParaRPr lang="he-IL" sz="17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416" marR="86416" marT="43208" marB="43208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7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החמרת ההגבלות על החוזרים</a:t>
                      </a:r>
                      <a:r>
                        <a:rPr lang="he-IL" sz="17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מחו"ל</a:t>
                      </a:r>
                      <a:endParaRPr lang="he-IL" sz="17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r" rtl="1"/>
                      <a:endParaRPr lang="he-IL" sz="17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416" marR="86416" marT="43208" marB="43208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17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שמיים סגורים</a:t>
                      </a:r>
                      <a:endParaRPr lang="he-IL" sz="17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6416" marR="86416" marT="43208" marB="43208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215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161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strip1.jpg">
            <a:extLst>
              <a:ext uri="{FF2B5EF4-FFF2-40B4-BE49-F238E27FC236}">
                <a16:creationId xmlns:a16="http://schemas.microsoft.com/office/drawing/2014/main" id="{7EC3FE62-B06E-4837-A49B-523967B7F7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83" y="-1424"/>
            <a:ext cx="11518195" cy="937535"/>
          </a:xfrm>
          <a:prstGeom prst="rect">
            <a:avLst/>
          </a:prstGeom>
        </p:spPr>
      </p:pic>
      <p:pic>
        <p:nvPicPr>
          <p:cNvPr id="7" name="Picture 4" descr="btm.png">
            <a:extLst>
              <a:ext uri="{FF2B5EF4-FFF2-40B4-BE49-F238E27FC236}">
                <a16:creationId xmlns:a16="http://schemas.microsoft.com/office/drawing/2014/main" id="{A9B8A228-212C-4042-9C3C-48EA9C5817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47" y="5212822"/>
            <a:ext cx="10945095" cy="115484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0351CCB-D444-4AEE-B3AF-931CBF96D274}"/>
              </a:ext>
            </a:extLst>
          </p:cNvPr>
          <p:cNvSpPr txBox="1">
            <a:spLocks/>
          </p:cNvSpPr>
          <p:nvPr/>
        </p:nvSpPr>
        <p:spPr>
          <a:xfrm>
            <a:off x="160797" y="-69009"/>
            <a:ext cx="11183234" cy="911930"/>
          </a:xfrm>
          <a:prstGeom prst="rect">
            <a:avLst/>
          </a:prstGeom>
        </p:spPr>
        <p:txBody>
          <a:bodyPr vert="horz" lIns="91409" tIns="45705" rIns="91409" bIns="45705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3999" b="1" baseline="30000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תחשיב למימוש תכנית ריסון</a:t>
            </a:r>
            <a:endParaRPr lang="he-IL" sz="3999" b="1" baseline="300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aphicFrame>
        <p:nvGraphicFramePr>
          <p:cNvPr id="6" name="טבלה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300182"/>
              </p:ext>
            </p:extLst>
          </p:nvPr>
        </p:nvGraphicFramePr>
        <p:xfrm>
          <a:off x="1316868" y="1540563"/>
          <a:ext cx="9506846" cy="2654406"/>
        </p:xfrm>
        <a:graphic>
          <a:graphicData uri="http://schemas.openxmlformats.org/drawingml/2006/table">
            <a:tbl>
              <a:tblPr rtl="1"/>
              <a:tblGrid>
                <a:gridCol w="1315345">
                  <a:extLst>
                    <a:ext uri="{9D8B030D-6E8A-4147-A177-3AD203B41FA5}">
                      <a16:colId xmlns:a16="http://schemas.microsoft.com/office/drawing/2014/main" val="4138425978"/>
                    </a:ext>
                  </a:extLst>
                </a:gridCol>
                <a:gridCol w="1653984">
                  <a:extLst>
                    <a:ext uri="{9D8B030D-6E8A-4147-A177-3AD203B41FA5}">
                      <a16:colId xmlns:a16="http://schemas.microsoft.com/office/drawing/2014/main" val="4240357676"/>
                    </a:ext>
                  </a:extLst>
                </a:gridCol>
                <a:gridCol w="2024705">
                  <a:extLst>
                    <a:ext uri="{9D8B030D-6E8A-4147-A177-3AD203B41FA5}">
                      <a16:colId xmlns:a16="http://schemas.microsoft.com/office/drawing/2014/main" val="561784241"/>
                    </a:ext>
                  </a:extLst>
                </a:gridCol>
                <a:gridCol w="2267100">
                  <a:extLst>
                    <a:ext uri="{9D8B030D-6E8A-4147-A177-3AD203B41FA5}">
                      <a16:colId xmlns:a16="http://schemas.microsoft.com/office/drawing/2014/main" val="509629452"/>
                    </a:ext>
                  </a:extLst>
                </a:gridCol>
                <a:gridCol w="2245712">
                  <a:extLst>
                    <a:ext uri="{9D8B030D-6E8A-4147-A177-3AD203B41FA5}">
                      <a16:colId xmlns:a16="http://schemas.microsoft.com/office/drawing/2014/main" val="802704192"/>
                    </a:ext>
                  </a:extLst>
                </a:gridCol>
              </a:tblGrid>
              <a:tr h="442401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1" fontAlgn="ctr"/>
                      <a:r>
                        <a:rPr lang="he-I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מספר ימים</a:t>
                      </a:r>
                      <a:r>
                        <a:rPr lang="he-IL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נדרש </a:t>
                      </a:r>
                      <a:r>
                        <a:rPr lang="he-I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להגעה ל-1,000 חולים</a:t>
                      </a:r>
                      <a:endParaRPr lang="he-I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6906832"/>
                  </a:ext>
                </a:extLst>
              </a:tr>
              <a:tr h="442401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שיא מאומתים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שיא חולים קשים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ריסון מהודק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סגר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1317972"/>
                  </a:ext>
                </a:extLst>
              </a:tr>
              <a:tr h="442401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מיידי</a:t>
                      </a:r>
                      <a:endParaRPr lang="he-I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2,600</a:t>
                      </a:r>
                      <a:endParaRPr lang="he-I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681991"/>
                  </a:ext>
                </a:extLst>
              </a:tr>
              <a:tr h="442401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בעוד 7 ימים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3,700</a:t>
                      </a:r>
                      <a:endParaRPr lang="he-I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0899243"/>
                  </a:ext>
                </a:extLst>
              </a:tr>
              <a:tr h="442401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בעוד 14 ימים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5,200</a:t>
                      </a:r>
                      <a:endParaRPr lang="he-I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215078"/>
                  </a:ext>
                </a:extLst>
              </a:tr>
              <a:tr h="442401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בעוד 21 ימים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7,400</a:t>
                      </a:r>
                      <a:endParaRPr lang="he-I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1,200</a:t>
                      </a:r>
                      <a:endParaRPr lang="he-I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268416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 flipH="1">
            <a:off x="7504045" y="4793458"/>
            <a:ext cx="331966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לפי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he-IL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נוכחי = 1.25</a:t>
            </a:r>
          </a:p>
          <a:p>
            <a:pPr algn="r" rtl="1"/>
            <a:r>
              <a:rPr lang="he-IL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לפי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he-IL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ממוצע נוכחי – 1,300</a:t>
            </a:r>
            <a:endParaRPr lang="he-IL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30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strip1.jpg">
            <a:extLst>
              <a:ext uri="{FF2B5EF4-FFF2-40B4-BE49-F238E27FC236}">
                <a16:creationId xmlns:a16="http://schemas.microsoft.com/office/drawing/2014/main" id="{7EC3FE62-B06E-4837-A49B-523967B7F7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83" y="-1424"/>
            <a:ext cx="11518195" cy="937535"/>
          </a:xfrm>
          <a:prstGeom prst="rect">
            <a:avLst/>
          </a:prstGeom>
        </p:spPr>
      </p:pic>
      <p:pic>
        <p:nvPicPr>
          <p:cNvPr id="7" name="Picture 4" descr="btm.png">
            <a:extLst>
              <a:ext uri="{FF2B5EF4-FFF2-40B4-BE49-F238E27FC236}">
                <a16:creationId xmlns:a16="http://schemas.microsoft.com/office/drawing/2014/main" id="{A9B8A228-212C-4042-9C3C-48EA9C5817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47" y="5212822"/>
            <a:ext cx="10945095" cy="115484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0351CCB-D444-4AEE-B3AF-931CBF96D274}"/>
              </a:ext>
            </a:extLst>
          </p:cNvPr>
          <p:cNvSpPr txBox="1">
            <a:spLocks/>
          </p:cNvSpPr>
          <p:nvPr/>
        </p:nvSpPr>
        <p:spPr>
          <a:xfrm>
            <a:off x="160797" y="-69009"/>
            <a:ext cx="11183234" cy="911930"/>
          </a:xfrm>
          <a:prstGeom prst="rect">
            <a:avLst/>
          </a:prstGeom>
        </p:spPr>
        <p:txBody>
          <a:bodyPr vert="horz" lIns="91409" tIns="45705" rIns="91409" bIns="45705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endParaRPr lang="he-IL" sz="3999" b="1" baseline="300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71183" y="2117035"/>
            <a:ext cx="8226974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המלצה:</a:t>
            </a:r>
          </a:p>
          <a:p>
            <a:pPr algn="ctr" rtl="1"/>
            <a:r>
              <a:rPr lang="he-IL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הפעלת תכנית הריסון המהודק בטווח הזמן המידי</a:t>
            </a:r>
          </a:p>
          <a:p>
            <a:pPr algn="ctr" rtl="1"/>
            <a:r>
              <a:rPr lang="he-IL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לאור החצייה הצפויה של רף 2,000 החולים החדשים.</a:t>
            </a:r>
          </a:p>
          <a:p>
            <a:pPr algn="ctr" rtl="1"/>
            <a:endParaRPr lang="he-IL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04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strip1.jpg">
            <a:extLst>
              <a:ext uri="{FF2B5EF4-FFF2-40B4-BE49-F238E27FC236}">
                <a16:creationId xmlns:a16="http://schemas.microsoft.com/office/drawing/2014/main" id="{7EC3FE62-B06E-4837-A49B-523967B7F7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" y="51428"/>
            <a:ext cx="11522074" cy="937851"/>
          </a:xfrm>
          <a:prstGeom prst="rect">
            <a:avLst/>
          </a:prstGeom>
        </p:spPr>
      </p:pic>
      <p:pic>
        <p:nvPicPr>
          <p:cNvPr id="7" name="Picture 4" descr="btm.png">
            <a:extLst>
              <a:ext uri="{FF2B5EF4-FFF2-40B4-BE49-F238E27FC236}">
                <a16:creationId xmlns:a16="http://schemas.microsoft.com/office/drawing/2014/main" id="{A9B8A228-212C-4042-9C3C-48EA9C5817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5213486"/>
            <a:ext cx="10948781" cy="115523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0351CCB-D444-4AEE-B3AF-931CBF96D274}"/>
              </a:ext>
            </a:extLst>
          </p:cNvPr>
          <p:cNvSpPr txBox="1">
            <a:spLocks/>
          </p:cNvSpPr>
          <p:nvPr/>
        </p:nvSpPr>
        <p:spPr>
          <a:xfrm>
            <a:off x="8627" y="-2517"/>
            <a:ext cx="11187001" cy="9122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endParaRPr lang="he-IL" sz="4000" b="1" baseline="300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55530" y="2205607"/>
            <a:ext cx="735621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התייחסות לצעדים נוספים</a:t>
            </a:r>
            <a:endParaRPr lang="he-IL" sz="4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4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strip1.jpg">
            <a:extLst>
              <a:ext uri="{FF2B5EF4-FFF2-40B4-BE49-F238E27FC236}">
                <a16:creationId xmlns:a16="http://schemas.microsoft.com/office/drawing/2014/main" id="{7EC3FE62-B06E-4837-A49B-523967B7F7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" y="51428"/>
            <a:ext cx="11522074" cy="937851"/>
          </a:xfrm>
          <a:prstGeom prst="rect">
            <a:avLst/>
          </a:prstGeom>
        </p:spPr>
      </p:pic>
      <p:pic>
        <p:nvPicPr>
          <p:cNvPr id="7" name="Picture 4" descr="btm.png">
            <a:extLst>
              <a:ext uri="{FF2B5EF4-FFF2-40B4-BE49-F238E27FC236}">
                <a16:creationId xmlns:a16="http://schemas.microsoft.com/office/drawing/2014/main" id="{A9B8A228-212C-4042-9C3C-48EA9C5817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5213486"/>
            <a:ext cx="10948781" cy="115523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0351CCB-D444-4AEE-B3AF-931CBF96D274}"/>
              </a:ext>
            </a:extLst>
          </p:cNvPr>
          <p:cNvSpPr txBox="1">
            <a:spLocks/>
          </p:cNvSpPr>
          <p:nvPr/>
        </p:nvSpPr>
        <p:spPr>
          <a:xfrm>
            <a:off x="8627" y="-2517"/>
            <a:ext cx="11187001" cy="9122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4000" b="1" baseline="30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תמונת מצב – תחלואה</a:t>
            </a: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606" y="1123817"/>
            <a:ext cx="9177360" cy="457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70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strip1.jpg">
            <a:extLst>
              <a:ext uri="{FF2B5EF4-FFF2-40B4-BE49-F238E27FC236}">
                <a16:creationId xmlns:a16="http://schemas.microsoft.com/office/drawing/2014/main" id="{7EC3FE62-B06E-4837-A49B-523967B7F7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" y="51428"/>
            <a:ext cx="11522074" cy="937851"/>
          </a:xfrm>
          <a:prstGeom prst="rect">
            <a:avLst/>
          </a:prstGeom>
        </p:spPr>
      </p:pic>
      <p:pic>
        <p:nvPicPr>
          <p:cNvPr id="7" name="Picture 4" descr="btm.png">
            <a:extLst>
              <a:ext uri="{FF2B5EF4-FFF2-40B4-BE49-F238E27FC236}">
                <a16:creationId xmlns:a16="http://schemas.microsoft.com/office/drawing/2014/main" id="{A9B8A228-212C-4042-9C3C-48EA9C5817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5213486"/>
            <a:ext cx="10948781" cy="115523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0351CCB-D444-4AEE-B3AF-931CBF96D274}"/>
              </a:ext>
            </a:extLst>
          </p:cNvPr>
          <p:cNvSpPr txBox="1">
            <a:spLocks/>
          </p:cNvSpPr>
          <p:nvPr/>
        </p:nvSpPr>
        <p:spPr>
          <a:xfrm>
            <a:off x="8627" y="-2517"/>
            <a:ext cx="11187001" cy="9122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4000" b="1" baseline="30000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המלצה: נוהל מחמיר על החוזרים מחו"ל</a:t>
            </a:r>
            <a:endParaRPr lang="he-IL" sz="4000" b="1" baseline="300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89035" y="1203974"/>
            <a:ext cx="4833040" cy="535531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הפעלת נוהל מחמיר על חוזרי חו"ל:</a:t>
            </a: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he-IL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תחלואה "מיובאת" בהיקפים גבוהים. מיקוד במדינות מרכזיות.</a:t>
            </a: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he-IL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הפרת בידוד בשיעורים גבוהים.</a:t>
            </a: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he-IL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שיעורי תחלואה</a:t>
            </a:r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משמעותיים גם בקרב חוזרי מדינות ירוקות.</a:t>
            </a:r>
            <a:endParaRPr lang="he-IL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endParaRPr lang="he-IL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endParaRPr lang="he-IL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r>
              <a:rPr lang="he-IL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אישור הממשלה לנוהל מחמיר:</a:t>
            </a: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he-IL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בידוד מטעם למשך שבוע עבור החוזרים </a:t>
            </a:r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ממדינות בעלות סיכון </a:t>
            </a:r>
            <a:r>
              <a:rPr lang="he-IL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גבוה</a:t>
            </a:r>
            <a:endParaRPr lang="he-IL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he-IL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המשך בידוד ביתי על בסיס קיום 2 בדיקות</a:t>
            </a: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he-IL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הפעלת חובת בידוד על כלל החוזרים מחו"ל</a:t>
            </a:r>
          </a:p>
          <a:p>
            <a:pPr algn="r" rtl="1"/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he-IL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algn="r" rtl="1"/>
            <a:r>
              <a:rPr lang="he-IL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algn="r" rtl="1"/>
            <a:endParaRPr lang="he-IL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endParaRPr lang="he-IL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endParaRPr lang="he-IL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057" y="1124415"/>
            <a:ext cx="5134230" cy="449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87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strip1.jpg">
            <a:extLst>
              <a:ext uri="{FF2B5EF4-FFF2-40B4-BE49-F238E27FC236}">
                <a16:creationId xmlns:a16="http://schemas.microsoft.com/office/drawing/2014/main" id="{7EC3FE62-B06E-4837-A49B-523967B7F7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" y="51428"/>
            <a:ext cx="11522074" cy="937851"/>
          </a:xfrm>
          <a:prstGeom prst="rect">
            <a:avLst/>
          </a:prstGeom>
        </p:spPr>
      </p:pic>
      <p:pic>
        <p:nvPicPr>
          <p:cNvPr id="7" name="Picture 4" descr="btm.png">
            <a:extLst>
              <a:ext uri="{FF2B5EF4-FFF2-40B4-BE49-F238E27FC236}">
                <a16:creationId xmlns:a16="http://schemas.microsoft.com/office/drawing/2014/main" id="{A9B8A228-212C-4042-9C3C-48EA9C5817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5213486"/>
            <a:ext cx="10948781" cy="115523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0351CCB-D444-4AEE-B3AF-931CBF96D274}"/>
              </a:ext>
            </a:extLst>
          </p:cNvPr>
          <p:cNvSpPr txBox="1">
            <a:spLocks/>
          </p:cNvSpPr>
          <p:nvPr/>
        </p:nvSpPr>
        <p:spPr>
          <a:xfrm>
            <a:off x="8627" y="-2517"/>
            <a:ext cx="11187001" cy="9122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4000" b="1" baseline="30000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המלצה: מניעת זליגת תחלואה מהרשות הפלסטינית</a:t>
            </a:r>
            <a:endParaRPr lang="he-IL" sz="4000" b="1" baseline="300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81" y="1431235"/>
            <a:ext cx="6338579" cy="37822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62588" y="1099175"/>
            <a:ext cx="4833040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זליגת תחלואה מהרשות הפלסטינית:</a:t>
            </a: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he-IL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התפרצות רחבה בשטחי הרשות</a:t>
            </a: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he-IL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תנועה רבה אל הרשות בחברה הערבית</a:t>
            </a: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he-IL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ריבוי מעברים במזרח ירושלים ולהר הבית</a:t>
            </a:r>
          </a:p>
          <a:p>
            <a:pPr algn="r" rtl="1"/>
            <a:endParaRPr lang="he-IL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endParaRPr lang="he-IL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r>
              <a:rPr lang="he-IL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פעולות:</a:t>
            </a: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he-IL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אכיפה מהודקת על איסור הכניסה לשטחי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he-IL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he-IL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נוהל כניסה מוגבל לפועלים ובכפוף לביצוע בדיקות</a:t>
            </a: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he-IL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הגברת שיתוף הפעולה הבריאותי מול הרש"פ.</a:t>
            </a:r>
          </a:p>
          <a:p>
            <a:pPr algn="r" rtl="1"/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he-IL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algn="r" rtl="1"/>
            <a:r>
              <a:rPr lang="he-IL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algn="r" rtl="1"/>
            <a:endParaRPr lang="he-IL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endParaRPr lang="he-IL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endParaRPr lang="he-IL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9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strip1.jpg">
            <a:extLst>
              <a:ext uri="{FF2B5EF4-FFF2-40B4-BE49-F238E27FC236}">
                <a16:creationId xmlns:a16="http://schemas.microsoft.com/office/drawing/2014/main" id="{7EC3FE62-B06E-4837-A49B-523967B7F7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" y="51428"/>
            <a:ext cx="11522074" cy="937851"/>
          </a:xfrm>
          <a:prstGeom prst="rect">
            <a:avLst/>
          </a:prstGeom>
        </p:spPr>
      </p:pic>
      <p:pic>
        <p:nvPicPr>
          <p:cNvPr id="7" name="Picture 4" descr="btm.png">
            <a:extLst>
              <a:ext uri="{FF2B5EF4-FFF2-40B4-BE49-F238E27FC236}">
                <a16:creationId xmlns:a16="http://schemas.microsoft.com/office/drawing/2014/main" id="{A9B8A228-212C-4042-9C3C-48EA9C5817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5213486"/>
            <a:ext cx="10948781" cy="115523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0351CCB-D444-4AEE-B3AF-931CBF96D274}"/>
              </a:ext>
            </a:extLst>
          </p:cNvPr>
          <p:cNvSpPr txBox="1">
            <a:spLocks/>
          </p:cNvSpPr>
          <p:nvPr/>
        </p:nvSpPr>
        <p:spPr>
          <a:xfrm>
            <a:off x="8627" y="-2517"/>
            <a:ext cx="11187001" cy="9122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4000" b="1" baseline="30000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פיילוט הקניונים/שווקים</a:t>
            </a:r>
            <a:endParaRPr lang="he-IL" sz="4000" b="1" baseline="300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34878" y="1099175"/>
            <a:ext cx="5460750" cy="553997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פיילוט הקניונים:</a:t>
            </a: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he-IL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לאחר שינוי תנאי ההתקהלות ל-1:15 – עמידה במדדי הפיילוט, ומיעוט הפרות.</a:t>
            </a: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he-IL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גם בעמידה בתנאי העומס, היקפי המגעים למבקרי הקניונים עולה באופן משמעותי.</a:t>
            </a: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endParaRPr lang="he-IL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endParaRPr lang="he-IL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r>
              <a:rPr lang="he-IL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המלצות:</a:t>
            </a:r>
          </a:p>
          <a:p>
            <a:pPr algn="r" rtl="1"/>
            <a:r>
              <a:rPr lang="he-IL" b="1" baseline="30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המלצות - פעולות להורדת ה-</a:t>
            </a:r>
            <a:r>
              <a:rPr lang="en-US" b="1" baseline="30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</a:t>
            </a:r>
            <a:endParaRPr lang="he-IL" b="1" baseline="300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r" rtl="1"/>
            <a:r>
              <a:rPr lang="he-IL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למרות העמידה בתנאי הפיילוט ונוכח היקפי ומגמות התחלואה:</a:t>
            </a:r>
          </a:p>
          <a:p>
            <a:pPr algn="r" rtl="1"/>
            <a:endParaRPr lang="he-IL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r" rtl="1">
              <a:buFont typeface="Wingdings" panose="05000000000000000000" pitchFamily="2" charset="2"/>
              <a:buChar char="Ø"/>
            </a:pPr>
            <a:r>
              <a:rPr lang="he-IL" sz="24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לא</a:t>
            </a:r>
            <a:r>
              <a:rPr lang="he-I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להמשיך בפתיחת הקניונים והשווקים  </a:t>
            </a:r>
          </a:p>
          <a:p>
            <a:pPr marL="285750" indent="-285750" algn="r" rtl="1">
              <a:buFont typeface="Wingdings" panose="05000000000000000000" pitchFamily="2" charset="2"/>
              <a:buChar char="Ø"/>
            </a:pPr>
            <a:r>
              <a:rPr lang="he-I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קידום חקיקת חובת הרישום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QR</a:t>
            </a:r>
            <a:r>
              <a:rPr lang="he-I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כתנאי לפתיחה מחודשת</a:t>
            </a:r>
          </a:p>
          <a:p>
            <a:pPr algn="r" rtl="1"/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algn="r" rtl="1"/>
            <a:r>
              <a:rPr lang="he-IL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algn="r" rtl="1"/>
            <a:endParaRPr lang="he-IL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endParaRPr lang="he-IL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endParaRPr lang="he-IL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989279"/>
            <a:ext cx="5361291" cy="35529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9400" y="4663194"/>
            <a:ext cx="368741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ממוצע מגעים למבקרי הקניונים – 18.6</a:t>
            </a:r>
          </a:p>
          <a:p>
            <a:pPr algn="r" rtl="1"/>
            <a:r>
              <a:rPr lang="he-IL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ממוצע בשגרה – כ-10 מגעים</a:t>
            </a:r>
            <a:endParaRPr lang="he-IL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56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strip1.jpg">
            <a:extLst>
              <a:ext uri="{FF2B5EF4-FFF2-40B4-BE49-F238E27FC236}">
                <a16:creationId xmlns:a16="http://schemas.microsoft.com/office/drawing/2014/main" id="{7EC3FE62-B06E-4837-A49B-523967B7F7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" y="51428"/>
            <a:ext cx="11522074" cy="937851"/>
          </a:xfrm>
          <a:prstGeom prst="rect">
            <a:avLst/>
          </a:prstGeom>
        </p:spPr>
      </p:pic>
      <p:pic>
        <p:nvPicPr>
          <p:cNvPr id="7" name="Picture 4" descr="btm.png">
            <a:extLst>
              <a:ext uri="{FF2B5EF4-FFF2-40B4-BE49-F238E27FC236}">
                <a16:creationId xmlns:a16="http://schemas.microsoft.com/office/drawing/2014/main" id="{A9B8A228-212C-4042-9C3C-48EA9C5817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5213486"/>
            <a:ext cx="10948781" cy="115523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0351CCB-D444-4AEE-B3AF-931CBF96D274}"/>
              </a:ext>
            </a:extLst>
          </p:cNvPr>
          <p:cNvSpPr txBox="1">
            <a:spLocks/>
          </p:cNvSpPr>
          <p:nvPr/>
        </p:nvSpPr>
        <p:spPr>
          <a:xfrm>
            <a:off x="8627" y="-2517"/>
            <a:ext cx="11187001" cy="9122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4000" b="1" baseline="30000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המלצה:</a:t>
            </a:r>
            <a:r>
              <a:rPr lang="he-IL" sz="4000" b="1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he-IL" sz="4000" b="1" baseline="30000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חנוכה וחג המולד</a:t>
            </a:r>
            <a:endParaRPr lang="he-IL" sz="4000" b="1" baseline="300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29410" y="1391478"/>
            <a:ext cx="9293086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המלצות לחגי דצמבר:</a:t>
            </a:r>
          </a:p>
          <a:p>
            <a:pPr algn="r" rtl="1"/>
            <a:endParaRPr lang="he-I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r>
              <a:rPr lang="he-I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חנוכה – </a:t>
            </a: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he-I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פרסום הנחיות והסברה ציבורית לקיום אירועי חג במתכונת משפחה גרעינית בלבד</a:t>
            </a: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endParaRPr lang="he-I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r>
              <a:rPr lang="he-I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חגים נוצרים –</a:t>
            </a: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he-I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צמצום אירועים מרכזיים בתיאום והידברות עם המנהיגות הכנסייתית</a:t>
            </a: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he-I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ביטול אירועי חגים מתוכננים ברשויות מקומיות</a:t>
            </a:r>
            <a:endParaRPr lang="he-I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76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strip1.jpg">
            <a:extLst>
              <a:ext uri="{FF2B5EF4-FFF2-40B4-BE49-F238E27FC236}">
                <a16:creationId xmlns:a16="http://schemas.microsoft.com/office/drawing/2014/main" id="{7EC3FE62-B06E-4837-A49B-523967B7F7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" y="51428"/>
            <a:ext cx="11522074" cy="937851"/>
          </a:xfrm>
          <a:prstGeom prst="rect">
            <a:avLst/>
          </a:prstGeom>
        </p:spPr>
      </p:pic>
      <p:pic>
        <p:nvPicPr>
          <p:cNvPr id="7" name="Picture 4" descr="btm.png">
            <a:extLst>
              <a:ext uri="{FF2B5EF4-FFF2-40B4-BE49-F238E27FC236}">
                <a16:creationId xmlns:a16="http://schemas.microsoft.com/office/drawing/2014/main" id="{A9B8A228-212C-4042-9C3C-48EA9C5817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5213486"/>
            <a:ext cx="10948781" cy="115523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0351CCB-D444-4AEE-B3AF-931CBF96D274}"/>
              </a:ext>
            </a:extLst>
          </p:cNvPr>
          <p:cNvSpPr txBox="1">
            <a:spLocks/>
          </p:cNvSpPr>
          <p:nvPr/>
        </p:nvSpPr>
        <p:spPr>
          <a:xfrm>
            <a:off x="8627" y="-2517"/>
            <a:ext cx="11187001" cy="9122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4000" b="1" baseline="30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תמונת מצב – תחלואה</a:t>
            </a: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1174" y="1043224"/>
            <a:ext cx="9373725" cy="484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19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strip1.jpg">
            <a:extLst>
              <a:ext uri="{FF2B5EF4-FFF2-40B4-BE49-F238E27FC236}">
                <a16:creationId xmlns:a16="http://schemas.microsoft.com/office/drawing/2014/main" id="{7EC3FE62-B06E-4837-A49B-523967B7F7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" y="51428"/>
            <a:ext cx="11522074" cy="937851"/>
          </a:xfrm>
          <a:prstGeom prst="rect">
            <a:avLst/>
          </a:prstGeom>
        </p:spPr>
      </p:pic>
      <p:pic>
        <p:nvPicPr>
          <p:cNvPr id="7" name="Picture 4" descr="btm.png">
            <a:extLst>
              <a:ext uri="{FF2B5EF4-FFF2-40B4-BE49-F238E27FC236}">
                <a16:creationId xmlns:a16="http://schemas.microsoft.com/office/drawing/2014/main" id="{A9B8A228-212C-4042-9C3C-48EA9C5817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5213486"/>
            <a:ext cx="10948781" cy="115523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0351CCB-D444-4AEE-B3AF-931CBF96D274}"/>
              </a:ext>
            </a:extLst>
          </p:cNvPr>
          <p:cNvSpPr txBox="1">
            <a:spLocks/>
          </p:cNvSpPr>
          <p:nvPr/>
        </p:nvSpPr>
        <p:spPr>
          <a:xfrm>
            <a:off x="8627" y="-2517"/>
            <a:ext cx="11187001" cy="9122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4000" b="1" baseline="30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תמונת מצב – מקדם ההדבקה </a:t>
            </a:r>
            <a:r>
              <a:rPr lang="en-US" sz="4000" b="1" baseline="30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</a:t>
            </a:r>
            <a:endParaRPr lang="he-IL" sz="4000" b="1" baseline="300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153" y="1043224"/>
            <a:ext cx="7706204" cy="476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93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strip1.jpg">
            <a:extLst>
              <a:ext uri="{FF2B5EF4-FFF2-40B4-BE49-F238E27FC236}">
                <a16:creationId xmlns:a16="http://schemas.microsoft.com/office/drawing/2014/main" id="{7EC3FE62-B06E-4837-A49B-523967B7F7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" y="51428"/>
            <a:ext cx="11522074" cy="937851"/>
          </a:xfrm>
          <a:prstGeom prst="rect">
            <a:avLst/>
          </a:prstGeom>
        </p:spPr>
      </p:pic>
      <p:pic>
        <p:nvPicPr>
          <p:cNvPr id="7" name="Picture 4" descr="btm.png">
            <a:extLst>
              <a:ext uri="{FF2B5EF4-FFF2-40B4-BE49-F238E27FC236}">
                <a16:creationId xmlns:a16="http://schemas.microsoft.com/office/drawing/2014/main" id="{A9B8A228-212C-4042-9C3C-48EA9C5817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5213486"/>
            <a:ext cx="10948781" cy="115523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0351CCB-D444-4AEE-B3AF-931CBF96D274}"/>
              </a:ext>
            </a:extLst>
          </p:cNvPr>
          <p:cNvSpPr txBox="1">
            <a:spLocks/>
          </p:cNvSpPr>
          <p:nvPr/>
        </p:nvSpPr>
        <p:spPr>
          <a:xfrm>
            <a:off x="8627" y="-2517"/>
            <a:ext cx="11187001" cy="9122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4000" b="1" baseline="30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תמונת מצב – מקדם ההדבקה </a:t>
            </a:r>
            <a:r>
              <a:rPr lang="en-US" sz="4000" b="1" baseline="30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</a:t>
            </a:r>
            <a:endParaRPr lang="he-IL" sz="4000" b="1" baseline="300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081" y="1043224"/>
            <a:ext cx="7991417" cy="469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65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strip1.jpg">
            <a:extLst>
              <a:ext uri="{FF2B5EF4-FFF2-40B4-BE49-F238E27FC236}">
                <a16:creationId xmlns:a16="http://schemas.microsoft.com/office/drawing/2014/main" id="{7EC3FE62-B06E-4837-A49B-523967B7F7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" y="51428"/>
            <a:ext cx="11522074" cy="937851"/>
          </a:xfrm>
          <a:prstGeom prst="rect">
            <a:avLst/>
          </a:prstGeom>
        </p:spPr>
      </p:pic>
      <p:pic>
        <p:nvPicPr>
          <p:cNvPr id="7" name="Picture 4" descr="btm.png">
            <a:extLst>
              <a:ext uri="{FF2B5EF4-FFF2-40B4-BE49-F238E27FC236}">
                <a16:creationId xmlns:a16="http://schemas.microsoft.com/office/drawing/2014/main" id="{A9B8A228-212C-4042-9C3C-48EA9C5817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5213486"/>
            <a:ext cx="10948781" cy="115523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0351CCB-D444-4AEE-B3AF-931CBF96D274}"/>
              </a:ext>
            </a:extLst>
          </p:cNvPr>
          <p:cNvSpPr txBox="1">
            <a:spLocks/>
          </p:cNvSpPr>
          <p:nvPr/>
        </p:nvSpPr>
        <p:spPr>
          <a:xfrm>
            <a:off x="8627" y="-2517"/>
            <a:ext cx="11187001" cy="9122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4000" b="1" baseline="300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תמונת מצב – חתך מגזרי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3D24B741-1244-4B3E-84D2-7CAA6B6A21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4396" y="1133178"/>
            <a:ext cx="9221509" cy="454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40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strip1.jpg">
            <a:extLst>
              <a:ext uri="{FF2B5EF4-FFF2-40B4-BE49-F238E27FC236}">
                <a16:creationId xmlns:a16="http://schemas.microsoft.com/office/drawing/2014/main" id="{7EC3FE62-B06E-4837-A49B-523967B7F7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" y="51428"/>
            <a:ext cx="11522074" cy="937851"/>
          </a:xfrm>
          <a:prstGeom prst="rect">
            <a:avLst/>
          </a:prstGeom>
        </p:spPr>
      </p:pic>
      <p:pic>
        <p:nvPicPr>
          <p:cNvPr id="7" name="Picture 4" descr="btm.png">
            <a:extLst>
              <a:ext uri="{FF2B5EF4-FFF2-40B4-BE49-F238E27FC236}">
                <a16:creationId xmlns:a16="http://schemas.microsoft.com/office/drawing/2014/main" id="{A9B8A228-212C-4042-9C3C-48EA9C5817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5213486"/>
            <a:ext cx="10948781" cy="115523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0351CCB-D444-4AEE-B3AF-931CBF96D274}"/>
              </a:ext>
            </a:extLst>
          </p:cNvPr>
          <p:cNvSpPr txBox="1">
            <a:spLocks/>
          </p:cNvSpPr>
          <p:nvPr/>
        </p:nvSpPr>
        <p:spPr>
          <a:xfrm>
            <a:off x="8627" y="-2517"/>
            <a:ext cx="11187001" cy="9122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4000" b="1" baseline="30000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סימנים </a:t>
            </a:r>
            <a:r>
              <a:rPr lang="he-IL" sz="4000" b="1" baseline="30000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להתפרצות </a:t>
            </a:r>
            <a:r>
              <a:rPr lang="he-IL" sz="4000" b="1" baseline="30000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מחודשת</a:t>
            </a:r>
            <a:endParaRPr lang="he-IL" sz="4000" b="1" baseline="300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69094" y="989279"/>
            <a:ext cx="924580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he-IL" dirty="0" smtClean="0">
                <a:latin typeface="Calibri" panose="020F0502020204030204" pitchFamily="34" charset="0"/>
                <a:cs typeface="Calibri" panose="020F0502020204030204" pitchFamily="34" charset="0"/>
              </a:rPr>
              <a:t>היקפי הבדיקות עולים, אך קצב עליית התחלואה גבוה יותר</a:t>
            </a:r>
          </a:p>
          <a:p>
            <a:pPr marL="285750" indent="-285750" algn="r" rtl="1">
              <a:buFont typeface="Wingdings" panose="05000000000000000000" pitchFamily="2" charset="2"/>
              <a:buChar char="§"/>
            </a:pPr>
            <a:r>
              <a:rPr lang="he-IL" dirty="0" smtClean="0">
                <a:latin typeface="Calibri" panose="020F0502020204030204" pitchFamily="34" charset="0"/>
                <a:cs typeface="Calibri" panose="020F0502020204030204" pitchFamily="34" charset="0"/>
              </a:rPr>
              <a:t>עם ההתקרבות לסף יכולת הבדיקות – שיעור החיוביים צפוי לעלות באופן </a:t>
            </a:r>
            <a:r>
              <a:rPr lang="he-IL" dirty="0" smtClean="0">
                <a:latin typeface="Calibri" panose="020F0502020204030204" pitchFamily="34" charset="0"/>
                <a:cs typeface="Calibri" panose="020F0502020204030204" pitchFamily="34" charset="0"/>
              </a:rPr>
              <a:t>משמעותי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6714" y="1614549"/>
            <a:ext cx="7066860" cy="430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36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strip1.jpg">
            <a:extLst>
              <a:ext uri="{FF2B5EF4-FFF2-40B4-BE49-F238E27FC236}">
                <a16:creationId xmlns:a16="http://schemas.microsoft.com/office/drawing/2014/main" id="{7EC3FE62-B06E-4837-A49B-523967B7F7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" y="51428"/>
            <a:ext cx="11522074" cy="937851"/>
          </a:xfrm>
          <a:prstGeom prst="rect">
            <a:avLst/>
          </a:prstGeom>
        </p:spPr>
      </p:pic>
      <p:pic>
        <p:nvPicPr>
          <p:cNvPr id="7" name="Picture 4" descr="btm.png">
            <a:extLst>
              <a:ext uri="{FF2B5EF4-FFF2-40B4-BE49-F238E27FC236}">
                <a16:creationId xmlns:a16="http://schemas.microsoft.com/office/drawing/2014/main" id="{A9B8A228-212C-4042-9C3C-48EA9C5817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5213486"/>
            <a:ext cx="10948781" cy="115523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0351CCB-D444-4AEE-B3AF-931CBF96D274}"/>
              </a:ext>
            </a:extLst>
          </p:cNvPr>
          <p:cNvSpPr txBox="1">
            <a:spLocks/>
          </p:cNvSpPr>
          <p:nvPr/>
        </p:nvSpPr>
        <p:spPr>
          <a:xfrm>
            <a:off x="8627" y="-2517"/>
            <a:ext cx="11187001" cy="9122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4000" b="1" baseline="30000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סימנים </a:t>
            </a:r>
            <a:r>
              <a:rPr lang="he-IL" sz="4000" b="1" baseline="30000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להתפרצות </a:t>
            </a:r>
            <a:r>
              <a:rPr lang="he-IL" sz="4000" b="1" baseline="30000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מחודשת</a:t>
            </a:r>
            <a:endParaRPr lang="he-IL" sz="4000" b="1" baseline="300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21896" y="1203974"/>
            <a:ext cx="497373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 smtClean="0">
                <a:latin typeface="Calibri" panose="020F0502020204030204" pitchFamily="34" charset="0"/>
                <a:cs typeface="Calibri" panose="020F0502020204030204" pitchFamily="34" charset="0"/>
              </a:rPr>
              <a:t>היפוך מגמה בחולים הקשים – התחלת עלייה עקבית: </a:t>
            </a:r>
            <a:endParaRPr lang="he-IL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781" y="1788001"/>
            <a:ext cx="10058400" cy="3068937"/>
          </a:xfrm>
          <a:prstGeom prst="rect">
            <a:avLst/>
          </a:prstGeom>
        </p:spPr>
      </p:pic>
      <p:sp>
        <p:nvSpPr>
          <p:cNvPr id="6" name="אליפסה 5"/>
          <p:cNvSpPr/>
          <p:nvPr/>
        </p:nvSpPr>
        <p:spPr>
          <a:xfrm>
            <a:off x="10217425" y="3667539"/>
            <a:ext cx="1113183" cy="126227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5927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strip1.jpg">
            <a:extLst>
              <a:ext uri="{FF2B5EF4-FFF2-40B4-BE49-F238E27FC236}">
                <a16:creationId xmlns:a16="http://schemas.microsoft.com/office/drawing/2014/main" id="{7EC3FE62-B06E-4837-A49B-523967B7F7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" y="51428"/>
            <a:ext cx="11522074" cy="937851"/>
          </a:xfrm>
          <a:prstGeom prst="rect">
            <a:avLst/>
          </a:prstGeom>
        </p:spPr>
      </p:pic>
      <p:pic>
        <p:nvPicPr>
          <p:cNvPr id="7" name="Picture 4" descr="btm.png">
            <a:extLst>
              <a:ext uri="{FF2B5EF4-FFF2-40B4-BE49-F238E27FC236}">
                <a16:creationId xmlns:a16="http://schemas.microsoft.com/office/drawing/2014/main" id="{A9B8A228-212C-4042-9C3C-48EA9C5817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5213486"/>
            <a:ext cx="10948781" cy="115523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0351CCB-D444-4AEE-B3AF-931CBF96D274}"/>
              </a:ext>
            </a:extLst>
          </p:cNvPr>
          <p:cNvSpPr txBox="1">
            <a:spLocks/>
          </p:cNvSpPr>
          <p:nvPr/>
        </p:nvSpPr>
        <p:spPr>
          <a:xfrm>
            <a:off x="8627" y="-2517"/>
            <a:ext cx="11187001" cy="9122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4000" b="1" baseline="30000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התנהגות חזויה של התחלואה (ללא שינוי ב-</a:t>
            </a:r>
            <a:r>
              <a:rPr lang="en-US" sz="4000" b="1" baseline="30000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</a:t>
            </a:r>
            <a:r>
              <a:rPr lang="he-IL" sz="4000" b="1" baseline="30000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)</a:t>
            </a:r>
            <a:endParaRPr lang="he-IL" sz="4000" b="1" baseline="300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044610" y="3201739"/>
            <a:ext cx="247746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dirty="0" smtClean="0">
                <a:latin typeface="Calibri" panose="020F0502020204030204" pitchFamily="34" charset="0"/>
                <a:cs typeface="Calibri" panose="020F0502020204030204" pitchFamily="34" charset="0"/>
              </a:rPr>
              <a:t>מספר החולים הקשים </a:t>
            </a:r>
            <a:r>
              <a:rPr lang="he-IL" dirty="0" smtClean="0">
                <a:latin typeface="Calibri" panose="020F0502020204030204" pitchFamily="34" charset="0"/>
                <a:cs typeface="Calibri" panose="020F0502020204030204" pitchFamily="34" charset="0"/>
              </a:rPr>
              <a:t>נמוך, </a:t>
            </a:r>
            <a:r>
              <a:rPr lang="he-IL" dirty="0" smtClean="0">
                <a:latin typeface="Calibri" panose="020F0502020204030204" pitchFamily="34" charset="0"/>
                <a:cs typeface="Calibri" panose="020F0502020204030204" pitchFamily="34" charset="0"/>
              </a:rPr>
              <a:t>אך צפוי לעלות באופן מעריכי, עם העלייה בכמות המאומתים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602" y="1200294"/>
            <a:ext cx="7453008" cy="459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0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26561</TotalTime>
  <Words>755</Words>
  <Application>Microsoft Office PowerPoint</Application>
  <PresentationFormat>מותאם אישית</PresentationFormat>
  <Paragraphs>174</Paragraphs>
  <Slides>23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23</vt:i4>
      </vt:variant>
    </vt:vector>
  </HeadingPairs>
  <TitlesOfParts>
    <vt:vector size="29" baseType="lpstr">
      <vt:lpstr>Arial</vt:lpstr>
      <vt:lpstr>Calibri</vt:lpstr>
      <vt:lpstr>Segoe UI</vt:lpstr>
      <vt:lpstr>Segoe UI Semibold</vt:lpstr>
      <vt:lpstr>Wingdings</vt:lpstr>
      <vt:lpstr>Office Theme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>ב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ב ב</dc:creator>
  <cp:lastModifiedBy>תומר לוטן</cp:lastModifiedBy>
  <cp:revision>558</cp:revision>
  <cp:lastPrinted>2020-12-06T11:19:23Z</cp:lastPrinted>
  <dcterms:created xsi:type="dcterms:W3CDTF">2020-07-30T11:14:56Z</dcterms:created>
  <dcterms:modified xsi:type="dcterms:W3CDTF">2020-12-06T13:56:34Z</dcterms:modified>
</cp:coreProperties>
</file>