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61" r:id="rId2"/>
    <p:sldId id="2922" r:id="rId3"/>
    <p:sldId id="3055" r:id="rId4"/>
    <p:sldId id="2962" r:id="rId5"/>
    <p:sldId id="2944" r:id="rId6"/>
    <p:sldId id="3020" r:id="rId7"/>
    <p:sldId id="2963" r:id="rId8"/>
    <p:sldId id="2943" r:id="rId9"/>
    <p:sldId id="3039" r:id="rId10"/>
    <p:sldId id="3057" r:id="rId11"/>
    <p:sldId id="2969" r:id="rId12"/>
    <p:sldId id="3000" r:id="rId13"/>
    <p:sldId id="3056" r:id="rId14"/>
    <p:sldId id="2967" r:id="rId15"/>
    <p:sldId id="2968" r:id="rId16"/>
    <p:sldId id="3058" r:id="rId17"/>
    <p:sldId id="3059" r:id="rId18"/>
    <p:sldId id="3060" r:id="rId19"/>
  </p:sldIdLst>
  <p:sldSz cx="11522075" cy="648335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ודי גלבשטיין" initials="אג" lastIdx="1" clrIdx="1">
    <p:extLst>
      <p:ext uri="{19B8F6BF-5375-455C-9EA6-DF929625EA0E}">
        <p15:presenceInfo xmlns:p15="http://schemas.microsoft.com/office/powerpoint/2012/main" userId="S-1-5-21-60493477-2146455087-3665346643-94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FCD5B5"/>
    <a:srgbClr val="B3A2C7"/>
    <a:srgbClr val="E6E6E6"/>
    <a:srgbClr val="FFCD36"/>
    <a:srgbClr val="4472C4"/>
    <a:srgbClr val="EF792D"/>
    <a:srgbClr val="EDCAAF"/>
    <a:srgbClr val="AF0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173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292" y="88"/>
      </p:cViewPr>
      <p:guideLst>
        <p:guide orient="horz" pos="1588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224653863331845E-2"/>
          <c:y val="4.6304541406945683E-2"/>
          <c:w val="0.95355069227333633"/>
          <c:h val="0.9073909171861086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7F6-41B6-8B05-9C431D4B479A}"/>
              </c:ext>
            </c:extLst>
          </c:dPt>
          <c:val>
            <c:numRef>
              <c:f>Sheet1!$A$1:$C$1</c:f>
              <c:numCache>
                <c:formatCode>General</c:formatCode>
                <c:ptCount val="3"/>
                <c:pt idx="0">
                  <c:v>3165502</c:v>
                </c:pt>
                <c:pt idx="1">
                  <c:v>3165502</c:v>
                </c:pt>
                <c:pt idx="2">
                  <c:v>4990047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F6-41B6-8B05-9C431D4B479A}"/>
            </c:ext>
          </c:extLst>
        </c:ser>
        <c:ser>
          <c:idx val="1"/>
          <c:order val="1"/>
          <c:spPr>
            <a:solidFill>
              <a:schemeClr val="accent1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1">
                  <c:v>442463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F6-41B6-8B05-9C431D4B479A}"/>
            </c:ext>
          </c:extLst>
        </c:ser>
        <c:ser>
          <c:idx val="2"/>
          <c:order val="2"/>
          <c:spPr>
            <a:solidFill>
              <a:srgbClr val="00B050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Sheet1!$A$3:$C$3</c:f>
              <c:numCache>
                <c:formatCode>General</c:formatCode>
                <c:ptCount val="3"/>
                <c:pt idx="1">
                  <c:v>1382082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F6-41B6-8B05-9C431D4B4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93744480"/>
        <c:axId val="1"/>
      </c:barChart>
      <c:catAx>
        <c:axId val="993744480"/>
        <c:scaling>
          <c:orientation val="maxMin"/>
        </c:scaling>
        <c:delete val="0"/>
        <c:axPos val="r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rgbClr val="80808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axMin"/>
          <c:max val="499004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937444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79757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1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26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1"/>
          <a:lstStyle>
            <a:lvl1pPr algn="r">
              <a:defRPr sz="1200"/>
            </a:lvl1pPr>
          </a:lstStyle>
          <a:p>
            <a:fld id="{5E951113-94BB-4A5F-BF9E-5FD88BD204ED}" type="datetimeFigureOut">
              <a:rPr lang="aa-ET" smtClean="0"/>
              <a:t>04/12/2021</a:t>
            </a:fld>
            <a:endParaRPr lang="aa-ET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1" anchor="ctr"/>
          <a:lstStyle/>
          <a:p>
            <a:endParaRPr lang="aa-ET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a-ET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79757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1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26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1" anchor="b"/>
          <a:lstStyle>
            <a:lvl1pPr algn="r">
              <a:defRPr sz="1200"/>
            </a:lvl1pPr>
          </a:lstStyle>
          <a:p>
            <a:fld id="{3ECCFAE5-B6BD-4B80-9024-1CABD0E4176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4458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014041"/>
            <a:ext cx="9793764" cy="13897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673898"/>
            <a:ext cx="8065453" cy="1656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59635"/>
            <a:ext cx="2592467" cy="55318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59635"/>
            <a:ext cx="7585366" cy="55318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8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166153"/>
            <a:ext cx="9793764" cy="12876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747921"/>
            <a:ext cx="9793764" cy="141823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5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512782"/>
            <a:ext cx="5088916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512782"/>
            <a:ext cx="5088916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9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51250"/>
            <a:ext cx="5090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56062"/>
            <a:ext cx="5090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451250"/>
            <a:ext cx="5092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056062"/>
            <a:ext cx="5092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9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58133"/>
            <a:ext cx="3790683" cy="10985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58134"/>
            <a:ext cx="6441160" cy="55333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356701"/>
            <a:ext cx="3790683" cy="44347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9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538345"/>
            <a:ext cx="6913245" cy="535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79299"/>
            <a:ext cx="6913245" cy="3890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074122"/>
            <a:ext cx="6913245" cy="760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59635"/>
            <a:ext cx="10369868" cy="10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512782"/>
            <a:ext cx="10369868" cy="427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C78C-A496-5841-A9C6-4B37D7BF1029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7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  <p:pic>
        <p:nvPicPr>
          <p:cNvPr id="5" name="Picture 4" descr="smalltr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8583" cy="1871534"/>
          </a:xfrm>
          <a:prstGeom prst="rect">
            <a:avLst/>
          </a:prstGeom>
        </p:spPr>
      </p:pic>
      <p:pic>
        <p:nvPicPr>
          <p:cNvPr id="6" name="Picture 5" descr="bigtr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24" y="3231502"/>
            <a:ext cx="5492679" cy="3261469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32" y="1328620"/>
            <a:ext cx="1310684" cy="1700841"/>
          </a:xfrm>
          <a:prstGeom prst="rect">
            <a:avLst/>
          </a:prstGeom>
        </p:spPr>
      </p:pic>
      <p:pic>
        <p:nvPicPr>
          <p:cNvPr id="8" name="Picture 7" descr="ra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29" y="3113064"/>
            <a:ext cx="5352467" cy="1258866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3E752E7-5C5B-4760-8E44-C2F08E11D82E}"/>
              </a:ext>
            </a:extLst>
          </p:cNvPr>
          <p:cNvSpPr txBox="1"/>
          <p:nvPr/>
        </p:nvSpPr>
        <p:spPr>
          <a:xfrm>
            <a:off x="396295" y="4371930"/>
            <a:ext cx="101325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000" b="1" dirty="0" smtClean="0">
                <a:cs typeface="Segoe UI" panose="020B0502040204020203" pitchFamily="34" charset="0"/>
              </a:rPr>
              <a:t>ישיבת ממשלה 12.4.21</a:t>
            </a:r>
            <a:endParaRPr lang="aa-ET" sz="3000" b="1" dirty="0">
              <a:cs typeface="Segoe UI" panose="020B0502040204020203" pitchFamily="34" charset="0"/>
            </a:endParaRPr>
          </a:p>
        </p:txBody>
      </p:sp>
      <p:pic>
        <p:nvPicPr>
          <p:cNvPr id="11" name="Picture 4" descr="לוגו של משרד הבריאות | יגאל ויצמן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512" y="0"/>
            <a:ext cx="2095928" cy="9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5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0564" y="-1424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" y="0"/>
            <a:ext cx="11518195" cy="9375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702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- נפטרים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6342" y="1664413"/>
            <a:ext cx="195209" cy="9863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1342670" y="1715784"/>
            <a:ext cx="102742" cy="215243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76" y="1081605"/>
            <a:ext cx="10337536" cy="45226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9982" y="5381897"/>
            <a:ext cx="40756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0564" y="-1424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" y="0"/>
            <a:ext cx="11518195" cy="9375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702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- חיסונים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3231" y="4049054"/>
            <a:ext cx="5946209" cy="35232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4544905" y="4897316"/>
            <a:ext cx="6022731" cy="100722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235569" y="3693283"/>
            <a:ext cx="6606770" cy="26836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407508" y="1328615"/>
            <a:ext cx="2657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graphicFrame>
        <p:nvGraphicFramePr>
          <p:cNvPr id="11" name="Chart 41">
            <a:extLst>
              <a:ext uri="{FF2B5EF4-FFF2-40B4-BE49-F238E27FC236}">
                <a16:creationId xmlns:a16="http://schemas.microsoft.com/office/drawing/2014/main" id="{6D644730-D1B2-41E6-84B9-00B9F518A24D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6648960"/>
              </p:ext>
            </p:extLst>
          </p:nvPr>
        </p:nvGraphicFramePr>
        <p:xfrm>
          <a:off x="3566226" y="2080929"/>
          <a:ext cx="3857482" cy="242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מציין מיקום טקסט 2">
            <a:extLst>
              <a:ext uri="{FF2B5EF4-FFF2-40B4-BE49-F238E27FC236}">
                <a16:creationId xmlns:a16="http://schemas.microsoft.com/office/drawing/2014/main" id="{1B91C1DA-3F1D-604C-AF68-874F3B7DBDE1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gray">
          <a:xfrm>
            <a:off x="1645265" y="3182523"/>
            <a:ext cx="29908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5400" tIns="0" rIns="25400" bIns="0" numCol="1" spcCol="0" rtlCol="1" anchor="b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2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1400" dirty="0">
              <a:solidFill>
                <a:prstClr val="black"/>
              </a:solidFill>
            </a:endParaRPr>
          </a:p>
          <a:p>
            <a:pPr marL="0" marR="0" lvl="2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2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4,936,000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מציין מיקום טקסט 2">
            <a:extLst>
              <a:ext uri="{FF2B5EF4-FFF2-40B4-BE49-F238E27FC236}">
                <a16:creationId xmlns:a16="http://schemas.microsoft.com/office/drawing/2014/main" id="{98EA1931-A55C-4E1B-B872-FA9AEDE001C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3109026" y="2437602"/>
            <a:ext cx="457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5,317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,000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מציין מיקום טקסט 2">
            <a:extLst>
              <a:ext uri="{FF2B5EF4-FFF2-40B4-BE49-F238E27FC236}">
                <a16:creationId xmlns:a16="http://schemas.microsoft.com/office/drawing/2014/main" id="{8EC049DC-22CE-41AC-AC4F-0618EF3C598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107438" y="3927444"/>
            <a:ext cx="4587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10,254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,000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מציין מיקום טקסט 2">
            <a:extLst>
              <a:ext uri="{FF2B5EF4-FFF2-40B4-BE49-F238E27FC236}">
                <a16:creationId xmlns:a16="http://schemas.microsoft.com/office/drawing/2014/main" id="{F6A4FE66-BA03-44AF-BB21-B7C1992D7D94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55725" y="3196444"/>
            <a:ext cx="2494194" cy="18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1" anchor="ctr" anchorCtr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(מהם</a:t>
            </a:r>
            <a:r>
              <a:rPr kumimoji="0" lang="he-IL" alt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4,843,000 זכאי תעודת מתחסן)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87685892-570A-0543-B81C-1502C302BE9E}"/>
              </a:ext>
            </a:extLst>
          </p:cNvPr>
          <p:cNvSpPr/>
          <p:nvPr/>
        </p:nvSpPr>
        <p:spPr>
          <a:xfrm>
            <a:off x="9305197" y="2155008"/>
            <a:ext cx="1940577" cy="211773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מספר חיסונים שבוצעו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42CB4463-A7CC-41E2-800E-381B17D711CA}"/>
              </a:ext>
            </a:extLst>
          </p:cNvPr>
          <p:cNvSpPr/>
          <p:nvPr/>
        </p:nvSpPr>
        <p:spPr>
          <a:xfrm>
            <a:off x="7573337" y="2155008"/>
            <a:ext cx="1565785" cy="6781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מנה ראשונה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B4EDA9B4-98E4-42CE-B96C-DB5996DAB8BD}"/>
              </a:ext>
            </a:extLst>
          </p:cNvPr>
          <p:cNvSpPr/>
          <p:nvPr/>
        </p:nvSpPr>
        <p:spPr>
          <a:xfrm>
            <a:off x="7581560" y="3025294"/>
            <a:ext cx="1565785" cy="5645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מנה שניה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30">
            <a:extLst>
              <a:ext uri="{FF2B5EF4-FFF2-40B4-BE49-F238E27FC236}">
                <a16:creationId xmlns:a16="http://schemas.microsoft.com/office/drawing/2014/main" id="{D4408003-1312-4E51-99BA-66F336A01722}"/>
              </a:ext>
            </a:extLst>
          </p:cNvPr>
          <p:cNvSpPr/>
          <p:nvPr/>
        </p:nvSpPr>
        <p:spPr>
          <a:xfrm>
            <a:off x="7573337" y="3748263"/>
            <a:ext cx="1565785" cy="5244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סה"כ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0564" y="-1424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" y="0"/>
            <a:ext cx="11518195" cy="9375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702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חיסונים – חתך גילאים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AF619E20-C13E-4504-9128-667563C4B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12826"/>
              </p:ext>
            </p:extLst>
          </p:nvPr>
        </p:nvGraphicFramePr>
        <p:xfrm>
          <a:off x="2059458" y="1333924"/>
          <a:ext cx="7923894" cy="3128850"/>
        </p:xfrm>
        <a:graphic>
          <a:graphicData uri="http://schemas.openxmlformats.org/drawingml/2006/table">
            <a:tbl>
              <a:tblPr rtl="1"/>
              <a:tblGrid>
                <a:gridCol w="1180098">
                  <a:extLst>
                    <a:ext uri="{9D8B030D-6E8A-4147-A177-3AD203B41FA5}">
                      <a16:colId xmlns:a16="http://schemas.microsoft.com/office/drawing/2014/main" val="2090373977"/>
                    </a:ext>
                  </a:extLst>
                </a:gridCol>
                <a:gridCol w="800282">
                  <a:extLst>
                    <a:ext uri="{9D8B030D-6E8A-4147-A177-3AD203B41FA5}">
                      <a16:colId xmlns:a16="http://schemas.microsoft.com/office/drawing/2014/main" val="3015401401"/>
                    </a:ext>
                  </a:extLst>
                </a:gridCol>
                <a:gridCol w="812505">
                  <a:extLst>
                    <a:ext uri="{9D8B030D-6E8A-4147-A177-3AD203B41FA5}">
                      <a16:colId xmlns:a16="http://schemas.microsoft.com/office/drawing/2014/main" val="301779070"/>
                    </a:ext>
                  </a:extLst>
                </a:gridCol>
                <a:gridCol w="865867">
                  <a:extLst>
                    <a:ext uri="{9D8B030D-6E8A-4147-A177-3AD203B41FA5}">
                      <a16:colId xmlns:a16="http://schemas.microsoft.com/office/drawing/2014/main" val="3557204393"/>
                    </a:ext>
                  </a:extLst>
                </a:gridCol>
                <a:gridCol w="1073799">
                  <a:extLst>
                    <a:ext uri="{9D8B030D-6E8A-4147-A177-3AD203B41FA5}">
                      <a16:colId xmlns:a16="http://schemas.microsoft.com/office/drawing/2014/main" val="1206313516"/>
                    </a:ext>
                  </a:extLst>
                </a:gridCol>
                <a:gridCol w="513145">
                  <a:extLst>
                    <a:ext uri="{9D8B030D-6E8A-4147-A177-3AD203B41FA5}">
                      <a16:colId xmlns:a16="http://schemas.microsoft.com/office/drawing/2014/main" val="2752947029"/>
                    </a:ext>
                  </a:extLst>
                </a:gridCol>
                <a:gridCol w="1336430">
                  <a:extLst>
                    <a:ext uri="{9D8B030D-6E8A-4147-A177-3AD203B41FA5}">
                      <a16:colId xmlns:a16="http://schemas.microsoft.com/office/drawing/2014/main" val="864507425"/>
                    </a:ext>
                  </a:extLst>
                </a:gridCol>
                <a:gridCol w="1341768">
                  <a:extLst>
                    <a:ext uri="{9D8B030D-6E8A-4147-A177-3AD203B41FA5}">
                      <a16:colId xmlns:a16="http://schemas.microsoft.com/office/drawing/2014/main" val="363532169"/>
                    </a:ext>
                  </a:extLst>
                </a:gridCol>
              </a:tblGrid>
              <a:tr h="68673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קבוצת גיל</a:t>
                      </a:r>
                    </a:p>
                  </a:txBody>
                  <a:tcPr marL="5229" marR="5229" marT="5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מתחסנים (אלפים)</a:t>
                      </a:r>
                    </a:p>
                  </a:txBody>
                  <a:tcPr marL="5229" marR="5229" marT="5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מחלימים </a:t>
                      </a:r>
                      <a:r>
                        <a:rPr lang="he-I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(</a:t>
                      </a:r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אלפים)</a:t>
                      </a:r>
                    </a:p>
                  </a:txBody>
                  <a:tcPr marL="5229" marR="5229" marT="5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אוכלוסייה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/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</a:br>
                      <a:r>
                        <a:rPr lang="he-I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(</a:t>
                      </a:r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אלפים)</a:t>
                      </a:r>
                    </a:p>
                  </a:txBody>
                  <a:tcPr marL="5229" marR="5229" marT="5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אחוז מקבוצת הגיל שהתחסנו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4297" marR="4297" marT="4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%50+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4297" marR="4297" marT="4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אחוז מקבוצת הגיל </a:t>
                      </a:r>
                      <a:r>
                        <a:rPr lang="he-I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שהחלימו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4297" marR="4297" marT="4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אוכלוסייה נותרת לחיסון (אלפים)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4297" marR="4297" marT="4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642105"/>
                  </a:ext>
                </a:extLst>
              </a:tr>
              <a:tr h="29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16-19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735</a:t>
                      </a:r>
                      <a:endParaRPr lang="en-I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94943"/>
                  </a:ext>
                </a:extLst>
              </a:tr>
              <a:tr h="29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20-29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1,318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79878"/>
                  </a:ext>
                </a:extLst>
              </a:tr>
              <a:tr h="29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30-39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1,206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280276"/>
                  </a:ext>
                </a:extLst>
              </a:tr>
              <a:tr h="29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40-49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(-1971)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1,111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40357"/>
                  </a:ext>
                </a:extLst>
              </a:tr>
              <a:tr h="344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50-5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9 (+1971)</a:t>
                      </a:r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(91%)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I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621027"/>
                  </a:ext>
                </a:extLst>
              </a:tr>
              <a:tr h="29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60-69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I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  <a:endParaRPr lang="en-I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871300"/>
                  </a:ext>
                </a:extLst>
              </a:tr>
              <a:tr h="29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70-79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I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086086"/>
                  </a:ext>
                </a:extLst>
              </a:tr>
              <a:tr h="29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80+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I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732298"/>
                  </a:ext>
                </a:extLst>
              </a:tr>
            </a:tbl>
          </a:graphicData>
        </a:graphic>
      </p:graphicFrame>
      <p:sp>
        <p:nvSpPr>
          <p:cNvPr id="18" name="Rectangle 13">
            <a:extLst>
              <a:ext uri="{FF2B5EF4-FFF2-40B4-BE49-F238E27FC236}">
                <a16:creationId xmlns:a16="http://schemas.microsoft.com/office/drawing/2014/main" id="{37A3F2C2-E29F-4430-B3DB-560758ED6926}"/>
              </a:ext>
            </a:extLst>
          </p:cNvPr>
          <p:cNvSpPr/>
          <p:nvPr/>
        </p:nvSpPr>
        <p:spPr>
          <a:xfrm>
            <a:off x="1215772" y="3538071"/>
            <a:ext cx="545317" cy="590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227</a:t>
            </a:r>
            <a:endParaRPr kumimoji="0" lang="en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eft Brace 2">
            <a:extLst>
              <a:ext uri="{FF2B5EF4-FFF2-40B4-BE49-F238E27FC236}">
                <a16:creationId xmlns:a16="http://schemas.microsoft.com/office/drawing/2014/main" id="{15784682-2EE1-4468-B2A5-9DA56324787B}"/>
              </a:ext>
            </a:extLst>
          </p:cNvPr>
          <p:cNvSpPr/>
          <p:nvPr/>
        </p:nvSpPr>
        <p:spPr>
          <a:xfrm>
            <a:off x="1843626" y="3430121"/>
            <a:ext cx="139712" cy="8001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47858D48-9CA4-4425-88EB-14AE647B0C01}"/>
              </a:ext>
            </a:extLst>
          </p:cNvPr>
          <p:cNvSpPr/>
          <p:nvPr/>
        </p:nvSpPr>
        <p:spPr>
          <a:xfrm>
            <a:off x="4393565" y="4606809"/>
            <a:ext cx="1208616" cy="379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בסוגריים: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/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Gisha" panose="020B0502040204020203" pitchFamily="34" charset="-79"/>
                <a:ea typeface="+mn-ea"/>
                <a:cs typeface="Gisha" panose="020B0502040204020203" pitchFamily="34" charset="-79"/>
              </a:rPr>
              <a:t>כולל מחלימים</a:t>
            </a:r>
            <a:endParaRPr kumimoji="0" lang="en-IL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Gisha" panose="020B0502040204020203" pitchFamily="34" charset="-79"/>
              <a:ea typeface="+mn-ea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70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0564" y="-1424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" y="0"/>
            <a:ext cx="11518195" cy="9375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702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חיסונים – קצב התחסנות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3231" y="4049054"/>
            <a:ext cx="5946209" cy="35232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4544905" y="4897316"/>
            <a:ext cx="6022731" cy="100722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235569" y="3693283"/>
            <a:ext cx="6606770" cy="26836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3407508" y="1328615"/>
            <a:ext cx="2657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9688530" y="1551398"/>
            <a:ext cx="1248310" cy="14494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504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0564" y="-1424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" y="0"/>
            <a:ext cx="11518195" cy="9375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702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חיסונים – מימוש פוטנציאל - גיל 50+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0810FA59-23BC-41EA-93CE-BF8B34688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6517" y="991456"/>
            <a:ext cx="8021384" cy="49100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63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0564" y="-1424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" y="0"/>
            <a:ext cx="11518195" cy="9375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702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- מימוש פוטנציאל התחסנות – כלל האוכלוסייה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64EF0691-C5B3-4AB2-89B9-BB90145E5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3148" y="980751"/>
            <a:ext cx="8109841" cy="49615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39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0564" y="-1424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" y="0"/>
            <a:ext cx="11518195" cy="9375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702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2955" y="2454031"/>
            <a:ext cx="5986584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000" b="1" dirty="0" smtClean="0"/>
              <a:t>המלצות לפתיחת מערכת החינוך</a:t>
            </a:r>
            <a:endParaRPr lang="he-IL" sz="5000" b="1" dirty="0"/>
          </a:p>
        </p:txBody>
      </p:sp>
    </p:spTree>
    <p:extLst>
      <p:ext uri="{BB962C8B-B14F-4D97-AF65-F5344CB8AC3E}">
        <p14:creationId xmlns:p14="http://schemas.microsoft.com/office/powerpoint/2010/main" val="20865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" y="53576"/>
            <a:ext cx="11514317" cy="937219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3" y="5212159"/>
            <a:ext cx="10941410" cy="11544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2500" y="-331"/>
            <a:ext cx="11179469" cy="911623"/>
          </a:xfrm>
          <a:prstGeom prst="rect">
            <a:avLst/>
          </a:prstGeom>
        </p:spPr>
        <p:txBody>
          <a:bodyPr vert="horz" lIns="91378" tIns="45689" rIns="91378" bIns="45689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8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תחלואה – כיתות א'-ד'</a:t>
            </a:r>
            <a:endParaRPr lang="he-IL" sz="3998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022" y="1160200"/>
            <a:ext cx="9286802" cy="45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" y="53576"/>
            <a:ext cx="11514317" cy="937219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3" y="5212159"/>
            <a:ext cx="10941410" cy="11544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2500" y="-331"/>
            <a:ext cx="11179469" cy="911623"/>
          </a:xfrm>
          <a:prstGeom prst="rect">
            <a:avLst/>
          </a:prstGeom>
        </p:spPr>
        <p:txBody>
          <a:bodyPr vert="horz" lIns="91378" tIns="45689" rIns="91378" bIns="45689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8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המלצות לפתיחת בתי הספר</a:t>
            </a:r>
            <a:endParaRPr lang="he-IL" sz="3998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5290" y="1421733"/>
            <a:ext cx="10441454" cy="33649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sz="2363" dirty="0">
                <a:latin typeface="Calibri" panose="020F0502020204030204" pitchFamily="34" charset="0"/>
                <a:cs typeface="Calibri" panose="020F0502020204030204" pitchFamily="34" charset="0"/>
              </a:rPr>
              <a:t>בתי הספר ייפתחו בכל השכבות ללא קפסולות לאחר יום העצמאות (יום ראשון 18.4).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he-IL" sz="236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sz="2363" dirty="0">
                <a:latin typeface="Calibri" panose="020F0502020204030204" pitchFamily="34" charset="0"/>
                <a:cs typeface="Calibri" panose="020F0502020204030204" pitchFamily="34" charset="0"/>
              </a:rPr>
              <a:t>הפתיחה תעשה תחת הפעלת מודל התערבות מחמיר להתמודדות עם התפרצויות, המאפשר ניטור רחב ומניעת התפשטות. מודל זה יגובש על ידי משרד הבריאות, משרד החינוך ומרכז השלטון המקומי.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he-IL" sz="236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sz="2363" dirty="0">
                <a:latin typeface="Calibri" panose="020F0502020204030204" pitchFamily="34" charset="0"/>
                <a:cs typeface="Calibri" panose="020F0502020204030204" pitchFamily="34" charset="0"/>
              </a:rPr>
              <a:t>בשלב זה מערכת החינוך הבלתי פורמאלית, החוגים וכן מערכת ההשכלה הגבוהה ימשיכו לפעול במתכונת הקיימת. המשך הקלות במסגרתם תיבחן בעוד שבועיים לאחר בחינת השפעת פתיחת בתי הספר.</a:t>
            </a:r>
          </a:p>
        </p:txBody>
      </p:sp>
    </p:spTree>
    <p:extLst>
      <p:ext uri="{BB962C8B-B14F-4D97-AF65-F5344CB8AC3E}">
        <p14:creationId xmlns:p14="http://schemas.microsoft.com/office/powerpoint/2010/main" val="42521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0564" y="-1424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" y="0"/>
            <a:ext cx="11518195" cy="9375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702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תחלואה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202" y="1620296"/>
            <a:ext cx="8066039" cy="406763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719" y="2844189"/>
            <a:ext cx="3049690" cy="16588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4374" y="1166979"/>
            <a:ext cx="3427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מאומתים – ממוצע נע שבועי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0564" y="-1424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" y="0"/>
            <a:ext cx="11518195" cy="9375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702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תחלואה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" y="1228271"/>
            <a:ext cx="5756078" cy="337605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68" y="1201242"/>
            <a:ext cx="5623619" cy="34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0564" y="-1424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" y="0"/>
            <a:ext cx="11518195" cy="9375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702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תחלואה – אחוז חיוביים ומספר בדיקות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710" y="1004709"/>
            <a:ext cx="9431384" cy="491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0564" y="-1424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" y="0"/>
            <a:ext cx="11518195" cy="9375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702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מקדם ההדבקה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97" y="1060854"/>
            <a:ext cx="7387388" cy="46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6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0564" y="-1424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" y="0"/>
            <a:ext cx="11518195" cy="9375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702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תחלואה בחתך מגזרי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57" y="1081070"/>
            <a:ext cx="7383194" cy="456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0564" y="-1424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" y="0"/>
            <a:ext cx="11518195" cy="9375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702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– תחלואה בערים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A20DBFCC-3809-4B38-9E50-AE7896A4AEFF}"/>
              </a:ext>
            </a:extLst>
          </p:cNvPr>
          <p:cNvSpPr/>
          <p:nvPr/>
        </p:nvSpPr>
        <p:spPr>
          <a:xfrm>
            <a:off x="3710272" y="1186516"/>
            <a:ext cx="3862867" cy="25413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אחוז מכלל </a:t>
            </a:r>
            <a:r>
              <a:rPr kumimoji="0" lang="he-IL" sz="16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האוכלוסייה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– לפי צבע</a:t>
            </a:r>
            <a:endParaRPr kumimoji="0" lang="en-IL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7B90E213-61CE-40EF-9771-EC757433A3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239" y="1587483"/>
            <a:ext cx="6046342" cy="39820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187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0564" y="-1424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" y="0"/>
            <a:ext cx="11518195" cy="9375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702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תחלואה קשה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30" y="910506"/>
            <a:ext cx="7810327" cy="493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0564" y="-1424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" y="0"/>
            <a:ext cx="11518195" cy="93753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702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חולים קשים חדשים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6342" y="1407563"/>
            <a:ext cx="195209" cy="9863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1342670" y="1458934"/>
            <a:ext cx="102742" cy="215243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7" y="1724304"/>
            <a:ext cx="10790594" cy="3179034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5671335" y="1724304"/>
            <a:ext cx="426377" cy="1147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529121" y="1544506"/>
            <a:ext cx="426377" cy="5051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6794645" y="1609446"/>
            <a:ext cx="426377" cy="4592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10939250" y="1560417"/>
            <a:ext cx="426377" cy="5051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304455" y="1706635"/>
            <a:ext cx="426377" cy="5051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11183234" y="1916774"/>
            <a:ext cx="221590" cy="4029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4430099" y="1130212"/>
            <a:ext cx="3427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קשים חדשים – לפי רמות חיסון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07" y="5155774"/>
            <a:ext cx="3749670" cy="34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2SXqhsi6CsYBF1JjwwA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7E1J8FInsgKQIDnqkXI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YsxJZB9t7evJahMUr7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YQA.oqKtkAiqI17OuDC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f8D3O.BDNpOSk95ptBU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40946</TotalTime>
  <Words>321</Words>
  <Application>Microsoft Office PowerPoint</Application>
  <PresentationFormat>מותאם אישית</PresentationFormat>
  <Paragraphs>99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5" baseType="lpstr">
      <vt:lpstr>Arial</vt:lpstr>
      <vt:lpstr>Calibri</vt:lpstr>
      <vt:lpstr>Gisha</vt:lpstr>
      <vt:lpstr>Segoe UI</vt:lpstr>
      <vt:lpstr>Segoe UI Semibold</vt:lpstr>
      <vt:lpstr>Wingdings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ב ב</dc:creator>
  <cp:lastModifiedBy>תומר לוטן</cp:lastModifiedBy>
  <cp:revision>920</cp:revision>
  <cp:lastPrinted>2020-12-23T11:04:00Z</cp:lastPrinted>
  <dcterms:created xsi:type="dcterms:W3CDTF">2020-07-30T11:14:56Z</dcterms:created>
  <dcterms:modified xsi:type="dcterms:W3CDTF">2021-04-12T18:08:51Z</dcterms:modified>
</cp:coreProperties>
</file>