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3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1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4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ppt/notesSlides/notesSlide45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6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7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8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9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.xml" ContentType="application/vnd.openxmlformats-officedocument.themeOverride+xml"/>
  <Override PartName="/ppt/notesSlides/notesSlide50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1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52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5.xml" ContentType="application/vnd.openxmlformats-officedocument.themeOverr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4" r:id="rId1"/>
  </p:sldMasterIdLst>
  <p:notesMasterIdLst>
    <p:notesMasterId r:id="rId78"/>
  </p:notesMasterIdLst>
  <p:handoutMasterIdLst>
    <p:handoutMasterId r:id="rId79"/>
  </p:handoutMasterIdLst>
  <p:sldIdLst>
    <p:sldId id="494" r:id="rId2"/>
    <p:sldId id="495" r:id="rId3"/>
    <p:sldId id="497" r:id="rId4"/>
    <p:sldId id="500" r:id="rId5"/>
    <p:sldId id="507" r:id="rId6"/>
    <p:sldId id="383" r:id="rId7"/>
    <p:sldId id="418" r:id="rId8"/>
    <p:sldId id="419" r:id="rId9"/>
    <p:sldId id="420" r:id="rId10"/>
    <p:sldId id="421" r:id="rId11"/>
    <p:sldId id="434" r:id="rId12"/>
    <p:sldId id="638" r:id="rId13"/>
    <p:sldId id="413" r:id="rId14"/>
    <p:sldId id="428" r:id="rId15"/>
    <p:sldId id="425" r:id="rId16"/>
    <p:sldId id="430" r:id="rId17"/>
    <p:sldId id="431" r:id="rId18"/>
    <p:sldId id="442" r:id="rId19"/>
    <p:sldId id="441" r:id="rId20"/>
    <p:sldId id="439" r:id="rId21"/>
    <p:sldId id="639" r:id="rId22"/>
    <p:sldId id="440" r:id="rId23"/>
    <p:sldId id="443" r:id="rId24"/>
    <p:sldId id="505" r:id="rId25"/>
    <p:sldId id="498" r:id="rId26"/>
    <p:sldId id="659" r:id="rId27"/>
    <p:sldId id="660" r:id="rId28"/>
    <p:sldId id="653" r:id="rId29"/>
    <p:sldId id="661" r:id="rId30"/>
    <p:sldId id="508" r:id="rId31"/>
    <p:sldId id="506" r:id="rId32"/>
    <p:sldId id="662" r:id="rId33"/>
    <p:sldId id="663" r:id="rId34"/>
    <p:sldId id="664" r:id="rId35"/>
    <p:sldId id="665" r:id="rId36"/>
    <p:sldId id="509" r:id="rId37"/>
    <p:sldId id="257" r:id="rId38"/>
    <p:sldId id="277" r:id="rId39"/>
    <p:sldId id="276" r:id="rId40"/>
    <p:sldId id="265" r:id="rId41"/>
    <p:sldId id="280" r:id="rId42"/>
    <p:sldId id="281" r:id="rId43"/>
    <p:sldId id="477" r:id="rId44"/>
    <p:sldId id="468" r:id="rId45"/>
    <p:sldId id="437" r:id="rId46"/>
    <p:sldId id="435" r:id="rId47"/>
    <p:sldId id="436" r:id="rId48"/>
    <p:sldId id="476" r:id="rId49"/>
    <p:sldId id="490" r:id="rId50"/>
    <p:sldId id="486" r:id="rId51"/>
    <p:sldId id="491" r:id="rId52"/>
    <p:sldId id="492" r:id="rId53"/>
    <p:sldId id="493" r:id="rId54"/>
    <p:sldId id="374" r:id="rId55"/>
    <p:sldId id="450" r:id="rId56"/>
    <p:sldId id="446" r:id="rId57"/>
    <p:sldId id="460" r:id="rId58"/>
    <p:sldId id="464" r:id="rId59"/>
    <p:sldId id="465" r:id="rId60"/>
    <p:sldId id="438" r:id="rId61"/>
    <p:sldId id="368" r:id="rId62"/>
    <p:sldId id="489" r:id="rId63"/>
    <p:sldId id="502" r:id="rId64"/>
    <p:sldId id="503" r:id="rId65"/>
    <p:sldId id="504" r:id="rId66"/>
    <p:sldId id="263" r:id="rId67"/>
    <p:sldId id="312" r:id="rId68"/>
    <p:sldId id="320" r:id="rId69"/>
    <p:sldId id="323" r:id="rId70"/>
    <p:sldId id="318" r:id="rId71"/>
    <p:sldId id="317" r:id="rId72"/>
    <p:sldId id="314" r:id="rId73"/>
    <p:sldId id="324" r:id="rId74"/>
    <p:sldId id="313" r:id="rId75"/>
    <p:sldId id="321" r:id="rId76"/>
    <p:sldId id="501" r:id="rId77"/>
  </p:sldIdLst>
  <p:sldSz cx="12192000" cy="6858000"/>
  <p:notesSz cx="6819900" cy="99314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0B8A1F-A5DA-4182-8BC6-27F5BCC00E0F}">
          <p14:sldIdLst>
            <p14:sldId id="494"/>
            <p14:sldId id="495"/>
            <p14:sldId id="497"/>
            <p14:sldId id="500"/>
            <p14:sldId id="507"/>
            <p14:sldId id="383"/>
            <p14:sldId id="418"/>
            <p14:sldId id="419"/>
            <p14:sldId id="420"/>
            <p14:sldId id="421"/>
            <p14:sldId id="434"/>
            <p14:sldId id="638"/>
            <p14:sldId id="413"/>
            <p14:sldId id="428"/>
            <p14:sldId id="425"/>
            <p14:sldId id="430"/>
            <p14:sldId id="431"/>
            <p14:sldId id="442"/>
            <p14:sldId id="441"/>
            <p14:sldId id="439"/>
            <p14:sldId id="639"/>
            <p14:sldId id="440"/>
            <p14:sldId id="443"/>
            <p14:sldId id="505"/>
            <p14:sldId id="498"/>
          </p14:sldIdLst>
        </p14:section>
        <p14:section name="Default Section" id="{4F37E9EE-5E92-417A-B3E2-B53FB2001A5A}">
          <p14:sldIdLst>
            <p14:sldId id="659"/>
            <p14:sldId id="660"/>
            <p14:sldId id="653"/>
            <p14:sldId id="661"/>
            <p14:sldId id="508"/>
            <p14:sldId id="506"/>
            <p14:sldId id="662"/>
            <p14:sldId id="663"/>
            <p14:sldId id="664"/>
            <p14:sldId id="665"/>
            <p14:sldId id="509"/>
            <p14:sldId id="257"/>
            <p14:sldId id="277"/>
            <p14:sldId id="276"/>
            <p14:sldId id="265"/>
            <p14:sldId id="280"/>
            <p14:sldId id="281"/>
            <p14:sldId id="477"/>
            <p14:sldId id="468"/>
            <p14:sldId id="437"/>
            <p14:sldId id="435"/>
            <p14:sldId id="436"/>
            <p14:sldId id="476"/>
            <p14:sldId id="490"/>
            <p14:sldId id="486"/>
            <p14:sldId id="491"/>
            <p14:sldId id="492"/>
            <p14:sldId id="493"/>
            <p14:sldId id="374"/>
            <p14:sldId id="450"/>
            <p14:sldId id="446"/>
            <p14:sldId id="460"/>
            <p14:sldId id="464"/>
            <p14:sldId id="465"/>
            <p14:sldId id="438"/>
            <p14:sldId id="368"/>
            <p14:sldId id="489"/>
            <p14:sldId id="502"/>
            <p14:sldId id="503"/>
            <p14:sldId id="504"/>
            <p14:sldId id="263"/>
            <p14:sldId id="312"/>
            <p14:sldId id="320"/>
            <p14:sldId id="323"/>
            <p14:sldId id="318"/>
            <p14:sldId id="317"/>
            <p14:sldId id="314"/>
            <p14:sldId id="324"/>
            <p14:sldId id="313"/>
            <p14:sldId id="321"/>
            <p14:sldId id="5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571"/>
    <a:srgbClr val="FF5B5B"/>
    <a:srgbClr val="6DFF38"/>
    <a:srgbClr val="CC3399"/>
    <a:srgbClr val="F56753"/>
    <a:srgbClr val="2C6C6C"/>
    <a:srgbClr val="66FF66"/>
    <a:srgbClr val="ED7D31"/>
    <a:srgbClr val="6CFF37"/>
    <a:srgbClr val="B80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983" autoAdjust="0"/>
    <p:restoredTop sz="95448" autoAdjust="0"/>
  </p:normalViewPr>
  <p:slideViewPr>
    <p:cSldViewPr>
      <p:cViewPr varScale="1">
        <p:scale>
          <a:sx n="91" d="100"/>
          <a:sy n="91" d="100"/>
        </p:scale>
        <p:origin x="102" y="57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&#1495;&#1493;&#1489;&#1512;&#1514;2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ack-filer1\malal_Pst$\&#1495;&#1491;&#1512;%20&#1502;&#1510;&#1489;\&#1493;&#1497;&#1512;&#1493;&#1505;%20&#1492;&#1511;&#1493;&#1512;&#1493;&#1504;&#1492;\&#1489;&#1511;&#1513;&#1493;&#1514;\&#1496;&#1500;&#1497;&#1492;\&#1492;&#1490;&#1489;&#1500;&#1493;&#1514;%20&#1505;&#1490;&#1512;&#1497;&#1501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ack-filer1\malal_Pst$\&#1495;&#1491;&#1512;%20&#1502;&#1510;&#1489;\&#1493;&#1497;&#1512;&#1493;&#1505;%20&#1492;&#1511;&#1493;&#1512;&#1493;&#1504;&#1492;\&#1489;&#1511;&#1513;&#1493;&#1514;\&#1511;&#1493;&#1489;&#1509;%20&#1490;&#1512;&#1508;&#1497;&#1501;%20&#1500;&#1500;&#1513;&#1499;&#1492;%20&#1502;&#1506;&#1493;&#1491;&#1499;&#1503;%20&#1500;-2006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ack-filer1\malal_Pst$\&#1495;&#1491;&#1512;%20&#1502;&#1510;&#1489;\&#1493;&#1497;&#1512;&#1493;&#1505;%20&#1492;&#1511;&#1493;&#1512;&#1493;&#1504;&#1492;\&#1489;&#1511;&#1513;&#1493;&#1514;\&#1511;&#1497;&#1496;%20&#1513;&#1511;&#1508;&#1497;&#1501;%20&#1500;&#1512;&#1492;&#1502;\&#1504;&#1514;&#1493;&#1504;&#1497;&#1501;%20&#1500;&#1511;&#1497;&#1496;%20&#1500;&#1512;&#1492;&#1502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ack-filer1\malal_Pst$\&#1495;&#1491;&#1512;%20&#1502;&#1510;&#1489;\&#1493;&#1497;&#1512;&#1493;&#1505;%20&#1492;&#1511;&#1493;&#1512;&#1493;&#1504;&#1492;\&#1489;&#1511;&#1513;&#1493;&#1514;\&#1511;&#1497;&#1496;%20&#1513;&#1511;&#1508;&#1497;&#1501;%20&#1500;&#1512;&#1492;&#1502;\&#1504;&#1514;&#1493;&#1504;&#1497;&#1501;%20&#1500;&#1511;&#1497;&#1496;%20&#1500;&#1512;&#1492;&#1502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ack-filer1\malal_Pst$\&#1495;&#1491;&#1512;%20&#1502;&#1510;&#1489;\&#1493;&#1497;&#1512;&#1493;&#1505;%20&#1492;&#1511;&#1493;&#1512;&#1493;&#1504;&#1492;\&#1489;&#1511;&#1513;&#1493;&#1514;\&#1511;&#1497;&#1496;%20&#1513;&#1511;&#1508;&#1497;&#1501;%20&#1500;&#1512;&#1492;&#1502;\&#1504;&#1514;&#1493;&#1504;&#1497;&#1501;%20&#1500;&#1511;&#1497;&#1496;%20&#1500;&#1512;&#1492;&#1502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ack-filer1\malal_Pst$\&#1495;&#1491;&#1512;%20&#1502;&#1510;&#1489;\&#1493;&#1497;&#1512;&#1493;&#1505;%20&#1492;&#1511;&#1493;&#1512;&#1493;&#1504;&#1492;\&#1489;&#1511;&#1513;&#1493;&#1514;\&#1511;&#1497;&#1496;%20&#1513;&#1511;&#1508;&#1497;&#1501;%20&#1500;&#1512;&#1492;&#1502;\&#1504;&#1514;&#1493;&#1504;&#1497;&#1501;%20&#1500;&#1511;&#1497;&#1496;%20&#1500;&#1512;&#1492;&#1502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ack-filer1\malal_Pst$\&#1495;&#1491;&#1512;%20&#1502;&#1510;&#1489;\&#1493;&#1497;&#1512;&#1493;&#1505;%20&#1492;&#1511;&#1493;&#1512;&#1493;&#1504;&#1492;\&#1489;&#1511;&#1513;&#1493;&#1514;\&#1511;&#1497;&#1496;%20&#1513;&#1511;&#1508;&#1497;&#1501;%20&#1500;&#1512;&#1492;&#1502;\&#1504;&#1514;&#1493;&#1504;&#1497;&#1501;%20&#1500;&#1511;&#1497;&#1496;%20&#1500;&#1512;&#1492;&#1502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ack-filer1\malal_Pst$\&#1495;&#1491;&#1512;%20&#1502;&#1510;&#1489;\&#1493;&#1497;&#1512;&#1493;&#1505;%20&#1492;&#1511;&#1493;&#1512;&#1493;&#1504;&#1492;\&#1489;&#1511;&#1513;&#1493;&#1514;\&#1511;&#1497;&#1496;%20&#1513;&#1511;&#1508;&#1497;&#1501;%20&#1500;&#1512;&#1492;&#1502;\&#1504;&#1514;&#1493;&#1504;&#1497;&#1501;%20&#1500;&#1511;&#1497;&#1496;%20&#1500;&#1512;&#1492;&#1502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ack-filer1\malal_Pst$\&#1495;&#1491;&#1512;%20&#1502;&#1510;&#1489;\&#1493;&#1497;&#1512;&#1493;&#1505;%20&#1492;&#1511;&#1493;&#1512;&#1493;&#1504;&#1492;\&#1489;&#1511;&#1513;&#1493;&#1514;\&#1511;&#1497;&#1496;%20&#1513;&#1511;&#1508;&#1497;&#1501;%20&#1500;&#1512;&#1492;&#1502;\&#1504;&#1514;&#1493;&#1504;&#1497;&#1501;%20&#1500;&#1511;&#1497;&#1496;%20&#1500;&#1512;&#1492;&#1502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black-filer1\malal_Pst$\&#1495;&#1491;&#1512;%20&#1502;&#1510;&#1489;\&#1493;&#1497;&#1512;&#1493;&#1505;%20&#1492;&#1511;&#1493;&#1512;&#1493;&#1504;&#1492;\&#1489;&#1511;&#1513;&#1493;&#1514;\&#1511;&#1497;&#1496;%20&#1513;&#1511;&#1508;&#1497;&#1501;%20&#1500;&#1512;&#1492;&#1502;\&#1504;&#1514;&#1493;&#1504;&#1497;&#1501;%20&#1500;&#1511;&#1497;&#1496;%20&#1500;&#1512;&#1492;&#1502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ack-filer1\malal_Pst$\&#1495;&#1491;&#1512;%20&#1502;&#1510;&#1489;\&#1493;&#1497;&#1512;&#1493;&#1505;%20&#1492;&#1511;&#1493;&#1512;&#1493;&#1504;&#1492;\&#1489;&#1511;&#1513;&#1493;&#1514;\&#1511;&#1497;&#1496;%20&#1513;&#1511;&#1508;&#1497;&#1501;%20&#1500;&#1512;&#1492;&#1502;\&#1504;&#1514;&#1493;&#1504;&#1497;&#1501;%20&#1500;&#1511;&#1497;&#1496;%20&#1500;&#1512;&#1492;&#150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\\black-filer1\malal_Pst$\&#1495;&#1491;&#1512;%20&#1502;&#1510;&#1489;\&#1493;&#1497;&#1512;&#1493;&#1505;%20&#1492;&#1511;&#1493;&#1512;&#1493;&#1504;&#1492;\&#1489;&#1511;&#1513;&#1493;&#1514;\&#1511;&#1497;&#1496;%20&#1513;&#1511;&#1508;&#1497;&#1501;%20&#1500;&#1512;&#1492;&#1502;\&#1504;&#1514;&#1493;&#1504;&#1497;&#1501;%20&#1500;&#1511;&#1497;&#1496;%20&#1500;&#1512;&#1492;&#1502;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\\black-filer1\malal_Pst$\&#1495;&#1491;&#1512;%20&#1502;&#1510;&#1489;\&#1493;&#1497;&#1512;&#1493;&#1505;%20&#1492;&#1511;&#1493;&#1512;&#1493;&#1504;&#1492;\&#1489;&#1511;&#1513;&#1493;&#1514;\&#1511;&#1497;&#1496;%20&#1513;&#1511;&#1508;&#1497;&#1501;%20&#1500;&#1512;&#1492;&#1502;\&#1504;&#1514;&#1493;&#1504;&#1497;&#1501;%20&#1500;&#1511;&#1497;&#1496;%20&#1500;&#1512;&#1492;&#1502;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ack-filer1\malal_Pst$\&#1495;&#1491;&#1512;%20&#1502;&#1510;&#1489;\&#1493;&#1497;&#1512;&#1493;&#1505;%20&#1492;&#1511;&#1493;&#1512;&#1493;&#1504;&#1492;\&#1489;&#1511;&#1513;&#1493;&#1514;\&#1511;&#1497;&#1496;%20&#1513;&#1511;&#1508;&#1497;&#1501;%20&#1500;&#1512;&#1492;&#1502;\&#1504;&#1514;&#1493;&#1504;&#1497;&#1501;%20&#1500;&#1511;&#1497;&#1496;%20&#1500;&#1512;&#1492;&#1502;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ack-filer1\malal_Pst$\&#1495;&#1491;&#1512;%20&#1502;&#1510;&#1489;\&#1493;&#1497;&#1512;&#1493;&#1505;%20&#1492;&#1511;&#1493;&#1512;&#1493;&#1504;&#1492;\&#1489;&#1511;&#1513;&#1493;&#1514;\&#1511;&#1497;&#1496;%20&#1513;&#1511;&#1508;&#1497;&#1501;%20&#1500;&#1512;&#1492;&#1502;\&#1504;&#1514;&#1493;&#1504;&#1497;&#1501;%20&#1500;&#1511;&#1497;&#1496;%20&#1500;&#1512;&#1492;&#1502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ack-filer1\malal_Pst$\&#1495;&#1491;&#1512;%20&#1502;&#1510;&#1489;\&#1493;&#1497;&#1512;&#1493;&#1505;%20&#1492;&#1511;&#1493;&#1512;&#1493;&#1504;&#1492;\&#1489;&#1511;&#1513;&#1493;&#1514;\&#1511;&#1497;&#1496;%20&#1513;&#1511;&#1508;&#1497;&#1501;%20&#1500;&#1512;&#1492;&#1502;\&#1504;&#1514;&#1493;&#1504;&#1497;&#1501;%20&#1500;&#1511;&#1497;&#1496;%20&#1500;&#1512;&#1492;&#150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ack-filer1\malal_Pst$\&#1495;&#1491;&#1512;%20&#1502;&#1510;&#1489;\&#1493;&#1497;&#1512;&#1493;&#1505;%20&#1492;&#1511;&#1493;&#1512;&#1493;&#1504;&#1492;\&#1489;&#1511;&#1513;&#1493;&#1514;\&#1511;&#1497;&#1496;%20&#1513;&#1511;&#1508;&#1497;&#1501;%20&#1500;&#1512;&#1492;&#1502;\&#1504;&#1514;&#1493;&#1504;&#1497;&#1501;%20&#1500;&#1511;&#1497;&#1496;%20&#1500;&#1512;&#1492;&#150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black-filer1\malal_Pst$\&#1495;&#1491;&#1512;%20&#1502;&#1510;&#1489;\&#1493;&#1497;&#1512;&#1493;&#1505;%20&#1492;&#1511;&#1493;&#1512;&#1493;&#1504;&#1492;\&#1489;&#1511;&#1513;&#1493;&#1514;\&#1511;&#1497;&#1496;%20&#1513;&#1511;&#1508;&#1497;&#1501;%20&#1500;&#1512;&#1492;&#1502;\&#1504;&#1514;&#1493;&#1504;&#1497;&#1501;%20&#1500;&#1511;&#1497;&#1496;%20&#1500;&#1512;&#1492;&#1502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ack-filer1\malal_Pst$\&#1495;&#1491;&#1512;%20&#1502;&#1510;&#1489;\&#1493;&#1497;&#1512;&#1493;&#1505;%20&#1492;&#1511;&#1493;&#1512;&#1493;&#1504;&#1492;\&#1489;&#1511;&#1513;&#1493;&#1514;\&#1488;&#1497;&#1514;&#1503;%20&#1489;&#1503;%20&#1491;&#1493;&#1491;\&#1490;&#1512;&#1507;%20&#1489;&#1500;&#1493;&#1504;&#1497;&#1501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ack-filer1\malal_Pst$\&#1495;&#1491;&#1512;%20&#1502;&#1510;&#1489;\&#1493;&#1497;&#1512;&#1493;&#1505;%20&#1492;&#1511;&#1493;&#1512;&#1493;&#1504;&#1492;\&#1489;&#1511;&#1513;&#1493;&#1514;\&#1496;&#1500;&#1497;&#1492;\&#1492;&#1490;&#1489;&#1500;&#1493;&#1514;%20&#1505;&#1490;&#1512;&#1497;&#1501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ack-filer1\malal_Pst$\&#1495;&#1491;&#1512;%20&#1502;&#1510;&#1489;\&#1493;&#1497;&#1512;&#1493;&#1505;%20&#1492;&#1511;&#1493;&#1512;&#1493;&#1504;&#1492;\&#1489;&#1511;&#1513;&#1493;&#1514;\&#1496;&#1500;&#1497;&#1492;\&#1492;&#1490;&#1489;&#1500;&#1493;&#1514;%20&#1505;&#1490;&#1512;&#1497;&#1501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321428571428573"/>
          <c:y val="0.14037024259572789"/>
          <c:w val="0.59454796411318156"/>
          <c:h val="0.539555163856483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5F5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0B5F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FF-4293-8FE4-CACF6C44EE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גיליון1!$A$1:$A$9</c:f>
              <c:numCache>
                <c:formatCode>d\-mmm</c:formatCode>
                <c:ptCount val="9"/>
                <c:pt idx="0">
                  <c:v>44360</c:v>
                </c:pt>
                <c:pt idx="1">
                  <c:v>44361</c:v>
                </c:pt>
                <c:pt idx="2">
                  <c:v>44362</c:v>
                </c:pt>
                <c:pt idx="3">
                  <c:v>44363</c:v>
                </c:pt>
                <c:pt idx="4">
                  <c:v>44364</c:v>
                </c:pt>
                <c:pt idx="5">
                  <c:v>44365</c:v>
                </c:pt>
                <c:pt idx="6">
                  <c:v>44366</c:v>
                </c:pt>
                <c:pt idx="7">
                  <c:v>44367</c:v>
                </c:pt>
                <c:pt idx="8">
                  <c:v>44368</c:v>
                </c:pt>
              </c:numCache>
            </c:numRef>
          </c:cat>
          <c:val>
            <c:numRef>
              <c:f>גיליון1!$B$1:$B$9</c:f>
              <c:numCache>
                <c:formatCode>General</c:formatCode>
                <c:ptCount val="9"/>
                <c:pt idx="0">
                  <c:v>4</c:v>
                </c:pt>
                <c:pt idx="1">
                  <c:v>25</c:v>
                </c:pt>
                <c:pt idx="2">
                  <c:v>26</c:v>
                </c:pt>
                <c:pt idx="3">
                  <c:v>13</c:v>
                </c:pt>
                <c:pt idx="4">
                  <c:v>27</c:v>
                </c:pt>
                <c:pt idx="5">
                  <c:v>34</c:v>
                </c:pt>
                <c:pt idx="6">
                  <c:v>46</c:v>
                </c:pt>
                <c:pt idx="7">
                  <c:v>48</c:v>
                </c:pt>
                <c:pt idx="8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FF-4293-8FE4-CACF6C44E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649152"/>
        <c:axId val="499645232"/>
      </c:barChart>
      <c:dateAx>
        <c:axId val="499649152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99645232"/>
        <c:crosses val="autoZero"/>
        <c:auto val="1"/>
        <c:lblOffset val="100"/>
        <c:baseTimeUnit val="days"/>
      </c:dateAx>
      <c:valAx>
        <c:axId val="499645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96491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41671196617555E-2"/>
          <c:y val="1.1836466643408707E-3"/>
          <c:w val="0.95433988615391085"/>
          <c:h val="0.928771942861343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גיליון1!$A$316:$A$355</c:f>
              <c:numCache>
                <c:formatCode>m/d/yyyy</c:formatCode>
                <c:ptCount val="40"/>
                <c:pt idx="0">
                  <c:v>44184</c:v>
                </c:pt>
                <c:pt idx="1">
                  <c:v>44185</c:v>
                </c:pt>
                <c:pt idx="2">
                  <c:v>44186</c:v>
                </c:pt>
                <c:pt idx="3">
                  <c:v>44187</c:v>
                </c:pt>
                <c:pt idx="4">
                  <c:v>44188</c:v>
                </c:pt>
                <c:pt idx="5">
                  <c:v>44189</c:v>
                </c:pt>
                <c:pt idx="6">
                  <c:v>44190</c:v>
                </c:pt>
                <c:pt idx="7">
                  <c:v>44191</c:v>
                </c:pt>
                <c:pt idx="8">
                  <c:v>44192</c:v>
                </c:pt>
                <c:pt idx="9">
                  <c:v>44193</c:v>
                </c:pt>
                <c:pt idx="10">
                  <c:v>44194</c:v>
                </c:pt>
                <c:pt idx="11">
                  <c:v>44195</c:v>
                </c:pt>
                <c:pt idx="12">
                  <c:v>44196</c:v>
                </c:pt>
                <c:pt idx="13">
                  <c:v>44197</c:v>
                </c:pt>
                <c:pt idx="14">
                  <c:v>44198</c:v>
                </c:pt>
                <c:pt idx="15">
                  <c:v>44199</c:v>
                </c:pt>
                <c:pt idx="16">
                  <c:v>44200</c:v>
                </c:pt>
                <c:pt idx="17">
                  <c:v>44201</c:v>
                </c:pt>
                <c:pt idx="18">
                  <c:v>44202</c:v>
                </c:pt>
                <c:pt idx="19">
                  <c:v>44203</c:v>
                </c:pt>
                <c:pt idx="20">
                  <c:v>44204</c:v>
                </c:pt>
                <c:pt idx="21">
                  <c:v>44205</c:v>
                </c:pt>
                <c:pt idx="22">
                  <c:v>44206</c:v>
                </c:pt>
                <c:pt idx="23">
                  <c:v>44207</c:v>
                </c:pt>
                <c:pt idx="24">
                  <c:v>44208</c:v>
                </c:pt>
                <c:pt idx="25">
                  <c:v>44209</c:v>
                </c:pt>
                <c:pt idx="26">
                  <c:v>44210</c:v>
                </c:pt>
                <c:pt idx="27">
                  <c:v>44211</c:v>
                </c:pt>
                <c:pt idx="28">
                  <c:v>44212</c:v>
                </c:pt>
                <c:pt idx="29">
                  <c:v>44213</c:v>
                </c:pt>
                <c:pt idx="30">
                  <c:v>44214</c:v>
                </c:pt>
                <c:pt idx="31">
                  <c:v>44215</c:v>
                </c:pt>
                <c:pt idx="32">
                  <c:v>44216</c:v>
                </c:pt>
                <c:pt idx="33">
                  <c:v>44217</c:v>
                </c:pt>
                <c:pt idx="34">
                  <c:v>44218</c:v>
                </c:pt>
                <c:pt idx="35">
                  <c:v>44219</c:v>
                </c:pt>
                <c:pt idx="36">
                  <c:v>44220</c:v>
                </c:pt>
                <c:pt idx="37">
                  <c:v>44221</c:v>
                </c:pt>
                <c:pt idx="38">
                  <c:v>44222</c:v>
                </c:pt>
                <c:pt idx="39">
                  <c:v>44223</c:v>
                </c:pt>
              </c:numCache>
            </c:numRef>
          </c:cat>
          <c:val>
            <c:numRef>
              <c:f>גיליון1!$B$316:$B$355</c:f>
              <c:numCache>
                <c:formatCode>General</c:formatCode>
                <c:ptCount val="40"/>
                <c:pt idx="0">
                  <c:v>1885</c:v>
                </c:pt>
                <c:pt idx="1">
                  <c:v>3093</c:v>
                </c:pt>
                <c:pt idx="2">
                  <c:v>3853</c:v>
                </c:pt>
                <c:pt idx="3">
                  <c:v>4380</c:v>
                </c:pt>
                <c:pt idx="4">
                  <c:v>4037</c:v>
                </c:pt>
                <c:pt idx="5">
                  <c:v>4054</c:v>
                </c:pt>
                <c:pt idx="6">
                  <c:v>4012</c:v>
                </c:pt>
                <c:pt idx="7">
                  <c:v>2659</c:v>
                </c:pt>
                <c:pt idx="8">
                  <c:v>3528</c:v>
                </c:pt>
                <c:pt idx="9">
                  <c:v>5519</c:v>
                </c:pt>
                <c:pt idx="10">
                  <c:v>5639</c:v>
                </c:pt>
                <c:pt idx="11">
                  <c:v>5868</c:v>
                </c:pt>
                <c:pt idx="12">
                  <c:v>5874</c:v>
                </c:pt>
                <c:pt idx="13">
                  <c:v>6021</c:v>
                </c:pt>
                <c:pt idx="14">
                  <c:v>4218</c:v>
                </c:pt>
                <c:pt idx="15">
                  <c:v>5230</c:v>
                </c:pt>
                <c:pt idx="16">
                  <c:v>8407</c:v>
                </c:pt>
                <c:pt idx="17">
                  <c:v>8237</c:v>
                </c:pt>
                <c:pt idx="18">
                  <c:v>7878</c:v>
                </c:pt>
                <c:pt idx="19">
                  <c:v>7648</c:v>
                </c:pt>
                <c:pt idx="20">
                  <c:v>8160</c:v>
                </c:pt>
                <c:pt idx="21">
                  <c:v>5158</c:v>
                </c:pt>
                <c:pt idx="22">
                  <c:v>6937</c:v>
                </c:pt>
                <c:pt idx="23">
                  <c:v>9713</c:v>
                </c:pt>
                <c:pt idx="24">
                  <c:v>9299</c:v>
                </c:pt>
                <c:pt idx="25">
                  <c:v>9471</c:v>
                </c:pt>
                <c:pt idx="26">
                  <c:v>9295</c:v>
                </c:pt>
                <c:pt idx="27">
                  <c:v>8429</c:v>
                </c:pt>
                <c:pt idx="28">
                  <c:v>5087</c:v>
                </c:pt>
                <c:pt idx="29">
                  <c:v>5647</c:v>
                </c:pt>
                <c:pt idx="30">
                  <c:v>10117</c:v>
                </c:pt>
                <c:pt idx="31">
                  <c:v>8625</c:v>
                </c:pt>
                <c:pt idx="32">
                  <c:v>8365</c:v>
                </c:pt>
                <c:pt idx="33">
                  <c:v>7273</c:v>
                </c:pt>
                <c:pt idx="34">
                  <c:v>7388</c:v>
                </c:pt>
                <c:pt idx="35">
                  <c:v>2449</c:v>
                </c:pt>
                <c:pt idx="36">
                  <c:v>4945</c:v>
                </c:pt>
                <c:pt idx="37">
                  <c:v>8731</c:v>
                </c:pt>
                <c:pt idx="38">
                  <c:v>7800</c:v>
                </c:pt>
                <c:pt idx="39">
                  <c:v>7728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48-4476-BBBF-C5A6FD124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499631904"/>
        <c:axId val="499641704"/>
      </c:barChart>
      <c:lineChart>
        <c:grouping val="standard"/>
        <c:varyColors val="0"/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0529268686369229E-2"/>
                  <c:y val="-0.32484318593628636"/>
                </c:manualLayout>
              </c:layout>
              <c:tx>
                <c:rich>
                  <a:bodyPr/>
                  <a:lstStyle/>
                  <a:p>
                    <a:fld id="{0DCEB9FC-8C72-43BE-9F70-5E080C65C8D6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248-4476-BBBF-C5A6FD124929}"/>
                </c:ext>
                <c:ext xmlns:c15="http://schemas.microsoft.com/office/drawing/2012/chart" uri="{CE6537A1-D6FC-4f65-9D91-7224C49458BB}">
                  <c15:layout>
                    <c:manualLayout>
                      <c:w val="7.6386309439910954E-2"/>
                      <c:h val="0.30035500730416631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4.5730153142960348E-2"/>
                  <c:y val="-0.58475511821367876"/>
                </c:manualLayout>
              </c:layout>
              <c:tx>
                <c:rich>
                  <a:bodyPr/>
                  <a:lstStyle/>
                  <a:p>
                    <a:fld id="{2751CBD6-8CFD-4428-9640-AD14363CC4B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248-4476-BBBF-C5A6FD124929}"/>
                </c:ext>
                <c:ext xmlns:c15="http://schemas.microsoft.com/office/drawing/2012/chart" uri="{CE6537A1-D6FC-4f65-9D91-7224C49458BB}">
                  <c15:layout>
                    <c:manualLayout>
                      <c:w val="0.10461935027394699"/>
                      <c:h val="0.17323345423196676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2.5115577399125708E-2"/>
                  <c:y val="-0.36739563033472028"/>
                </c:manualLayout>
              </c:layout>
              <c:tx>
                <c:rich>
                  <a:bodyPr/>
                  <a:lstStyle/>
                  <a:p>
                    <a:fld id="{6BCE1579-F8BB-47D2-B72E-1E0C5EE2F98D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248-4476-BBBF-C5A6FD124929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3.3526813737512935E-2"/>
                  <c:y val="-0.42638623326959846"/>
                </c:manualLayout>
              </c:layout>
              <c:tx>
                <c:rich>
                  <a:bodyPr/>
                  <a:lstStyle/>
                  <a:p>
                    <a:fld id="{804406C5-ABF3-4975-B463-C3CC67CACDA8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248-4476-BBBF-C5A6FD124929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4.5064214927246923E-2"/>
                  <c:y val="-0.58701825950767561"/>
                </c:manualLayout>
              </c:layout>
              <c:tx>
                <c:rich>
                  <a:bodyPr/>
                  <a:lstStyle/>
                  <a:p>
                    <a:fld id="{A3D940F0-9019-4A9F-A409-E24BAEFD87FA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248-4476-BBBF-C5A6FD124929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-5.1369942403012923E-2"/>
                  <c:y val="-0.56365682540160489"/>
                </c:manualLayout>
              </c:layout>
              <c:tx>
                <c:rich>
                  <a:bodyPr/>
                  <a:lstStyle/>
                  <a:p>
                    <a:fld id="{02C58C82-F202-40B1-B504-C875FD602CF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248-4476-BBBF-C5A6FD124929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248-4476-BBBF-C5A6FD124929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248-4476-BBBF-C5A6FD124929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0735635972264298E-2"/>
                  <c:y val="-0.3049271490382898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fld id="{07A5B324-BA32-4F03-83BF-84FFCC15DD2A}" type="CELLRANGE">
                      <a:rPr lang="he-IL" b="1" smtClean="0">
                        <a:solidFill>
                          <a:srgbClr val="FF0000"/>
                        </a:solidFill>
                      </a:rPr>
                      <a:pPr>
                        <a:defRPr sz="1100" b="1">
                          <a:solidFill>
                            <a:srgbClr val="FF0000"/>
                          </a:solidFill>
                        </a:defRPr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BBF-4974-AF03-AF52EC8FB5E1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9"/>
              <c:layout>
                <c:manualLayout>
                  <c:x val="-7.7059490388867533E-3"/>
                  <c:y val="-0.17590822179732321"/>
                </c:manualLayout>
              </c:layout>
              <c:tx>
                <c:rich>
                  <a:bodyPr/>
                  <a:lstStyle/>
                  <a:p>
                    <a:fld id="{93C16A49-9E52-4341-B0B8-1B588858DA18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248-4476-BBBF-C5A6FD124929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248-4476-BBBF-C5A6FD124929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fld id="{1B35E156-9F59-4846-A5C0-CA7C95F03875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4B6-4C48-8647-708D50FBA192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8B2FC2E-2729-4297-867B-D50EE4814DF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248-4476-BBBF-C5A6FD124929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fld id="{1CEB4360-A671-4230-9097-D9E87FC0D37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D248-4476-BBBF-C5A6FD124929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/>
                  <a:lstStyle/>
                  <a:p>
                    <a:fld id="{D176348A-EF50-415E-8058-CCE75A76C8C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21C681E1-1AC5-42DD-91EF-DA3AEA5DCCCD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2FA17F36-283A-46D4-AA96-4EA2B172846D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A788BBAE-8278-4DDB-B96B-93E51BD6C745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C7AECF4F-8BC3-414A-8490-32B901D71845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381C9CC9-34D6-445D-A074-4FB59EABCF54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4A6CD434-796B-44F2-B1A8-4472FF540FA3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439FBEAD-482D-460E-942E-829076E128E3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D248-4476-BBBF-C5A6FD124929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0.27355416112880765"/>
                  <c:y val="-0.104253276885719"/>
                </c:manualLayout>
              </c:layout>
              <c:tx>
                <c:rich>
                  <a:bodyPr/>
                  <a:lstStyle/>
                  <a:p>
                    <a:fld id="{C5AD2B75-7720-421F-BA68-4DDA68A05FF9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D248-4476-BBBF-C5A6FD124929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6"/>
              <c:layout>
                <c:manualLayout>
                  <c:x val="-0.30003990383810247"/>
                  <c:y val="-0.43507128769515663"/>
                </c:manualLayout>
              </c:layout>
              <c:tx>
                <c:rich>
                  <a:bodyPr/>
                  <a:lstStyle/>
                  <a:p>
                    <a:fld id="{90D8E64F-8AB2-41F4-B15C-4817181A4CA8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D248-4476-BBBF-C5A6FD124929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C7BD55C6-9E99-4E67-802F-73D42E1DF62B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D248-4476-BBBF-C5A6FD124929}"/>
                </c:ex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/>
                  <a:lstStyle/>
                  <a:p>
                    <a:fld id="{B3FA4E9F-1B78-4E71-98DB-CF01B07B68B6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0"/>
              <c:layout>
                <c:manualLayout>
                  <c:x val="-0.3425489453173915"/>
                  <c:y val="-0.1518497733074948"/>
                </c:manualLayout>
              </c:layout>
              <c:tx>
                <c:rich>
                  <a:bodyPr/>
                  <a:lstStyle/>
                  <a:p>
                    <a:fld id="{61885299-14A6-4785-9FAC-4BD679E38F4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D248-4476-BBBF-C5A6FD124929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1"/>
              <c:layout>
                <c:manualLayout>
                  <c:x val="-0.29146287669244153"/>
                  <c:y val="-0.28344751201267471"/>
                </c:manualLayout>
              </c:layout>
              <c:tx>
                <c:rich>
                  <a:bodyPr/>
                  <a:lstStyle/>
                  <a:p>
                    <a:fld id="{2EAFB27D-310D-4531-A3C6-D05F5393F443}" type="CELLRANGE">
                      <a:rPr lang="he-IL" dirty="0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D248-4476-BBBF-C5A6FD124929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D248-4476-BBBF-C5A6FD124929}"/>
                </c:ex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-6.5751081062374317E-2"/>
                  <c:y val="-0.26645262793393654"/>
                </c:manualLayout>
              </c:layout>
              <c:tx>
                <c:rich>
                  <a:bodyPr/>
                  <a:lstStyle/>
                  <a:p>
                    <a:fld id="{66E991C2-C885-4A5C-83B6-6D379414F296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D248-4476-BBBF-C5A6FD124929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4"/>
              <c:layout>
                <c:manualLayout>
                  <c:x val="-0.26952910744409175"/>
                  <c:y val="-0.43440568060118767"/>
                </c:manualLayout>
              </c:layout>
              <c:tx>
                <c:rich>
                  <a:bodyPr/>
                  <a:lstStyle/>
                  <a:p>
                    <a:fld id="{F390DA1D-1D02-4C11-B78A-3033F50A3FB8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D248-4476-BBBF-C5A6FD124929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5"/>
              <c:layout>
                <c:manualLayout>
                  <c:x val="-5.944035485814865E-2"/>
                  <c:y val="-0.46636882437732968"/>
                </c:manualLayout>
              </c:layout>
              <c:tx>
                <c:rich>
                  <a:bodyPr/>
                  <a:lstStyle/>
                  <a:p>
                    <a:fld id="{460D8704-F4F2-46B4-905A-7F2513EDA928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D248-4476-BBBF-C5A6FD124929}"/>
                </c:ext>
                <c:ext xmlns:c15="http://schemas.microsoft.com/office/drawing/2012/chart" uri="{CE6537A1-D6FC-4f65-9D91-7224C49458BB}">
                  <c15:layout>
                    <c:manualLayout>
                      <c:w val="0.13031360735163319"/>
                      <c:h val="0.23671265294706306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36"/>
              <c:layout>
                <c:manualLayout>
                  <c:x val="-0.17942748084180477"/>
                  <c:y val="-0.61195080267127255"/>
                </c:manualLayout>
              </c:layout>
              <c:tx>
                <c:rich>
                  <a:bodyPr/>
                  <a:lstStyle/>
                  <a:p>
                    <a:fld id="{400371CE-B8D5-41B4-BC84-1D0E83E7CCDF}" type="CELLRANGE">
                      <a:rPr lang="he-IL" dirty="0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D248-4476-BBBF-C5A6FD124929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D248-4476-BBBF-C5A6FD124929}"/>
                </c:ext>
                <c:ext xmlns:c15="http://schemas.microsoft.com/office/drawing/2012/chart" uri="{CE6537A1-D6FC-4f65-9D91-7224C49458BB}"/>
              </c:extLst>
            </c:dLbl>
            <c:dLbl>
              <c:idx val="38"/>
              <c:layout>
                <c:manualLayout>
                  <c:x val="-8.3880650952069277E-4"/>
                  <c:y val="-0.44916914729836654"/>
                </c:manualLayout>
              </c:layout>
              <c:tx>
                <c:rich>
                  <a:bodyPr/>
                  <a:lstStyle/>
                  <a:p>
                    <a:fld id="{8255C780-AD03-4CA9-A939-8D3B8E8BDBC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D248-4476-BBBF-C5A6FD124929}"/>
                </c:ext>
                <c:ext xmlns:c15="http://schemas.microsoft.com/office/drawing/2012/chart" uri="{CE6537A1-D6FC-4f65-9D91-7224C49458BB}">
                  <c15:layout>
                    <c:manualLayout>
                      <c:w val="9.6600950221794782E-2"/>
                      <c:h val="0.17349317137638584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39"/>
              <c:layout>
                <c:manualLayout>
                  <c:x val="-4.1908517171891169E-3"/>
                  <c:y val="-0.29827915869980881"/>
                </c:manualLayout>
              </c:layout>
              <c:tx>
                <c:rich>
                  <a:bodyPr/>
                  <a:lstStyle/>
                  <a:p>
                    <a:fld id="{9F13778D-792D-4748-917E-893FEAF0D74D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BBF-4974-AF03-AF52EC8FB5E1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גיליון1!$A$316:$A$355</c:f>
              <c:numCache>
                <c:formatCode>m/d/yyyy</c:formatCode>
                <c:ptCount val="40"/>
                <c:pt idx="0">
                  <c:v>44184</c:v>
                </c:pt>
                <c:pt idx="1">
                  <c:v>44185</c:v>
                </c:pt>
                <c:pt idx="2">
                  <c:v>44186</c:v>
                </c:pt>
                <c:pt idx="3">
                  <c:v>44187</c:v>
                </c:pt>
                <c:pt idx="4">
                  <c:v>44188</c:v>
                </c:pt>
                <c:pt idx="5">
                  <c:v>44189</c:v>
                </c:pt>
                <c:pt idx="6">
                  <c:v>44190</c:v>
                </c:pt>
                <c:pt idx="7">
                  <c:v>44191</c:v>
                </c:pt>
                <c:pt idx="8">
                  <c:v>44192</c:v>
                </c:pt>
                <c:pt idx="9">
                  <c:v>44193</c:v>
                </c:pt>
                <c:pt idx="10">
                  <c:v>44194</c:v>
                </c:pt>
                <c:pt idx="11">
                  <c:v>44195</c:v>
                </c:pt>
                <c:pt idx="12">
                  <c:v>44196</c:v>
                </c:pt>
                <c:pt idx="13">
                  <c:v>44197</c:v>
                </c:pt>
                <c:pt idx="14">
                  <c:v>44198</c:v>
                </c:pt>
                <c:pt idx="15">
                  <c:v>44199</c:v>
                </c:pt>
                <c:pt idx="16">
                  <c:v>44200</c:v>
                </c:pt>
                <c:pt idx="17">
                  <c:v>44201</c:v>
                </c:pt>
                <c:pt idx="18">
                  <c:v>44202</c:v>
                </c:pt>
                <c:pt idx="19">
                  <c:v>44203</c:v>
                </c:pt>
                <c:pt idx="20">
                  <c:v>44204</c:v>
                </c:pt>
                <c:pt idx="21">
                  <c:v>44205</c:v>
                </c:pt>
                <c:pt idx="22">
                  <c:v>44206</c:v>
                </c:pt>
                <c:pt idx="23">
                  <c:v>44207</c:v>
                </c:pt>
                <c:pt idx="24">
                  <c:v>44208</c:v>
                </c:pt>
                <c:pt idx="25">
                  <c:v>44209</c:v>
                </c:pt>
                <c:pt idx="26">
                  <c:v>44210</c:v>
                </c:pt>
                <c:pt idx="27">
                  <c:v>44211</c:v>
                </c:pt>
                <c:pt idx="28">
                  <c:v>44212</c:v>
                </c:pt>
                <c:pt idx="29">
                  <c:v>44213</c:v>
                </c:pt>
                <c:pt idx="30">
                  <c:v>44214</c:v>
                </c:pt>
                <c:pt idx="31">
                  <c:v>44215</c:v>
                </c:pt>
                <c:pt idx="32">
                  <c:v>44216</c:v>
                </c:pt>
                <c:pt idx="33">
                  <c:v>44217</c:v>
                </c:pt>
                <c:pt idx="34">
                  <c:v>44218</c:v>
                </c:pt>
                <c:pt idx="35">
                  <c:v>44219</c:v>
                </c:pt>
                <c:pt idx="36">
                  <c:v>44220</c:v>
                </c:pt>
                <c:pt idx="37">
                  <c:v>44221</c:v>
                </c:pt>
                <c:pt idx="38">
                  <c:v>44222</c:v>
                </c:pt>
                <c:pt idx="39">
                  <c:v>44223</c:v>
                </c:pt>
              </c:numCache>
            </c:numRef>
          </c:cat>
          <c:val>
            <c:numRef>
              <c:f>גיליון1!$C$316:$C$355</c:f>
              <c:numCache>
                <c:formatCode>General</c:formatCode>
                <c:ptCount val="40"/>
                <c:pt idx="0">
                  <c:v>1885</c:v>
                </c:pt>
                <c:pt idx="1">
                  <c:v>3093</c:v>
                </c:pt>
                <c:pt idx="2">
                  <c:v>3853</c:v>
                </c:pt>
                <c:pt idx="3">
                  <c:v>4380</c:v>
                </c:pt>
                <c:pt idx="4">
                  <c:v>4037</c:v>
                </c:pt>
                <c:pt idx="5">
                  <c:v>4054</c:v>
                </c:pt>
                <c:pt idx="6">
                  <c:v>4012</c:v>
                </c:pt>
                <c:pt idx="7">
                  <c:v>2659</c:v>
                </c:pt>
                <c:pt idx="8">
                  <c:v>3528</c:v>
                </c:pt>
                <c:pt idx="9">
                  <c:v>5519</c:v>
                </c:pt>
                <c:pt idx="10">
                  <c:v>5639</c:v>
                </c:pt>
                <c:pt idx="11">
                  <c:v>5868</c:v>
                </c:pt>
                <c:pt idx="12">
                  <c:v>5874</c:v>
                </c:pt>
                <c:pt idx="13">
                  <c:v>6021</c:v>
                </c:pt>
                <c:pt idx="14">
                  <c:v>4218</c:v>
                </c:pt>
                <c:pt idx="15">
                  <c:v>5230</c:v>
                </c:pt>
                <c:pt idx="16">
                  <c:v>8407</c:v>
                </c:pt>
                <c:pt idx="17">
                  <c:v>8237</c:v>
                </c:pt>
                <c:pt idx="18">
                  <c:v>7878</c:v>
                </c:pt>
                <c:pt idx="19">
                  <c:v>7648</c:v>
                </c:pt>
                <c:pt idx="20">
                  <c:v>8160</c:v>
                </c:pt>
                <c:pt idx="21">
                  <c:v>5158</c:v>
                </c:pt>
                <c:pt idx="22">
                  <c:v>6937</c:v>
                </c:pt>
                <c:pt idx="23">
                  <c:v>9713</c:v>
                </c:pt>
                <c:pt idx="24">
                  <c:v>9299</c:v>
                </c:pt>
                <c:pt idx="25">
                  <c:v>9471</c:v>
                </c:pt>
                <c:pt idx="26">
                  <c:v>9295</c:v>
                </c:pt>
                <c:pt idx="27">
                  <c:v>8429</c:v>
                </c:pt>
                <c:pt idx="28">
                  <c:v>5087</c:v>
                </c:pt>
                <c:pt idx="29">
                  <c:v>5647</c:v>
                </c:pt>
                <c:pt idx="30">
                  <c:v>10117</c:v>
                </c:pt>
                <c:pt idx="31">
                  <c:v>8625</c:v>
                </c:pt>
                <c:pt idx="32">
                  <c:v>8365</c:v>
                </c:pt>
                <c:pt idx="33">
                  <c:v>7273</c:v>
                </c:pt>
                <c:pt idx="34">
                  <c:v>7388</c:v>
                </c:pt>
                <c:pt idx="35">
                  <c:v>2449</c:v>
                </c:pt>
                <c:pt idx="36">
                  <c:v>4945</c:v>
                </c:pt>
                <c:pt idx="37">
                  <c:v>8731</c:v>
                </c:pt>
                <c:pt idx="38">
                  <c:v>7800</c:v>
                </c:pt>
                <c:pt idx="39">
                  <c:v>7728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8-D248-4476-BBBF-C5A6FD124929}"/>
            </c:ext>
            <c:ext xmlns:c15="http://schemas.microsoft.com/office/drawing/2012/chart" uri="{02D57815-91ED-43cb-92C2-25804820EDAC}">
              <c15:datalabelsRange>
                <c15:f>גיליון1!$D$316:$D$355</c15:f>
                <c15:dlblRangeCache>
                  <c:ptCount val="40"/>
                  <c:pt idx="0">
                    <c:v>תחילת מבצע ההתחסנות "לתת כתף" - חיסון האוכלוסייה מגיל 60 ומעלה</c:v>
                  </c:pt>
                  <c:pt idx="1">
                    <c:v>בידוד לשבים מבריטניה, דנמרק ודרום אפריקה, ומניעת כניסת זרים ממדינות אלו</c:v>
                  </c:pt>
                  <c:pt idx="2">
                    <c:v>ביטול כל המדינות הירוקות</c:v>
                  </c:pt>
                  <c:pt idx="4">
                    <c:v>השבים מחו"ל יחוייבו בבידוד במלונית ל-10 ימים (בכפוף לשתי בדיקות שליליות) או ל-14 יום (ללא בדיקות)</c:v>
                  </c:pt>
                  <c:pt idx="8">
                    <c:v>סגר כללי </c:v>
                  </c:pt>
                  <c:pt idx="24">
                    <c:v>תחילת חיסון צוותי הוראה</c:v>
                  </c:pt>
                  <c:pt idx="25">
                    <c:v>תחילת חיסון האוכלוסייה מגיל 50 ומעלה</c:v>
                  </c:pt>
                  <c:pt idx="30">
                    <c:v>תחילת חיסון האוכלוסייה מגיל 45 ומעלה</c:v>
                  </c:pt>
                  <c:pt idx="31">
                    <c:v>תחילת חיסון האוכלוסייה מגיל 40 ומעלה</c:v>
                  </c:pt>
                  <c:pt idx="34">
                    <c:v>חידוש פעילות מקומות לאימון ספורט, לרבות בריכות שחייה, המשמש בעבור אימון של ספורט מקצועי או בעבור תחרות של ספורטאי מקצועי.</c:v>
                  </c:pt>
                  <c:pt idx="35">
                    <c:v>המגיעים לישראל נדרשים להציג תוצאת בדיקת קורונה שלילית שבוצעה עד ל-72 שעות טרם הגעתם, או אישור מתחסן/מחלים שניתן ע״י משרד הבריאות</c:v>
                  </c:pt>
                  <c:pt idx="36">
                    <c:v>תחילת חיסון גילי 16-18</c:v>
                  </c:pt>
                  <c:pt idx="38">
                    <c:v>איסור כניסת מטוסים זרים לישראל, וצמצום היציאה בטיסות מחוץ לישראל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631904"/>
        <c:axId val="499641704"/>
      </c:lineChart>
      <c:dateAx>
        <c:axId val="499631904"/>
        <c:scaling>
          <c:orientation val="minMax"/>
        </c:scaling>
        <c:delete val="0"/>
        <c:axPos val="b"/>
        <c:numFmt formatCode="dd/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99641704"/>
        <c:crosses val="autoZero"/>
        <c:auto val="1"/>
        <c:lblOffset val="100"/>
        <c:baseTimeUnit val="days"/>
        <c:majorUnit val="7"/>
        <c:majorTimeUnit val="days"/>
      </c:dateAx>
      <c:valAx>
        <c:axId val="499641704"/>
        <c:scaling>
          <c:orientation val="minMax"/>
          <c:max val="25000"/>
        </c:scaling>
        <c:delete val="1"/>
        <c:axPos val="l"/>
        <c:numFmt formatCode="General" sourceLinked="1"/>
        <c:majorTickMark val="out"/>
        <c:minorTickMark val="none"/>
        <c:tickLblPos val="nextTo"/>
        <c:crossAx val="49963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054708005249342E-2"/>
          <c:y val="0.10789398786974701"/>
          <c:w val="0.90364537766112574"/>
          <c:h val="0.75172454303722802"/>
        </c:manualLayout>
      </c:layout>
      <c:barChart>
        <c:barDir val="col"/>
        <c:grouping val="clustered"/>
        <c:varyColors val="0"/>
        <c:ser>
          <c:idx val="0"/>
          <c:order val="0"/>
          <c:tx>
            <c:v>בדיקות</c:v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0"/>
                  <c:y val="-2.3828107410353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863-4F66-98DA-1570F3EDFF13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416666666668195E-3"/>
                  <c:y val="-1.2830519374805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63-4F66-98DA-1570F3EDFF13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'שקף נתונים'!$B$4:$B$18</c:f>
              <c:numCache>
                <c:formatCode>m/d/yyyy</c:formatCode>
                <c:ptCount val="15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</c:numCache>
            </c:numRef>
          </c:cat>
          <c:val>
            <c:numRef>
              <c:f>'שקף נתונים'!$I$4:$I$18</c:f>
              <c:numCache>
                <c:formatCode>General</c:formatCode>
                <c:ptCount val="15"/>
                <c:pt idx="0">
                  <c:v>100419</c:v>
                </c:pt>
                <c:pt idx="1">
                  <c:v>146867</c:v>
                </c:pt>
                <c:pt idx="2">
                  <c:v>143657</c:v>
                </c:pt>
                <c:pt idx="3">
                  <c:v>147609</c:v>
                </c:pt>
                <c:pt idx="4">
                  <c:v>145074</c:v>
                </c:pt>
                <c:pt idx="5">
                  <c:v>143870</c:v>
                </c:pt>
                <c:pt idx="6">
                  <c:v>86820</c:v>
                </c:pt>
                <c:pt idx="7">
                  <c:v>80188</c:v>
                </c:pt>
                <c:pt idx="8">
                  <c:v>123530</c:v>
                </c:pt>
                <c:pt idx="9">
                  <c:v>124748</c:v>
                </c:pt>
                <c:pt idx="10">
                  <c:v>133435</c:v>
                </c:pt>
                <c:pt idx="11">
                  <c:v>127010</c:v>
                </c:pt>
                <c:pt idx="12">
                  <c:v>133924</c:v>
                </c:pt>
                <c:pt idx="13">
                  <c:v>85803</c:v>
                </c:pt>
                <c:pt idx="14">
                  <c:v>80633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8D-4B0A-8A04-7F4F2BBE6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499631120"/>
        <c:axId val="499635432"/>
      </c:barChart>
      <c:lineChart>
        <c:grouping val="standard"/>
        <c:varyColors val="0"/>
        <c:ser>
          <c:idx val="1"/>
          <c:order val="1"/>
          <c:tx>
            <c:v>שיעור בדיקות חיוביות</c:v>
          </c:tx>
          <c:spPr>
            <a:ln w="57150" cap="rnd">
              <a:solidFill>
                <a:srgbClr val="FFFF00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FF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'שקף נתונים'!$B$4:$B$18</c:f>
              <c:numCache>
                <c:formatCode>m/d/yyyy</c:formatCode>
                <c:ptCount val="15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</c:numCache>
            </c:numRef>
          </c:cat>
          <c:val>
            <c:numRef>
              <c:f>בדיקות!$B$4:$B$18</c:f>
              <c:numCache>
                <c:formatCode>0.00%</c:formatCode>
                <c:ptCount val="15"/>
                <c:pt idx="0">
                  <c:v>5.2818689690198067E-2</c:v>
                </c:pt>
                <c:pt idx="1">
                  <c:v>5.3061613568739063E-2</c:v>
                </c:pt>
                <c:pt idx="2">
                  <c:v>5.4024516730824118E-2</c:v>
                </c:pt>
                <c:pt idx="3">
                  <c:v>5.3953349727997618E-2</c:v>
                </c:pt>
                <c:pt idx="4">
                  <c:v>5.4592828487530505E-2</c:v>
                </c:pt>
                <c:pt idx="5">
                  <c:v>6.0923055536248001E-2</c:v>
                </c:pt>
                <c:pt idx="6">
                  <c:v>5.9675190048375952E-2</c:v>
                </c:pt>
                <c:pt idx="7">
                  <c:v>5.2464209108594805E-2</c:v>
                </c:pt>
                <c:pt idx="8">
                  <c:v>4.7996438112199467E-2</c:v>
                </c:pt>
                <c:pt idx="9">
                  <c:v>4.9227242120114152E-2</c:v>
                </c:pt>
                <c:pt idx="10">
                  <c:v>4.510061078427699E-2</c:v>
                </c:pt>
                <c:pt idx="11">
                  <c:v>4.6035745216912054E-2</c:v>
                </c:pt>
                <c:pt idx="12">
                  <c:v>4.7564290194438634E-2</c:v>
                </c:pt>
                <c:pt idx="13">
                  <c:v>4.0091838280712798E-2</c:v>
                </c:pt>
                <c:pt idx="14">
                  <c:v>3.6312675951533493E-2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168D-4B0A-8A04-7F4F2BBE6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633080"/>
        <c:axId val="499639352"/>
      </c:lineChart>
      <c:dateAx>
        <c:axId val="499631120"/>
        <c:scaling>
          <c:orientation val="minMax"/>
        </c:scaling>
        <c:delete val="0"/>
        <c:axPos val="b"/>
        <c:numFmt formatCode="dd/mm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b" anchorCtr="0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99635432"/>
        <c:crosses val="autoZero"/>
        <c:auto val="1"/>
        <c:lblOffset val="100"/>
        <c:baseTimeUnit val="days"/>
        <c:majorUnit val="2"/>
        <c:majorTimeUnit val="days"/>
      </c:dateAx>
      <c:valAx>
        <c:axId val="499635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99631120"/>
        <c:crosses val="autoZero"/>
        <c:crossBetween val="between"/>
      </c:valAx>
      <c:valAx>
        <c:axId val="499639352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99633080"/>
        <c:crosses val="max"/>
        <c:crossBetween val="between"/>
      </c:valAx>
      <c:dateAx>
        <c:axId val="49963308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99639352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1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05665062887771E-2"/>
          <c:y val="9.1930813248421409E-2"/>
          <c:w val="0.97638866987422446"/>
          <c:h val="0.817100597023414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נתונים!$O$1</c:f>
              <c:strCache>
                <c:ptCount val="1"/>
                <c:pt idx="0">
                  <c:v>מאומתים מקומיים</c:v>
                </c:pt>
              </c:strCache>
            </c:strRef>
          </c:tx>
          <c:spPr>
            <a:solidFill>
              <a:srgbClr val="3378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86D-4FE9-BFEB-33814DE6277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86D-4FE9-BFEB-33814DE6277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86D-4FE9-BFEB-33814DE6277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86D-4FE9-BFEB-33814DE6277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86D-4FE9-BFEB-33814DE6277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86D-4FE9-BFEB-33814DE6277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86D-4FE9-BFEB-33814DE62779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86D-4FE9-BFEB-33814DE62779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86D-4FE9-BFEB-33814DE62779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86D-4FE9-BFEB-33814DE62779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86D-4FE9-BFEB-33814DE62779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86D-4FE9-BFEB-33814DE62779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86D-4FE9-BFEB-33814DE62779}"/>
                </c:ex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D71-49CF-8A5E-93F9CCF2074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נתונים!$A$2:$A$32</c:f>
              <c:numCache>
                <c:formatCode>m/d/yyyy</c:formatCode>
                <c:ptCount val="31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  <c:pt idx="23">
                  <c:v>44406</c:v>
                </c:pt>
                <c:pt idx="24">
                  <c:v>44405</c:v>
                </c:pt>
                <c:pt idx="25">
                  <c:v>44404</c:v>
                </c:pt>
                <c:pt idx="26">
                  <c:v>44403</c:v>
                </c:pt>
                <c:pt idx="27">
                  <c:v>44402</c:v>
                </c:pt>
                <c:pt idx="28">
                  <c:v>44401</c:v>
                </c:pt>
                <c:pt idx="29">
                  <c:v>44400</c:v>
                </c:pt>
                <c:pt idx="30">
                  <c:v>44399</c:v>
                </c:pt>
              </c:numCache>
            </c:numRef>
          </c:cat>
          <c:val>
            <c:numRef>
              <c:f>נתונים!$O$2:$O$32</c:f>
              <c:numCache>
                <c:formatCode>General</c:formatCode>
                <c:ptCount val="31"/>
                <c:pt idx="0">
                  <c:v>5197</c:v>
                </c:pt>
                <c:pt idx="1">
                  <c:v>7591</c:v>
                </c:pt>
                <c:pt idx="2">
                  <c:v>7587</c:v>
                </c:pt>
                <c:pt idx="3">
                  <c:v>7776</c:v>
                </c:pt>
                <c:pt idx="4">
                  <c:v>7722</c:v>
                </c:pt>
                <c:pt idx="5">
                  <c:v>8490</c:v>
                </c:pt>
                <c:pt idx="6">
                  <c:v>5017</c:v>
                </c:pt>
                <c:pt idx="7">
                  <c:v>4072</c:v>
                </c:pt>
                <c:pt idx="8">
                  <c:v>5708</c:v>
                </c:pt>
                <c:pt idx="9">
                  <c:v>5904</c:v>
                </c:pt>
                <c:pt idx="10">
                  <c:v>5784</c:v>
                </c:pt>
                <c:pt idx="11">
                  <c:v>5602</c:v>
                </c:pt>
                <c:pt idx="12">
                  <c:v>6127</c:v>
                </c:pt>
                <c:pt idx="13">
                  <c:v>3255</c:v>
                </c:pt>
                <c:pt idx="14">
                  <c:v>2745</c:v>
                </c:pt>
                <c:pt idx="15">
                  <c:v>3642</c:v>
                </c:pt>
                <c:pt idx="16">
                  <c:v>3623</c:v>
                </c:pt>
                <c:pt idx="17">
                  <c:v>3298</c:v>
                </c:pt>
                <c:pt idx="18">
                  <c:v>3108</c:v>
                </c:pt>
                <c:pt idx="19">
                  <c:v>3630</c:v>
                </c:pt>
                <c:pt idx="20">
                  <c:v>1929</c:v>
                </c:pt>
                <c:pt idx="21">
                  <c:v>1895</c:v>
                </c:pt>
                <c:pt idx="22">
                  <c:v>2217</c:v>
                </c:pt>
                <c:pt idx="23">
                  <c:v>1978</c:v>
                </c:pt>
                <c:pt idx="24">
                  <c:v>2041</c:v>
                </c:pt>
                <c:pt idx="25">
                  <c:v>2072</c:v>
                </c:pt>
                <c:pt idx="26">
                  <c:v>1930</c:v>
                </c:pt>
                <c:pt idx="27">
                  <c:v>1297</c:v>
                </c:pt>
                <c:pt idx="28">
                  <c:v>829</c:v>
                </c:pt>
                <c:pt idx="29">
                  <c:v>1291</c:v>
                </c:pt>
                <c:pt idx="30">
                  <c:v>1169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70-490E-BAD2-A3C45B2A514C}"/>
            </c:ext>
          </c:extLst>
        </c:ser>
        <c:ser>
          <c:idx val="1"/>
          <c:order val="1"/>
          <c:tx>
            <c:strRef>
              <c:f>נתונים!$P$1</c:f>
              <c:strCache>
                <c:ptCount val="1"/>
                <c:pt idx="0">
                  <c:v>מאומתים שנכנסו מחו"ל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476-428C-8613-3479D7B58E5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נתונים!$A$2:$A$32</c:f>
              <c:numCache>
                <c:formatCode>m/d/yyyy</c:formatCode>
                <c:ptCount val="31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  <c:pt idx="23">
                  <c:v>44406</c:v>
                </c:pt>
                <c:pt idx="24">
                  <c:v>44405</c:v>
                </c:pt>
                <c:pt idx="25">
                  <c:v>44404</c:v>
                </c:pt>
                <c:pt idx="26">
                  <c:v>44403</c:v>
                </c:pt>
                <c:pt idx="27">
                  <c:v>44402</c:v>
                </c:pt>
                <c:pt idx="28">
                  <c:v>44401</c:v>
                </c:pt>
                <c:pt idx="29">
                  <c:v>44400</c:v>
                </c:pt>
                <c:pt idx="30">
                  <c:v>44399</c:v>
                </c:pt>
              </c:numCache>
            </c:numRef>
          </c:cat>
          <c:val>
            <c:numRef>
              <c:f>נתונים!$P$2:$P$32</c:f>
              <c:numCache>
                <c:formatCode>General</c:formatCode>
                <c:ptCount val="31"/>
                <c:pt idx="0">
                  <c:v>107</c:v>
                </c:pt>
                <c:pt idx="1">
                  <c:v>202</c:v>
                </c:pt>
                <c:pt idx="2">
                  <c:v>174</c:v>
                </c:pt>
                <c:pt idx="3">
                  <c:v>188</c:v>
                </c:pt>
                <c:pt idx="4">
                  <c:v>198</c:v>
                </c:pt>
                <c:pt idx="5">
                  <c:v>275</c:v>
                </c:pt>
                <c:pt idx="6">
                  <c:v>164</c:v>
                </c:pt>
                <c:pt idx="7">
                  <c:v>135</c:v>
                </c:pt>
                <c:pt idx="8">
                  <c:v>221</c:v>
                </c:pt>
                <c:pt idx="9">
                  <c:v>237</c:v>
                </c:pt>
                <c:pt idx="10">
                  <c:v>234</c:v>
                </c:pt>
                <c:pt idx="11">
                  <c:v>245</c:v>
                </c:pt>
                <c:pt idx="12">
                  <c:v>243</c:v>
                </c:pt>
                <c:pt idx="13">
                  <c:v>185</c:v>
                </c:pt>
                <c:pt idx="14">
                  <c:v>183</c:v>
                </c:pt>
                <c:pt idx="15">
                  <c:v>244</c:v>
                </c:pt>
                <c:pt idx="16">
                  <c:v>258</c:v>
                </c:pt>
                <c:pt idx="17">
                  <c:v>209</c:v>
                </c:pt>
                <c:pt idx="18">
                  <c:v>203</c:v>
                </c:pt>
                <c:pt idx="19">
                  <c:v>228</c:v>
                </c:pt>
                <c:pt idx="20">
                  <c:v>195</c:v>
                </c:pt>
                <c:pt idx="21">
                  <c:v>203</c:v>
                </c:pt>
                <c:pt idx="22">
                  <c:v>224</c:v>
                </c:pt>
                <c:pt idx="23">
                  <c:v>198</c:v>
                </c:pt>
                <c:pt idx="24">
                  <c:v>150</c:v>
                </c:pt>
                <c:pt idx="25">
                  <c:v>214</c:v>
                </c:pt>
                <c:pt idx="26">
                  <c:v>206</c:v>
                </c:pt>
                <c:pt idx="27">
                  <c:v>117</c:v>
                </c:pt>
                <c:pt idx="28">
                  <c:v>143</c:v>
                </c:pt>
                <c:pt idx="29">
                  <c:v>149</c:v>
                </c:pt>
                <c:pt idx="30">
                  <c:v>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70-490E-BAD2-A3C45B2A5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99635824"/>
        <c:axId val="499629944"/>
      </c:barChart>
      <c:lineChart>
        <c:grouping val="standard"/>
        <c:varyColors val="0"/>
        <c:ser>
          <c:idx val="2"/>
          <c:order val="2"/>
          <c:tx>
            <c:strRef>
              <c:f>נתונים!$B$1</c:f>
              <c:strCache>
                <c:ptCount val="1"/>
                <c:pt idx="0">
                  <c:v>מאומתים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נתונים!$A$2:$A$32</c:f>
              <c:numCache>
                <c:formatCode>m/d/yyyy</c:formatCode>
                <c:ptCount val="31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  <c:pt idx="23">
                  <c:v>44406</c:v>
                </c:pt>
                <c:pt idx="24">
                  <c:v>44405</c:v>
                </c:pt>
                <c:pt idx="25">
                  <c:v>44404</c:v>
                </c:pt>
                <c:pt idx="26">
                  <c:v>44403</c:v>
                </c:pt>
                <c:pt idx="27">
                  <c:v>44402</c:v>
                </c:pt>
                <c:pt idx="28">
                  <c:v>44401</c:v>
                </c:pt>
                <c:pt idx="29">
                  <c:v>44400</c:v>
                </c:pt>
                <c:pt idx="30">
                  <c:v>44399</c:v>
                </c:pt>
              </c:numCache>
            </c:numRef>
          </c:cat>
          <c:val>
            <c:numRef>
              <c:f>נתונים!$B$2:$B$32</c:f>
              <c:numCache>
                <c:formatCode>General</c:formatCode>
                <c:ptCount val="31"/>
                <c:pt idx="0">
                  <c:v>5304</c:v>
                </c:pt>
                <c:pt idx="1">
                  <c:v>7793</c:v>
                </c:pt>
                <c:pt idx="2">
                  <c:v>7761</c:v>
                </c:pt>
                <c:pt idx="3">
                  <c:v>7964</c:v>
                </c:pt>
                <c:pt idx="4">
                  <c:v>7920</c:v>
                </c:pt>
                <c:pt idx="5">
                  <c:v>8765</c:v>
                </c:pt>
                <c:pt idx="6">
                  <c:v>5181</c:v>
                </c:pt>
                <c:pt idx="7">
                  <c:v>4207</c:v>
                </c:pt>
                <c:pt idx="8">
                  <c:v>5929</c:v>
                </c:pt>
                <c:pt idx="9">
                  <c:v>6141</c:v>
                </c:pt>
                <c:pt idx="10">
                  <c:v>6018</c:v>
                </c:pt>
                <c:pt idx="11">
                  <c:v>5847</c:v>
                </c:pt>
                <c:pt idx="12">
                  <c:v>6370</c:v>
                </c:pt>
                <c:pt idx="13">
                  <c:v>3440</c:v>
                </c:pt>
                <c:pt idx="14">
                  <c:v>2928</c:v>
                </c:pt>
                <c:pt idx="15">
                  <c:v>3886</c:v>
                </c:pt>
                <c:pt idx="16">
                  <c:v>3881</c:v>
                </c:pt>
                <c:pt idx="17">
                  <c:v>3507</c:v>
                </c:pt>
                <c:pt idx="18">
                  <c:v>3311</c:v>
                </c:pt>
                <c:pt idx="19">
                  <c:v>3858</c:v>
                </c:pt>
                <c:pt idx="20">
                  <c:v>2124</c:v>
                </c:pt>
                <c:pt idx="21">
                  <c:v>2098</c:v>
                </c:pt>
                <c:pt idx="22">
                  <c:v>2441</c:v>
                </c:pt>
                <c:pt idx="23">
                  <c:v>2176</c:v>
                </c:pt>
                <c:pt idx="24">
                  <c:v>2191</c:v>
                </c:pt>
                <c:pt idx="25">
                  <c:v>2286</c:v>
                </c:pt>
                <c:pt idx="26">
                  <c:v>2136</c:v>
                </c:pt>
                <c:pt idx="27">
                  <c:v>1414</c:v>
                </c:pt>
                <c:pt idx="28">
                  <c:v>972</c:v>
                </c:pt>
                <c:pt idx="29">
                  <c:v>1440</c:v>
                </c:pt>
                <c:pt idx="30">
                  <c:v>1283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070-490E-BAD2-A3C45B2A5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635824"/>
        <c:axId val="499629944"/>
      </c:lineChart>
      <c:dateAx>
        <c:axId val="499635824"/>
        <c:scaling>
          <c:orientation val="minMax"/>
        </c:scaling>
        <c:delete val="0"/>
        <c:axPos val="b"/>
        <c:numFmt formatCode="dd/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99629944"/>
        <c:crosses val="autoZero"/>
        <c:auto val="1"/>
        <c:lblOffset val="100"/>
        <c:baseTimeUnit val="days"/>
        <c:majorUnit val="2"/>
        <c:majorTimeUnit val="days"/>
      </c:dateAx>
      <c:valAx>
        <c:axId val="499629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9963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23204520597885528"/>
          <c:y val="9.2612646512112932E-3"/>
          <c:w val="0.49297989690451577"/>
          <c:h val="6.8777651620393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16293769209496E-2"/>
          <c:y val="1.4955063090178234E-3"/>
          <c:w val="0.97613679475644921"/>
          <c:h val="0.92138595272429191"/>
        </c:manualLayout>
      </c:layout>
      <c:barChart>
        <c:barDir val="col"/>
        <c:grouping val="stacked"/>
        <c:varyColors val="0"/>
        <c:ser>
          <c:idx val="2"/>
          <c:order val="1"/>
          <c:tx>
            <c:v>מעל 60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649-413E-A12D-C38364E2ACA8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61-4707-8F97-29B2D84389F0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533-447C-A07B-4773FB24B4A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נתונים!$A$2:$A$24</c:f>
              <c:numCache>
                <c:formatCode>m/d/yyyy</c:formatCode>
                <c:ptCount val="23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</c:numCache>
            </c:numRef>
          </c:cat>
          <c:val>
            <c:numRef>
              <c:f>נתונים!$K$2:$K$24</c:f>
              <c:numCache>
                <c:formatCode>General</c:formatCode>
                <c:ptCount val="23"/>
                <c:pt idx="0">
                  <c:v>404</c:v>
                </c:pt>
                <c:pt idx="1">
                  <c:v>643</c:v>
                </c:pt>
                <c:pt idx="2">
                  <c:v>691</c:v>
                </c:pt>
                <c:pt idx="3">
                  <c:v>708</c:v>
                </c:pt>
                <c:pt idx="4">
                  <c:v>691</c:v>
                </c:pt>
                <c:pt idx="5">
                  <c:v>953</c:v>
                </c:pt>
                <c:pt idx="6">
                  <c:v>560</c:v>
                </c:pt>
                <c:pt idx="7">
                  <c:v>490</c:v>
                </c:pt>
                <c:pt idx="8">
                  <c:v>701</c:v>
                </c:pt>
                <c:pt idx="9">
                  <c:v>831</c:v>
                </c:pt>
                <c:pt idx="10">
                  <c:v>787</c:v>
                </c:pt>
                <c:pt idx="11">
                  <c:v>793</c:v>
                </c:pt>
                <c:pt idx="12">
                  <c:v>852</c:v>
                </c:pt>
                <c:pt idx="13">
                  <c:v>484</c:v>
                </c:pt>
                <c:pt idx="14">
                  <c:v>354</c:v>
                </c:pt>
                <c:pt idx="15">
                  <c:v>542</c:v>
                </c:pt>
                <c:pt idx="16">
                  <c:v>579</c:v>
                </c:pt>
                <c:pt idx="17">
                  <c:v>454</c:v>
                </c:pt>
                <c:pt idx="18">
                  <c:v>475</c:v>
                </c:pt>
                <c:pt idx="19">
                  <c:v>595</c:v>
                </c:pt>
                <c:pt idx="20">
                  <c:v>294</c:v>
                </c:pt>
                <c:pt idx="21">
                  <c:v>256</c:v>
                </c:pt>
                <c:pt idx="22">
                  <c:v>404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040-4C05-B471-45B315E5C961}"/>
            </c:ext>
          </c:extLst>
        </c:ser>
        <c:ser>
          <c:idx val="1"/>
          <c:order val="2"/>
          <c:tx>
            <c:v>16-60</c:v>
          </c:tx>
          <c:spPr>
            <a:solidFill>
              <a:srgbClr val="3399FF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649-413E-A12D-C38364E2ACA8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846911474341246E-3"/>
                  <c:y val="4.0482266695260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533-447C-A07B-4773FB24B4AF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2.1693822948682493E-3"/>
                  <c:y val="-4.0482266695260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533-447C-A07B-4773FB24B4AF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2.1693822948682493E-3"/>
                  <c:y val="4.0482266695260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533-447C-A07B-4773FB24B4AF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1.0846911474341246E-3"/>
                  <c:y val="-5.3976355593680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533-447C-A07B-4773FB24B4AF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נתונים!$A$2:$A$24</c:f>
              <c:numCache>
                <c:formatCode>m/d/yyyy</c:formatCode>
                <c:ptCount val="23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</c:numCache>
            </c:numRef>
          </c:cat>
          <c:val>
            <c:numRef>
              <c:f>נתונים!$J$2:$J$24</c:f>
              <c:numCache>
                <c:formatCode>General</c:formatCode>
                <c:ptCount val="23"/>
                <c:pt idx="0">
                  <c:v>2945</c:v>
                </c:pt>
                <c:pt idx="1">
                  <c:v>4225</c:v>
                </c:pt>
                <c:pt idx="2">
                  <c:v>4294</c:v>
                </c:pt>
                <c:pt idx="3">
                  <c:v>4377</c:v>
                </c:pt>
                <c:pt idx="4">
                  <c:v>4485</c:v>
                </c:pt>
                <c:pt idx="5">
                  <c:v>4812</c:v>
                </c:pt>
                <c:pt idx="6">
                  <c:v>2852</c:v>
                </c:pt>
                <c:pt idx="7">
                  <c:v>2335</c:v>
                </c:pt>
                <c:pt idx="8">
                  <c:v>3229</c:v>
                </c:pt>
                <c:pt idx="9">
                  <c:v>3340</c:v>
                </c:pt>
                <c:pt idx="10">
                  <c:v>3363</c:v>
                </c:pt>
                <c:pt idx="11">
                  <c:v>3246</c:v>
                </c:pt>
                <c:pt idx="12">
                  <c:v>3424</c:v>
                </c:pt>
                <c:pt idx="13">
                  <c:v>1839</c:v>
                </c:pt>
                <c:pt idx="14">
                  <c:v>1534</c:v>
                </c:pt>
                <c:pt idx="15">
                  <c:v>2028</c:v>
                </c:pt>
                <c:pt idx="16">
                  <c:v>2057</c:v>
                </c:pt>
                <c:pt idx="17">
                  <c:v>1910</c:v>
                </c:pt>
                <c:pt idx="18">
                  <c:v>1730</c:v>
                </c:pt>
                <c:pt idx="19">
                  <c:v>1929</c:v>
                </c:pt>
                <c:pt idx="20">
                  <c:v>1055</c:v>
                </c:pt>
                <c:pt idx="21">
                  <c:v>1010</c:v>
                </c:pt>
                <c:pt idx="22">
                  <c:v>1224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40-4C05-B471-45B315E5C961}"/>
            </c:ext>
          </c:extLst>
        </c:ser>
        <c:ser>
          <c:idx val="0"/>
          <c:order val="3"/>
          <c:tx>
            <c:v>עד 16</c:v>
          </c:tx>
          <c:spPr>
            <a:solidFill>
              <a:srgbClr val="CC00CC"/>
            </a:solidFill>
            <a:ln>
              <a:noFill/>
            </a:ln>
            <a:effectLst/>
          </c:spPr>
          <c:invertIfNegative val="0"/>
          <c:dLbls>
            <c:dLbl>
              <c:idx val="19"/>
              <c:layout>
                <c:manualLayout>
                  <c:x val="0"/>
                  <c:y val="-3.82332518788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533-447C-A07B-4773FB24B4AF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2.1693822948682493E-3"/>
                  <c:y val="4.7229311144470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533-447C-A07B-4773FB24B4AF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1.0846911474341246E-3"/>
                  <c:y val="-4.2731281511663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533-447C-A07B-4773FB24B4AF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נתונים!$A$2:$A$24</c:f>
              <c:numCache>
                <c:formatCode>m/d/yyyy</c:formatCode>
                <c:ptCount val="23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</c:numCache>
            </c:numRef>
          </c:cat>
          <c:val>
            <c:numRef>
              <c:f>נתונים!$I$2:$I$24</c:f>
              <c:numCache>
                <c:formatCode>General</c:formatCode>
                <c:ptCount val="23"/>
                <c:pt idx="0">
                  <c:v>1956</c:v>
                </c:pt>
                <c:pt idx="1">
                  <c:v>2925</c:v>
                </c:pt>
                <c:pt idx="2">
                  <c:v>2776</c:v>
                </c:pt>
                <c:pt idx="3">
                  <c:v>2879</c:v>
                </c:pt>
                <c:pt idx="4">
                  <c:v>2744</c:v>
                </c:pt>
                <c:pt idx="5">
                  <c:v>3000</c:v>
                </c:pt>
                <c:pt idx="6">
                  <c:v>1769</c:v>
                </c:pt>
                <c:pt idx="7">
                  <c:v>1382</c:v>
                </c:pt>
                <c:pt idx="8">
                  <c:v>1999</c:v>
                </c:pt>
                <c:pt idx="9">
                  <c:v>1970</c:v>
                </c:pt>
                <c:pt idx="10">
                  <c:v>1868</c:v>
                </c:pt>
                <c:pt idx="11">
                  <c:v>1808</c:v>
                </c:pt>
                <c:pt idx="12">
                  <c:v>2094</c:v>
                </c:pt>
                <c:pt idx="13">
                  <c:v>1117</c:v>
                </c:pt>
                <c:pt idx="14">
                  <c:v>1040</c:v>
                </c:pt>
                <c:pt idx="15">
                  <c:v>1316</c:v>
                </c:pt>
                <c:pt idx="16">
                  <c:v>1245</c:v>
                </c:pt>
                <c:pt idx="17">
                  <c:v>1143</c:v>
                </c:pt>
                <c:pt idx="18">
                  <c:v>1106</c:v>
                </c:pt>
                <c:pt idx="19">
                  <c:v>1334</c:v>
                </c:pt>
                <c:pt idx="20">
                  <c:v>775</c:v>
                </c:pt>
                <c:pt idx="21">
                  <c:v>832</c:v>
                </c:pt>
                <c:pt idx="22">
                  <c:v>813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40-4C05-B471-45B315E5C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99637392"/>
        <c:axId val="49963778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5"/>
                <c:order val="0"/>
                <c:tx>
                  <c:v>לא ידוע</c:v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נתונים!$A$2:$A$24</c15:sqref>
                        </c15:formulaRef>
                      </c:ext>
                    </c:extLst>
                    <c:numCache>
                      <c:formatCode>m/d/yyyy</c:formatCode>
                      <c:ptCount val="23"/>
                      <c:pt idx="0">
                        <c:v>44429</c:v>
                      </c:pt>
                      <c:pt idx="1">
                        <c:v>44428</c:v>
                      </c:pt>
                      <c:pt idx="2">
                        <c:v>44427</c:v>
                      </c:pt>
                      <c:pt idx="3">
                        <c:v>44426</c:v>
                      </c:pt>
                      <c:pt idx="4">
                        <c:v>44425</c:v>
                      </c:pt>
                      <c:pt idx="5">
                        <c:v>44424</c:v>
                      </c:pt>
                      <c:pt idx="6">
                        <c:v>44423</c:v>
                      </c:pt>
                      <c:pt idx="7">
                        <c:v>44422</c:v>
                      </c:pt>
                      <c:pt idx="8">
                        <c:v>44421</c:v>
                      </c:pt>
                      <c:pt idx="9">
                        <c:v>44420</c:v>
                      </c:pt>
                      <c:pt idx="10">
                        <c:v>44419</c:v>
                      </c:pt>
                      <c:pt idx="11">
                        <c:v>44418</c:v>
                      </c:pt>
                      <c:pt idx="12">
                        <c:v>44417</c:v>
                      </c:pt>
                      <c:pt idx="13">
                        <c:v>44416</c:v>
                      </c:pt>
                      <c:pt idx="14">
                        <c:v>44415</c:v>
                      </c:pt>
                      <c:pt idx="15">
                        <c:v>44414</c:v>
                      </c:pt>
                      <c:pt idx="16">
                        <c:v>44413</c:v>
                      </c:pt>
                      <c:pt idx="17">
                        <c:v>44412</c:v>
                      </c:pt>
                      <c:pt idx="18">
                        <c:v>44411</c:v>
                      </c:pt>
                      <c:pt idx="19">
                        <c:v>44410</c:v>
                      </c:pt>
                      <c:pt idx="20">
                        <c:v>44409</c:v>
                      </c:pt>
                      <c:pt idx="21">
                        <c:v>44408</c:v>
                      </c:pt>
                      <c:pt idx="22">
                        <c:v>44407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נתונים!$N$2:$N$24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F040-4C05-B471-45B315E5C961}"/>
                  </c:ext>
                </c:extLst>
              </c15:ser>
            </c15:filteredBarSeries>
          </c:ext>
        </c:extLst>
      </c:barChart>
      <c:dateAx>
        <c:axId val="499637392"/>
        <c:scaling>
          <c:orientation val="minMax"/>
        </c:scaling>
        <c:delete val="0"/>
        <c:axPos val="b"/>
        <c:numFmt formatCode="dd/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99637784"/>
        <c:crosses val="autoZero"/>
        <c:auto val="1"/>
        <c:lblOffset val="100"/>
        <c:baseTimeUnit val="days"/>
        <c:majorUnit val="2"/>
        <c:majorTimeUnit val="days"/>
      </c:dateAx>
      <c:valAx>
        <c:axId val="499637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9963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55568646793117E-2"/>
          <c:y val="0.14651920574661878"/>
          <c:w val="0.97028891320268607"/>
          <c:h val="0.776729849216454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'נדבקים מחוסנים'!$N$1</c:f>
              <c:strCache>
                <c:ptCount val="1"/>
                <c:pt idx="0">
                  <c:v>חיסון בתוקף</c:v>
                </c:pt>
              </c:strCache>
            </c:strRef>
          </c:tx>
          <c:spPr>
            <a:solidFill>
              <a:srgbClr val="CC33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'נדבקים מחוסנים'!$M$2:$M$24</c:f>
              <c:numCache>
                <c:formatCode>m/d/yyyy</c:formatCode>
                <c:ptCount val="23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</c:numCache>
            </c:numRef>
          </c:cat>
          <c:val>
            <c:numRef>
              <c:f>'נדבקים מחוסנים'!$N$2:$N$24</c:f>
              <c:numCache>
                <c:formatCode>General</c:formatCode>
                <c:ptCount val="23"/>
                <c:pt idx="0">
                  <c:v>2605</c:v>
                </c:pt>
                <c:pt idx="1">
                  <c:v>3758</c:v>
                </c:pt>
                <c:pt idx="2">
                  <c:v>3890</c:v>
                </c:pt>
                <c:pt idx="3">
                  <c:v>3944</c:v>
                </c:pt>
                <c:pt idx="4">
                  <c:v>4028</c:v>
                </c:pt>
                <c:pt idx="5">
                  <c:v>4518</c:v>
                </c:pt>
                <c:pt idx="6">
                  <c:v>2735</c:v>
                </c:pt>
                <c:pt idx="7">
                  <c:v>2266</c:v>
                </c:pt>
                <c:pt idx="8">
                  <c:v>3098</c:v>
                </c:pt>
                <c:pt idx="9">
                  <c:v>3320</c:v>
                </c:pt>
                <c:pt idx="10">
                  <c:v>3320</c:v>
                </c:pt>
                <c:pt idx="11">
                  <c:v>3216</c:v>
                </c:pt>
                <c:pt idx="12">
                  <c:v>3420</c:v>
                </c:pt>
                <c:pt idx="13">
                  <c:v>1871</c:v>
                </c:pt>
                <c:pt idx="14">
                  <c:v>1532</c:v>
                </c:pt>
                <c:pt idx="15">
                  <c:v>2061</c:v>
                </c:pt>
                <c:pt idx="16">
                  <c:v>2125</c:v>
                </c:pt>
                <c:pt idx="17">
                  <c:v>1883</c:v>
                </c:pt>
                <c:pt idx="18">
                  <c:v>1732</c:v>
                </c:pt>
                <c:pt idx="19">
                  <c:v>2026</c:v>
                </c:pt>
                <c:pt idx="20">
                  <c:v>1132</c:v>
                </c:pt>
                <c:pt idx="21">
                  <c:v>1054</c:v>
                </c:pt>
                <c:pt idx="22">
                  <c:v>1331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36-4D3B-BC62-C08B77AFE199}"/>
            </c:ext>
          </c:extLst>
        </c:ser>
        <c:ser>
          <c:idx val="1"/>
          <c:order val="1"/>
          <c:tx>
            <c:strRef>
              <c:f>'נדבקים מחוסנים'!$O$1</c:f>
              <c:strCache>
                <c:ptCount val="1"/>
                <c:pt idx="0">
                  <c:v>חיסון בתהליך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9E2-4BEF-808E-89F956544F3A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9E2-4BEF-808E-89F956544F3A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E2-4BEF-808E-89F956544F3A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E2-4BEF-808E-89F956544F3A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9E2-4BEF-808E-89F956544F3A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9E2-4BEF-808E-89F956544F3A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9E2-4BEF-808E-89F956544F3A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9E2-4BEF-808E-89F956544F3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'נדבקים מחוסנים'!$M$2:$M$24</c:f>
              <c:numCache>
                <c:formatCode>m/d/yyyy</c:formatCode>
                <c:ptCount val="23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</c:numCache>
            </c:numRef>
          </c:cat>
          <c:val>
            <c:numRef>
              <c:f>'נדבקים מחוסנים'!$O$2:$O$24</c:f>
              <c:numCache>
                <c:formatCode>General</c:formatCode>
                <c:ptCount val="23"/>
                <c:pt idx="0">
                  <c:v>97</c:v>
                </c:pt>
                <c:pt idx="1">
                  <c:v>157</c:v>
                </c:pt>
                <c:pt idx="2">
                  <c:v>151</c:v>
                </c:pt>
                <c:pt idx="3">
                  <c:v>148</c:v>
                </c:pt>
                <c:pt idx="4">
                  <c:v>143</c:v>
                </c:pt>
                <c:pt idx="5">
                  <c:v>166</c:v>
                </c:pt>
                <c:pt idx="6">
                  <c:v>102</c:v>
                </c:pt>
                <c:pt idx="7">
                  <c:v>81</c:v>
                </c:pt>
                <c:pt idx="8">
                  <c:v>94</c:v>
                </c:pt>
                <c:pt idx="9">
                  <c:v>83</c:v>
                </c:pt>
                <c:pt idx="10">
                  <c:v>102</c:v>
                </c:pt>
                <c:pt idx="11">
                  <c:v>98</c:v>
                </c:pt>
                <c:pt idx="12">
                  <c:v>111</c:v>
                </c:pt>
                <c:pt idx="13">
                  <c:v>52</c:v>
                </c:pt>
                <c:pt idx="14">
                  <c:v>42</c:v>
                </c:pt>
                <c:pt idx="15">
                  <c:v>61</c:v>
                </c:pt>
                <c:pt idx="16">
                  <c:v>63</c:v>
                </c:pt>
                <c:pt idx="17">
                  <c:v>52</c:v>
                </c:pt>
                <c:pt idx="18">
                  <c:v>76</c:v>
                </c:pt>
                <c:pt idx="19">
                  <c:v>63</c:v>
                </c:pt>
                <c:pt idx="20">
                  <c:v>30</c:v>
                </c:pt>
                <c:pt idx="21">
                  <c:v>38</c:v>
                </c:pt>
                <c:pt idx="22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36-4D3B-BC62-C08B77AFE199}"/>
            </c:ext>
          </c:extLst>
        </c:ser>
        <c:ser>
          <c:idx val="2"/>
          <c:order val="2"/>
          <c:tx>
            <c:strRef>
              <c:f>'נדבקים מחוסנים'!$P$1</c:f>
              <c:strCache>
                <c:ptCount val="1"/>
                <c:pt idx="0">
                  <c:v>ללא חיסון</c:v>
                </c:pt>
              </c:strCache>
            </c:strRef>
          </c:tx>
          <c:spPr>
            <a:solidFill>
              <a:srgbClr val="2B6A6C"/>
            </a:solidFill>
            <a:ln w="571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'נדבקים מחוסנים'!$M$2:$M$24</c:f>
              <c:numCache>
                <c:formatCode>m/d/yyyy</c:formatCode>
                <c:ptCount val="23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</c:numCache>
            </c:numRef>
          </c:cat>
          <c:val>
            <c:numRef>
              <c:f>'נדבקים מחוסנים'!$P$2:$P$24</c:f>
              <c:numCache>
                <c:formatCode>General</c:formatCode>
                <c:ptCount val="23"/>
                <c:pt idx="0">
                  <c:v>2603</c:v>
                </c:pt>
                <c:pt idx="1">
                  <c:v>3878</c:v>
                </c:pt>
                <c:pt idx="2">
                  <c:v>3720</c:v>
                </c:pt>
                <c:pt idx="3">
                  <c:v>3872</c:v>
                </c:pt>
                <c:pt idx="4">
                  <c:v>3749</c:v>
                </c:pt>
                <c:pt idx="5">
                  <c:v>4081</c:v>
                </c:pt>
                <c:pt idx="6">
                  <c:v>2344</c:v>
                </c:pt>
                <c:pt idx="7">
                  <c:v>1860</c:v>
                </c:pt>
                <c:pt idx="8">
                  <c:v>2737</c:v>
                </c:pt>
                <c:pt idx="9">
                  <c:v>2738</c:v>
                </c:pt>
                <c:pt idx="10">
                  <c:v>2596</c:v>
                </c:pt>
                <c:pt idx="11">
                  <c:v>2533</c:v>
                </c:pt>
                <c:pt idx="12">
                  <c:v>2839</c:v>
                </c:pt>
                <c:pt idx="13">
                  <c:v>1517</c:v>
                </c:pt>
                <c:pt idx="14">
                  <c:v>1354</c:v>
                </c:pt>
                <c:pt idx="15">
                  <c:v>1764</c:v>
                </c:pt>
                <c:pt idx="16">
                  <c:v>1693</c:v>
                </c:pt>
                <c:pt idx="17">
                  <c:v>1572</c:v>
                </c:pt>
                <c:pt idx="18">
                  <c:v>1503</c:v>
                </c:pt>
                <c:pt idx="19">
                  <c:v>1769</c:v>
                </c:pt>
                <c:pt idx="20">
                  <c:v>962</c:v>
                </c:pt>
                <c:pt idx="21">
                  <c:v>1006</c:v>
                </c:pt>
                <c:pt idx="22">
                  <c:v>1066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36-4D3B-BC62-C08B77AFE199}"/>
            </c:ext>
          </c:extLst>
        </c:ser>
        <c:ser>
          <c:idx val="4"/>
          <c:order val="4"/>
          <c:tx>
            <c:strRef>
              <c:f>'נדבקים מחוסנים'!$S$1</c:f>
              <c:strCache>
                <c:ptCount val="1"/>
                <c:pt idx="0">
                  <c:v>לא ידוע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invertIfNegative val="0"/>
          <c:cat>
            <c:numRef>
              <c:f>'נדבקים מחוסנים'!$M$2:$M$24</c:f>
              <c:numCache>
                <c:formatCode>m/d/yyyy</c:formatCode>
                <c:ptCount val="23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</c:numCache>
            </c:numRef>
          </c:cat>
          <c:val>
            <c:numRef>
              <c:f>'נדבקים מחוסנים'!$S$2:$S$24</c:f>
              <c:numCache>
                <c:formatCode>_ * #,##0_ ;_ * \-#,##0_ ;_ * "-"??_ ;_ @_ </c:formatCode>
                <c:ptCount val="23"/>
                <c:pt idx="0">
                  <c:v>-1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92-4785-BE29-9331CF822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78240848"/>
        <c:axId val="478243200"/>
      </c:barChart>
      <c:lineChart>
        <c:grouping val="standard"/>
        <c:varyColors val="0"/>
        <c:ser>
          <c:idx val="3"/>
          <c:order val="3"/>
          <c:tx>
            <c:strRef>
              <c:f>'נדבקים מחוסנים'!$Q$1</c:f>
              <c:strCache>
                <c:ptCount val="1"/>
                <c:pt idx="0">
                  <c:v>סה"כ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'נדבקים מחוסנים'!$M$2:$M$24</c:f>
              <c:numCache>
                <c:formatCode>m/d/yyyy</c:formatCode>
                <c:ptCount val="23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</c:numCache>
            </c:numRef>
          </c:cat>
          <c:val>
            <c:numRef>
              <c:f>'נדבקים מחוסנים'!$Q$2:$Q$24</c:f>
              <c:numCache>
                <c:formatCode>General</c:formatCode>
                <c:ptCount val="23"/>
                <c:pt idx="0">
                  <c:v>5304</c:v>
                </c:pt>
                <c:pt idx="1">
                  <c:v>7793</c:v>
                </c:pt>
                <c:pt idx="2">
                  <c:v>7761</c:v>
                </c:pt>
                <c:pt idx="3">
                  <c:v>7964</c:v>
                </c:pt>
                <c:pt idx="4">
                  <c:v>7920</c:v>
                </c:pt>
                <c:pt idx="5">
                  <c:v>8765</c:v>
                </c:pt>
                <c:pt idx="6">
                  <c:v>5181</c:v>
                </c:pt>
                <c:pt idx="7">
                  <c:v>4207</c:v>
                </c:pt>
                <c:pt idx="8">
                  <c:v>5929</c:v>
                </c:pt>
                <c:pt idx="9">
                  <c:v>6141</c:v>
                </c:pt>
                <c:pt idx="10">
                  <c:v>6018</c:v>
                </c:pt>
                <c:pt idx="11">
                  <c:v>5847</c:v>
                </c:pt>
                <c:pt idx="12">
                  <c:v>6370</c:v>
                </c:pt>
                <c:pt idx="13">
                  <c:v>3440</c:v>
                </c:pt>
                <c:pt idx="14">
                  <c:v>2928</c:v>
                </c:pt>
                <c:pt idx="15">
                  <c:v>3886</c:v>
                </c:pt>
                <c:pt idx="16">
                  <c:v>3881</c:v>
                </c:pt>
                <c:pt idx="17">
                  <c:v>3507</c:v>
                </c:pt>
                <c:pt idx="18">
                  <c:v>3311</c:v>
                </c:pt>
                <c:pt idx="19">
                  <c:v>3858</c:v>
                </c:pt>
                <c:pt idx="20">
                  <c:v>2124</c:v>
                </c:pt>
                <c:pt idx="21">
                  <c:v>2098</c:v>
                </c:pt>
                <c:pt idx="22">
                  <c:v>2441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636-4D3B-BC62-C08B77AFE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240848"/>
        <c:axId val="478243200"/>
      </c:lineChart>
      <c:dateAx>
        <c:axId val="478240848"/>
        <c:scaling>
          <c:orientation val="minMax"/>
        </c:scaling>
        <c:delete val="0"/>
        <c:axPos val="b"/>
        <c:numFmt formatCode="dd/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78243200"/>
        <c:crosses val="autoZero"/>
        <c:auto val="1"/>
        <c:lblOffset val="100"/>
        <c:baseTimeUnit val="days"/>
        <c:majorUnit val="2"/>
        <c:majorTimeUnit val="days"/>
      </c:dateAx>
      <c:valAx>
        <c:axId val="478243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7824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'קשים מחוסנים'!$C$1</c:f>
              <c:strCache>
                <c:ptCount val="1"/>
                <c:pt idx="0">
                  <c:v>חיסון בתוקף</c:v>
                </c:pt>
              </c:strCache>
            </c:strRef>
          </c:tx>
          <c:spPr>
            <a:solidFill>
              <a:srgbClr val="CC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'קשים מחוסנים'!$A$2:$A$24</c:f>
              <c:numCache>
                <c:formatCode>m/d/yyyy</c:formatCode>
                <c:ptCount val="23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</c:numCache>
            </c:numRef>
          </c:cat>
          <c:val>
            <c:numRef>
              <c:f>'קשים מחוסנים'!$C$2:$C$24</c:f>
              <c:numCache>
                <c:formatCode>General</c:formatCode>
                <c:ptCount val="23"/>
                <c:pt idx="0">
                  <c:v>39</c:v>
                </c:pt>
                <c:pt idx="1">
                  <c:v>46</c:v>
                </c:pt>
                <c:pt idx="2">
                  <c:v>42</c:v>
                </c:pt>
                <c:pt idx="3">
                  <c:v>47</c:v>
                </c:pt>
                <c:pt idx="4">
                  <c:v>59</c:v>
                </c:pt>
                <c:pt idx="5">
                  <c:v>46</c:v>
                </c:pt>
                <c:pt idx="6">
                  <c:v>68</c:v>
                </c:pt>
                <c:pt idx="7">
                  <c:v>48</c:v>
                </c:pt>
                <c:pt idx="8">
                  <c:v>43</c:v>
                </c:pt>
                <c:pt idx="9">
                  <c:v>60</c:v>
                </c:pt>
                <c:pt idx="10">
                  <c:v>51</c:v>
                </c:pt>
                <c:pt idx="11">
                  <c:v>52</c:v>
                </c:pt>
                <c:pt idx="12">
                  <c:v>38</c:v>
                </c:pt>
                <c:pt idx="13">
                  <c:v>52</c:v>
                </c:pt>
                <c:pt idx="14">
                  <c:v>46</c:v>
                </c:pt>
                <c:pt idx="15">
                  <c:v>37</c:v>
                </c:pt>
                <c:pt idx="16">
                  <c:v>33</c:v>
                </c:pt>
                <c:pt idx="17">
                  <c:v>30</c:v>
                </c:pt>
                <c:pt idx="18">
                  <c:v>39</c:v>
                </c:pt>
                <c:pt idx="19">
                  <c:v>28</c:v>
                </c:pt>
                <c:pt idx="20">
                  <c:v>21</c:v>
                </c:pt>
                <c:pt idx="21">
                  <c:v>22</c:v>
                </c:pt>
                <c:pt idx="2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5A-4310-BAA3-58722EB1A3A4}"/>
            </c:ext>
          </c:extLst>
        </c:ser>
        <c:ser>
          <c:idx val="0"/>
          <c:order val="1"/>
          <c:tx>
            <c:strRef>
              <c:f>'קשים מחוסנים'!$B$1</c:f>
              <c:strCache>
                <c:ptCount val="1"/>
                <c:pt idx="0">
                  <c:v>חיסון בתהליך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numRef>
              <c:f>'קשים מחוסנים'!$A$2:$A$24</c:f>
              <c:numCache>
                <c:formatCode>m/d/yyyy</c:formatCode>
                <c:ptCount val="23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</c:numCache>
            </c:numRef>
          </c:cat>
          <c:val>
            <c:numRef>
              <c:f>'קשים מחוסנים'!$B$2:$B$24</c:f>
              <c:numCache>
                <c:formatCode>General</c:formatCode>
                <c:ptCount val="23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4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2</c:v>
                </c:pt>
                <c:pt idx="2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5A-4310-BAA3-58722EB1A3A4}"/>
            </c:ext>
          </c:extLst>
        </c:ser>
        <c:ser>
          <c:idx val="2"/>
          <c:order val="2"/>
          <c:tx>
            <c:strRef>
              <c:f>'קשים מחוסנים'!$D$1</c:f>
              <c:strCache>
                <c:ptCount val="1"/>
                <c:pt idx="0">
                  <c:v>ללא חיסון</c:v>
                </c:pt>
              </c:strCache>
            </c:strRef>
          </c:tx>
          <c:spPr>
            <a:solidFill>
              <a:srgbClr val="2B6A6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1AF-4765-AD9E-7F9EB042960C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1AF-4765-AD9E-7F9EB042960C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1AF-4765-AD9E-7F9EB042960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'קשים מחוסנים'!$A$2:$A$24</c:f>
              <c:numCache>
                <c:formatCode>m/d/yyyy</c:formatCode>
                <c:ptCount val="23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</c:numCache>
            </c:numRef>
          </c:cat>
          <c:val>
            <c:numRef>
              <c:f>'קשים מחוסנים'!$D$2:$D$24</c:f>
              <c:numCache>
                <c:formatCode>General</c:formatCode>
                <c:ptCount val="23"/>
                <c:pt idx="0">
                  <c:v>41</c:v>
                </c:pt>
                <c:pt idx="1">
                  <c:v>44</c:v>
                </c:pt>
                <c:pt idx="2">
                  <c:v>36</c:v>
                </c:pt>
                <c:pt idx="3">
                  <c:v>44</c:v>
                </c:pt>
                <c:pt idx="4">
                  <c:v>40</c:v>
                </c:pt>
                <c:pt idx="5">
                  <c:v>36</c:v>
                </c:pt>
                <c:pt idx="6">
                  <c:v>35</c:v>
                </c:pt>
                <c:pt idx="7">
                  <c:v>27</c:v>
                </c:pt>
                <c:pt idx="8">
                  <c:v>39</c:v>
                </c:pt>
                <c:pt idx="9">
                  <c:v>32</c:v>
                </c:pt>
                <c:pt idx="10">
                  <c:v>16</c:v>
                </c:pt>
                <c:pt idx="11">
                  <c:v>22</c:v>
                </c:pt>
                <c:pt idx="12">
                  <c:v>22</c:v>
                </c:pt>
                <c:pt idx="13">
                  <c:v>28</c:v>
                </c:pt>
                <c:pt idx="14">
                  <c:v>23</c:v>
                </c:pt>
                <c:pt idx="15">
                  <c:v>16</c:v>
                </c:pt>
                <c:pt idx="16">
                  <c:v>22</c:v>
                </c:pt>
                <c:pt idx="17">
                  <c:v>17</c:v>
                </c:pt>
                <c:pt idx="18">
                  <c:v>10</c:v>
                </c:pt>
                <c:pt idx="19">
                  <c:v>14</c:v>
                </c:pt>
                <c:pt idx="20">
                  <c:v>7</c:v>
                </c:pt>
                <c:pt idx="21">
                  <c:v>12</c:v>
                </c:pt>
                <c:pt idx="2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5A-4310-BAA3-58722EB1A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78242808"/>
        <c:axId val="478241240"/>
      </c:barChart>
      <c:lineChart>
        <c:grouping val="standard"/>
        <c:varyColors val="0"/>
        <c:ser>
          <c:idx val="3"/>
          <c:order val="3"/>
          <c:tx>
            <c:strRef>
              <c:f>'קשים מחוסנים'!$E$1</c:f>
              <c:strCache>
                <c:ptCount val="1"/>
                <c:pt idx="0">
                  <c:v>סה"כ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'קשים מחוסנים'!$A$2:$A$24</c:f>
              <c:numCache>
                <c:formatCode>m/d/yyyy</c:formatCode>
                <c:ptCount val="23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</c:numCache>
            </c:numRef>
          </c:cat>
          <c:val>
            <c:numRef>
              <c:f>'קשים מחוסנים'!$E$2:$E$24</c:f>
              <c:numCache>
                <c:formatCode>General</c:formatCode>
                <c:ptCount val="23"/>
                <c:pt idx="0">
                  <c:v>80</c:v>
                </c:pt>
                <c:pt idx="1">
                  <c:v>92</c:v>
                </c:pt>
                <c:pt idx="2">
                  <c:v>79</c:v>
                </c:pt>
                <c:pt idx="3">
                  <c:v>94</c:v>
                </c:pt>
                <c:pt idx="4">
                  <c:v>101</c:v>
                </c:pt>
                <c:pt idx="5">
                  <c:v>86</c:v>
                </c:pt>
                <c:pt idx="6">
                  <c:v>106</c:v>
                </c:pt>
                <c:pt idx="7">
                  <c:v>75</c:v>
                </c:pt>
                <c:pt idx="8">
                  <c:v>82</c:v>
                </c:pt>
                <c:pt idx="9">
                  <c:v>93</c:v>
                </c:pt>
                <c:pt idx="10">
                  <c:v>68</c:v>
                </c:pt>
                <c:pt idx="11">
                  <c:v>76</c:v>
                </c:pt>
                <c:pt idx="12">
                  <c:v>64</c:v>
                </c:pt>
                <c:pt idx="13">
                  <c:v>81</c:v>
                </c:pt>
                <c:pt idx="14">
                  <c:v>69</c:v>
                </c:pt>
                <c:pt idx="15">
                  <c:v>53</c:v>
                </c:pt>
                <c:pt idx="16">
                  <c:v>56</c:v>
                </c:pt>
                <c:pt idx="17">
                  <c:v>48</c:v>
                </c:pt>
                <c:pt idx="18">
                  <c:v>50</c:v>
                </c:pt>
                <c:pt idx="19">
                  <c:v>42</c:v>
                </c:pt>
                <c:pt idx="20">
                  <c:v>28</c:v>
                </c:pt>
                <c:pt idx="21">
                  <c:v>36</c:v>
                </c:pt>
                <c:pt idx="22">
                  <c:v>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15A-4310-BAA3-58722EB1A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242808"/>
        <c:axId val="478241240"/>
      </c:lineChart>
      <c:dateAx>
        <c:axId val="478242808"/>
        <c:scaling>
          <c:orientation val="minMax"/>
        </c:scaling>
        <c:delete val="0"/>
        <c:axPos val="b"/>
        <c:numFmt formatCode="dd/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78241240"/>
        <c:crosses val="autoZero"/>
        <c:auto val="1"/>
        <c:lblOffset val="100"/>
        <c:baseTimeUnit val="days"/>
        <c:majorUnit val="2"/>
        <c:majorTimeUnit val="days"/>
      </c:dateAx>
      <c:valAx>
        <c:axId val="478241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824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.27284117343859154"/>
          <c:y val="5.1385383098980879E-2"/>
          <c:w val="0.43816778232178344"/>
          <c:h val="0.104159284157247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zero"/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'קשים מחוסנים'!$K$1</c:f>
              <c:strCache>
                <c:ptCount val="1"/>
                <c:pt idx="0">
                  <c:v>מנה 3 (ביצוע זריקה)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'קשים מחוסנים'!$G$2:$G$28</c:f>
              <c:numCache>
                <c:formatCode>m/d/yyyy</c:formatCode>
                <c:ptCount val="27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  <c:pt idx="23">
                  <c:v>44406</c:v>
                </c:pt>
                <c:pt idx="24">
                  <c:v>44405</c:v>
                </c:pt>
                <c:pt idx="25">
                  <c:v>44404</c:v>
                </c:pt>
                <c:pt idx="26">
                  <c:v>44403</c:v>
                </c:pt>
              </c:numCache>
            </c:numRef>
          </c:cat>
          <c:val>
            <c:numRef>
              <c:f>'קשים מחוסנים'!$K$2:$K$28</c:f>
              <c:numCache>
                <c:formatCode>General</c:formatCode>
                <c:ptCount val="27"/>
                <c:pt idx="0">
                  <c:v>9</c:v>
                </c:pt>
                <c:pt idx="1">
                  <c:v>16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11</c:v>
                </c:pt>
                <c:pt idx="7">
                  <c:v>14</c:v>
                </c:pt>
                <c:pt idx="8">
                  <c:v>6</c:v>
                </c:pt>
                <c:pt idx="9">
                  <c:v>14</c:v>
                </c:pt>
                <c:pt idx="10">
                  <c:v>3</c:v>
                </c:pt>
                <c:pt idx="11">
                  <c:v>9</c:v>
                </c:pt>
                <c:pt idx="12">
                  <c:v>3</c:v>
                </c:pt>
                <c:pt idx="13">
                  <c:v>4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A-C550-495A-8C9E-61E66B2A254B}"/>
            </c:ext>
          </c:extLst>
        </c:ser>
        <c:ser>
          <c:idx val="1"/>
          <c:order val="1"/>
          <c:tx>
            <c:strRef>
              <c:f>'קשים מחוסנים'!$H$1</c:f>
              <c:strCache>
                <c:ptCount val="1"/>
                <c:pt idx="0">
                  <c:v>לא מחוסנים</c:v>
                </c:pt>
              </c:strCache>
            </c:strRef>
          </c:tx>
          <c:spPr>
            <a:solidFill>
              <a:srgbClr val="CC3399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F2D-411A-B068-0858B4122FF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F2D-411A-B068-0858B4122FF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F2D-411A-B068-0858B4122FFB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6E1-41DD-A0B8-AFB5EDE5DF27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F2D-411A-B068-0858B4122FFB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C550-495A-8C9E-61E66B2A254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'קשים מחוסנים'!$G$2:$G$28</c:f>
              <c:numCache>
                <c:formatCode>m/d/yyyy</c:formatCode>
                <c:ptCount val="27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  <c:pt idx="23">
                  <c:v>44406</c:v>
                </c:pt>
                <c:pt idx="24">
                  <c:v>44405</c:v>
                </c:pt>
                <c:pt idx="25">
                  <c:v>44404</c:v>
                </c:pt>
                <c:pt idx="26">
                  <c:v>44403</c:v>
                </c:pt>
              </c:numCache>
            </c:numRef>
          </c:cat>
          <c:val>
            <c:numRef>
              <c:f>'קשים מחוסנים'!$H$2:$H$28</c:f>
              <c:numCache>
                <c:formatCode>General</c:formatCode>
                <c:ptCount val="27"/>
                <c:pt idx="0">
                  <c:v>43</c:v>
                </c:pt>
                <c:pt idx="1">
                  <c:v>44</c:v>
                </c:pt>
                <c:pt idx="2">
                  <c:v>37</c:v>
                </c:pt>
                <c:pt idx="3">
                  <c:v>44</c:v>
                </c:pt>
                <c:pt idx="4">
                  <c:v>40</c:v>
                </c:pt>
                <c:pt idx="5">
                  <c:v>36</c:v>
                </c:pt>
                <c:pt idx="6">
                  <c:v>35</c:v>
                </c:pt>
                <c:pt idx="7">
                  <c:v>27</c:v>
                </c:pt>
                <c:pt idx="8">
                  <c:v>39</c:v>
                </c:pt>
                <c:pt idx="9">
                  <c:v>32</c:v>
                </c:pt>
                <c:pt idx="10">
                  <c:v>16</c:v>
                </c:pt>
                <c:pt idx="11">
                  <c:v>22</c:v>
                </c:pt>
                <c:pt idx="12">
                  <c:v>22</c:v>
                </c:pt>
                <c:pt idx="13">
                  <c:v>28</c:v>
                </c:pt>
                <c:pt idx="14">
                  <c:v>23</c:v>
                </c:pt>
                <c:pt idx="15">
                  <c:v>16</c:v>
                </c:pt>
                <c:pt idx="16">
                  <c:v>22</c:v>
                </c:pt>
                <c:pt idx="17">
                  <c:v>17</c:v>
                </c:pt>
                <c:pt idx="18">
                  <c:v>10</c:v>
                </c:pt>
                <c:pt idx="19">
                  <c:v>14</c:v>
                </c:pt>
                <c:pt idx="20">
                  <c:v>7</c:v>
                </c:pt>
                <c:pt idx="21">
                  <c:v>12</c:v>
                </c:pt>
                <c:pt idx="22">
                  <c:v>6</c:v>
                </c:pt>
                <c:pt idx="23">
                  <c:v>11</c:v>
                </c:pt>
                <c:pt idx="24">
                  <c:v>9</c:v>
                </c:pt>
                <c:pt idx="25">
                  <c:v>14</c:v>
                </c:pt>
                <c:pt idx="26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550-495A-8C9E-61E66B2A254B}"/>
            </c:ext>
          </c:extLst>
        </c:ser>
        <c:ser>
          <c:idx val="3"/>
          <c:order val="2"/>
          <c:tx>
            <c:strRef>
              <c:f>'קשים מחוסנים'!$J$1</c:f>
              <c:strCache>
                <c:ptCount val="1"/>
                <c:pt idx="0">
                  <c:v>מנה 2</c:v>
                </c:pt>
              </c:strCache>
            </c:strRef>
          </c:tx>
          <c:spPr>
            <a:solidFill>
              <a:srgbClr val="2B6A6C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F2D-411A-B068-0858B4122FFB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F2D-411A-B068-0858B4122FFB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C550-495A-8C9E-61E66B2A254B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6E1-41DD-A0B8-AFB5EDE5DF27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F2D-411A-B068-0858B4122FFB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C550-495A-8C9E-61E66B2A254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'קשים מחוסנים'!$G$2:$G$28</c:f>
              <c:numCache>
                <c:formatCode>m/d/yyyy</c:formatCode>
                <c:ptCount val="27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  <c:pt idx="23">
                  <c:v>44406</c:v>
                </c:pt>
                <c:pt idx="24">
                  <c:v>44405</c:v>
                </c:pt>
                <c:pt idx="25">
                  <c:v>44404</c:v>
                </c:pt>
                <c:pt idx="26">
                  <c:v>44403</c:v>
                </c:pt>
              </c:numCache>
            </c:numRef>
          </c:cat>
          <c:val>
            <c:numRef>
              <c:f>'קשים מחוסנים'!$J$2:$J$28</c:f>
              <c:numCache>
                <c:formatCode>General</c:formatCode>
                <c:ptCount val="27"/>
                <c:pt idx="0">
                  <c:v>31</c:v>
                </c:pt>
                <c:pt idx="1">
                  <c:v>30</c:v>
                </c:pt>
                <c:pt idx="2">
                  <c:v>34</c:v>
                </c:pt>
                <c:pt idx="3">
                  <c:v>36</c:v>
                </c:pt>
                <c:pt idx="4">
                  <c:v>44</c:v>
                </c:pt>
                <c:pt idx="5">
                  <c:v>34</c:v>
                </c:pt>
                <c:pt idx="6">
                  <c:v>57</c:v>
                </c:pt>
                <c:pt idx="7">
                  <c:v>34</c:v>
                </c:pt>
                <c:pt idx="8">
                  <c:v>37</c:v>
                </c:pt>
                <c:pt idx="9">
                  <c:v>46</c:v>
                </c:pt>
                <c:pt idx="10">
                  <c:v>48</c:v>
                </c:pt>
                <c:pt idx="11">
                  <c:v>43</c:v>
                </c:pt>
                <c:pt idx="12">
                  <c:v>35</c:v>
                </c:pt>
                <c:pt idx="13">
                  <c:v>48</c:v>
                </c:pt>
                <c:pt idx="14">
                  <c:v>45</c:v>
                </c:pt>
                <c:pt idx="15">
                  <c:v>36</c:v>
                </c:pt>
                <c:pt idx="16">
                  <c:v>33</c:v>
                </c:pt>
                <c:pt idx="17">
                  <c:v>29</c:v>
                </c:pt>
                <c:pt idx="18">
                  <c:v>38</c:v>
                </c:pt>
                <c:pt idx="19">
                  <c:v>28</c:v>
                </c:pt>
                <c:pt idx="20">
                  <c:v>20</c:v>
                </c:pt>
                <c:pt idx="21">
                  <c:v>22</c:v>
                </c:pt>
                <c:pt idx="22">
                  <c:v>31</c:v>
                </c:pt>
                <c:pt idx="23">
                  <c:v>17</c:v>
                </c:pt>
                <c:pt idx="24">
                  <c:v>13</c:v>
                </c:pt>
                <c:pt idx="25">
                  <c:v>26</c:v>
                </c:pt>
                <c:pt idx="26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C550-495A-8C9E-61E66B2A254B}"/>
            </c:ext>
          </c:extLst>
        </c:ser>
        <c:ser>
          <c:idx val="2"/>
          <c:order val="3"/>
          <c:tx>
            <c:strRef>
              <c:f>'קשים מחוסנים'!$I$1</c:f>
              <c:strCache>
                <c:ptCount val="1"/>
                <c:pt idx="0">
                  <c:v>מנה 1  (כולל מחלימים מחוסנים)</c:v>
                </c:pt>
              </c:strCache>
            </c:strRef>
          </c:tx>
          <c:spPr>
            <a:solidFill>
              <a:srgbClr val="FF7B21"/>
            </a:solidFill>
            <a:ln>
              <a:noFill/>
            </a:ln>
            <a:effectLst/>
          </c:spPr>
          <c:invertIfNegative val="0"/>
          <c:dLbls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5FB-4534-BA62-B38FCA9E459A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5FB-4534-BA62-B38FCA9E459A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5FB-4534-BA62-B38FCA9E459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'קשים מחוסנים'!$G$2:$G$28</c:f>
              <c:numCache>
                <c:formatCode>m/d/yyyy</c:formatCode>
                <c:ptCount val="27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  <c:pt idx="23">
                  <c:v>44406</c:v>
                </c:pt>
                <c:pt idx="24">
                  <c:v>44405</c:v>
                </c:pt>
                <c:pt idx="25">
                  <c:v>44404</c:v>
                </c:pt>
                <c:pt idx="26">
                  <c:v>44403</c:v>
                </c:pt>
              </c:numCache>
            </c:numRef>
          </c:cat>
          <c:val>
            <c:numRef>
              <c:f>'קשים מחוסנים'!$I$2:$I$28</c:f>
              <c:numCache>
                <c:formatCode>General</c:formatCode>
                <c:ptCount val="27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4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2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C550-495A-8C9E-61E66B2A25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78231048"/>
        <c:axId val="478239280"/>
      </c:barChart>
      <c:dateAx>
        <c:axId val="478231048"/>
        <c:scaling>
          <c:orientation val="minMax"/>
        </c:scaling>
        <c:delete val="0"/>
        <c:axPos val="b"/>
        <c:numFmt formatCode="dd/m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78239280"/>
        <c:crosses val="autoZero"/>
        <c:auto val="0"/>
        <c:lblOffset val="100"/>
        <c:baseTimeUnit val="days"/>
        <c:majorUnit val="2"/>
        <c:majorTimeUnit val="days"/>
      </c:dateAx>
      <c:valAx>
        <c:axId val="478239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823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 sz="1050" b="0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3200" b="1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מספר נפטרים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3333333333333333E-2"/>
          <c:y val="0.12039822105570137"/>
          <c:w val="0.93333333333333335"/>
          <c:h val="0.8123982210557013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'לקיט קבינט'!$G$1</c:f>
              <c:strCache>
                <c:ptCount val="1"/>
                <c:pt idx="0">
                  <c:v>מקרי מוות</c:v>
                </c:pt>
              </c:strCache>
            </c:strRef>
          </c:tx>
          <c:spPr>
            <a:solidFill>
              <a:srgbClr val="B80D4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'לקיט קבינט'!$A$2:$A$93</c:f>
              <c:numCache>
                <c:formatCode>m/d/yyyy</c:formatCode>
                <c:ptCount val="92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  <c:pt idx="23">
                  <c:v>44406</c:v>
                </c:pt>
                <c:pt idx="24">
                  <c:v>44405</c:v>
                </c:pt>
                <c:pt idx="25">
                  <c:v>44404</c:v>
                </c:pt>
                <c:pt idx="26">
                  <c:v>44403</c:v>
                </c:pt>
                <c:pt idx="27">
                  <c:v>44402</c:v>
                </c:pt>
                <c:pt idx="28">
                  <c:v>44401</c:v>
                </c:pt>
                <c:pt idx="29">
                  <c:v>44400</c:v>
                </c:pt>
                <c:pt idx="30">
                  <c:v>44399</c:v>
                </c:pt>
                <c:pt idx="31">
                  <c:v>44398</c:v>
                </c:pt>
                <c:pt idx="32">
                  <c:v>44397</c:v>
                </c:pt>
                <c:pt idx="33">
                  <c:v>44396</c:v>
                </c:pt>
                <c:pt idx="34">
                  <c:v>44395</c:v>
                </c:pt>
                <c:pt idx="35">
                  <c:v>44394</c:v>
                </c:pt>
                <c:pt idx="36">
                  <c:v>44393</c:v>
                </c:pt>
                <c:pt idx="37">
                  <c:v>44392</c:v>
                </c:pt>
                <c:pt idx="38">
                  <c:v>44391</c:v>
                </c:pt>
                <c:pt idx="39">
                  <c:v>44390</c:v>
                </c:pt>
                <c:pt idx="40">
                  <c:v>44389</c:v>
                </c:pt>
                <c:pt idx="41">
                  <c:v>44388</c:v>
                </c:pt>
                <c:pt idx="42">
                  <c:v>44387</c:v>
                </c:pt>
                <c:pt idx="43">
                  <c:v>44386</c:v>
                </c:pt>
                <c:pt idx="44">
                  <c:v>44385</c:v>
                </c:pt>
                <c:pt idx="45">
                  <c:v>44384</c:v>
                </c:pt>
                <c:pt idx="46">
                  <c:v>44383</c:v>
                </c:pt>
                <c:pt idx="47">
                  <c:v>44382</c:v>
                </c:pt>
                <c:pt idx="48">
                  <c:v>44381</c:v>
                </c:pt>
                <c:pt idx="49">
                  <c:v>44380</c:v>
                </c:pt>
                <c:pt idx="50">
                  <c:v>44379</c:v>
                </c:pt>
                <c:pt idx="51">
                  <c:v>44378</c:v>
                </c:pt>
                <c:pt idx="52">
                  <c:v>44377</c:v>
                </c:pt>
                <c:pt idx="53">
                  <c:v>44376</c:v>
                </c:pt>
                <c:pt idx="54">
                  <c:v>44375</c:v>
                </c:pt>
                <c:pt idx="55">
                  <c:v>44374</c:v>
                </c:pt>
                <c:pt idx="56">
                  <c:v>44373</c:v>
                </c:pt>
                <c:pt idx="57">
                  <c:v>44372</c:v>
                </c:pt>
                <c:pt idx="58">
                  <c:v>44371</c:v>
                </c:pt>
                <c:pt idx="59">
                  <c:v>44370</c:v>
                </c:pt>
                <c:pt idx="60">
                  <c:v>44369</c:v>
                </c:pt>
                <c:pt idx="61">
                  <c:v>44368</c:v>
                </c:pt>
                <c:pt idx="62">
                  <c:v>44367</c:v>
                </c:pt>
                <c:pt idx="63">
                  <c:v>44366</c:v>
                </c:pt>
                <c:pt idx="64">
                  <c:v>44365</c:v>
                </c:pt>
                <c:pt idx="65">
                  <c:v>44364</c:v>
                </c:pt>
                <c:pt idx="66">
                  <c:v>44363</c:v>
                </c:pt>
                <c:pt idx="67">
                  <c:v>44362</c:v>
                </c:pt>
                <c:pt idx="68">
                  <c:v>44361</c:v>
                </c:pt>
                <c:pt idx="69">
                  <c:v>44360</c:v>
                </c:pt>
                <c:pt idx="70">
                  <c:v>44359</c:v>
                </c:pt>
                <c:pt idx="71">
                  <c:v>44358</c:v>
                </c:pt>
                <c:pt idx="72">
                  <c:v>44357</c:v>
                </c:pt>
                <c:pt idx="73">
                  <c:v>44356</c:v>
                </c:pt>
                <c:pt idx="74">
                  <c:v>44355</c:v>
                </c:pt>
                <c:pt idx="75">
                  <c:v>44354</c:v>
                </c:pt>
                <c:pt idx="76">
                  <c:v>44353</c:v>
                </c:pt>
                <c:pt idx="77">
                  <c:v>44352</c:v>
                </c:pt>
                <c:pt idx="78">
                  <c:v>44351</c:v>
                </c:pt>
                <c:pt idx="79">
                  <c:v>44350</c:v>
                </c:pt>
                <c:pt idx="80">
                  <c:v>44349</c:v>
                </c:pt>
                <c:pt idx="81">
                  <c:v>44348</c:v>
                </c:pt>
                <c:pt idx="82">
                  <c:v>44347</c:v>
                </c:pt>
                <c:pt idx="83">
                  <c:v>44346</c:v>
                </c:pt>
                <c:pt idx="84">
                  <c:v>44345</c:v>
                </c:pt>
                <c:pt idx="85">
                  <c:v>44344</c:v>
                </c:pt>
                <c:pt idx="86">
                  <c:v>44343</c:v>
                </c:pt>
                <c:pt idx="87">
                  <c:v>44342</c:v>
                </c:pt>
                <c:pt idx="88">
                  <c:v>44341</c:v>
                </c:pt>
                <c:pt idx="89">
                  <c:v>44340</c:v>
                </c:pt>
                <c:pt idx="90">
                  <c:v>44339</c:v>
                </c:pt>
                <c:pt idx="91">
                  <c:v>44338</c:v>
                </c:pt>
              </c:numCache>
            </c:numRef>
          </c:cat>
          <c:val>
            <c:numRef>
              <c:f>'לקיט קבינט'!$G$2:$G$93</c:f>
              <c:numCache>
                <c:formatCode>General</c:formatCode>
                <c:ptCount val="92"/>
                <c:pt idx="0">
                  <c:v>6</c:v>
                </c:pt>
                <c:pt idx="1">
                  <c:v>9</c:v>
                </c:pt>
                <c:pt idx="2">
                  <c:v>16</c:v>
                </c:pt>
                <c:pt idx="3">
                  <c:v>21</c:v>
                </c:pt>
                <c:pt idx="4">
                  <c:v>17</c:v>
                </c:pt>
                <c:pt idx="5">
                  <c:v>23</c:v>
                </c:pt>
                <c:pt idx="6">
                  <c:v>20</c:v>
                </c:pt>
                <c:pt idx="7">
                  <c:v>20</c:v>
                </c:pt>
                <c:pt idx="8">
                  <c:v>24</c:v>
                </c:pt>
                <c:pt idx="9">
                  <c:v>18</c:v>
                </c:pt>
                <c:pt idx="10">
                  <c:v>15</c:v>
                </c:pt>
                <c:pt idx="11">
                  <c:v>17</c:v>
                </c:pt>
                <c:pt idx="12">
                  <c:v>8</c:v>
                </c:pt>
                <c:pt idx="13">
                  <c:v>19</c:v>
                </c:pt>
                <c:pt idx="14">
                  <c:v>7</c:v>
                </c:pt>
                <c:pt idx="15">
                  <c:v>14</c:v>
                </c:pt>
                <c:pt idx="16">
                  <c:v>14</c:v>
                </c:pt>
                <c:pt idx="17">
                  <c:v>5</c:v>
                </c:pt>
                <c:pt idx="18">
                  <c:v>6</c:v>
                </c:pt>
                <c:pt idx="19">
                  <c:v>8</c:v>
                </c:pt>
                <c:pt idx="20">
                  <c:v>10</c:v>
                </c:pt>
                <c:pt idx="21">
                  <c:v>4</c:v>
                </c:pt>
                <c:pt idx="22">
                  <c:v>2</c:v>
                </c:pt>
                <c:pt idx="23">
                  <c:v>5</c:v>
                </c:pt>
                <c:pt idx="24">
                  <c:v>6</c:v>
                </c:pt>
                <c:pt idx="25">
                  <c:v>1</c:v>
                </c:pt>
                <c:pt idx="26">
                  <c:v>1</c:v>
                </c:pt>
                <c:pt idx="27">
                  <c:v>3</c:v>
                </c:pt>
                <c:pt idx="28">
                  <c:v>3</c:v>
                </c:pt>
                <c:pt idx="29">
                  <c:v>1</c:v>
                </c:pt>
                <c:pt idx="30">
                  <c:v>0</c:v>
                </c:pt>
                <c:pt idx="31">
                  <c:v>3</c:v>
                </c:pt>
                <c:pt idx="32">
                  <c:v>2</c:v>
                </c:pt>
                <c:pt idx="33">
                  <c:v>2</c:v>
                </c:pt>
                <c:pt idx="34">
                  <c:v>4</c:v>
                </c:pt>
                <c:pt idx="35">
                  <c:v>1</c:v>
                </c:pt>
                <c:pt idx="36">
                  <c:v>0</c:v>
                </c:pt>
                <c:pt idx="37">
                  <c:v>1</c:v>
                </c:pt>
                <c:pt idx="38">
                  <c:v>3</c:v>
                </c:pt>
                <c:pt idx="39">
                  <c:v>1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0</c:v>
                </c:pt>
                <c:pt idx="44">
                  <c:v>2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1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1</c:v>
                </c:pt>
                <c:pt idx="75">
                  <c:v>1</c:v>
                </c:pt>
                <c:pt idx="76">
                  <c:v>0</c:v>
                </c:pt>
                <c:pt idx="77">
                  <c:v>1</c:v>
                </c:pt>
                <c:pt idx="78">
                  <c:v>0</c:v>
                </c:pt>
                <c:pt idx="79">
                  <c:v>1</c:v>
                </c:pt>
                <c:pt idx="80">
                  <c:v>0</c:v>
                </c:pt>
                <c:pt idx="81">
                  <c:v>1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1</c:v>
                </c:pt>
                <c:pt idx="86">
                  <c:v>2</c:v>
                </c:pt>
                <c:pt idx="87">
                  <c:v>0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47-4949-B025-C54F3F80B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78236144"/>
        <c:axId val="478234968"/>
      </c:barChart>
      <c:dateAx>
        <c:axId val="478236144"/>
        <c:scaling>
          <c:orientation val="minMax"/>
        </c:scaling>
        <c:delete val="0"/>
        <c:axPos val="b"/>
        <c:numFmt formatCode="dd/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78234968"/>
        <c:crosses val="autoZero"/>
        <c:auto val="1"/>
        <c:lblOffset val="100"/>
        <c:baseTimeUnit val="days"/>
      </c:dateAx>
      <c:valAx>
        <c:axId val="478234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7823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333333333333333E-2"/>
          <c:y val="2.2222222222222223E-2"/>
          <c:w val="0.95937499999999998"/>
          <c:h val="0.90687051618547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'חולים פעילים לפי גיל'!$B$1</c:f>
              <c:strCache>
                <c:ptCount val="1"/>
                <c:pt idx="0">
                  <c:v>מספר חולים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DFA-4961-AE48-8E4B99181780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FA-4961-AE48-8E4B99181780}"/>
              </c:ext>
            </c:extLst>
          </c:dPt>
          <c:dPt>
            <c:idx val="6"/>
            <c:invertIfNegative val="0"/>
            <c:bubble3D val="0"/>
            <c:spPr>
              <a:solidFill>
                <a:srgbClr val="B80D4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DFA-4961-AE48-8E4B99181780}"/>
              </c:ext>
            </c:extLst>
          </c:dPt>
          <c:dPt>
            <c:idx val="7"/>
            <c:invertIfNegative val="0"/>
            <c:bubble3D val="0"/>
            <c:spPr>
              <a:solidFill>
                <a:srgbClr val="B80D4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79-4335-8649-6DECF08BE39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EAA0EA5E-61B8-47C5-AE5D-82824534B37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E4BADAA-7BCF-4C51-9C5D-AA228EEE33E4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72533E0-7025-407D-AC50-D9F65D4826F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7C5686A-46CD-4DD1-880F-708A29FC90B8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A7D30FE8-9678-4388-959F-E6BC5E745EBD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035628AE-C5DF-4435-85F1-D713D961284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D7006375-A555-4B91-977D-DF7A493A88E3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30EE9650-365A-47A2-8BE0-FC1836AE7FCD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173100C6-B275-47E9-B153-7644B7997617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1B11BF65-EA8E-4A2E-9F7C-19953E2C63D6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'חולים פעילים לפי גיל'!$A$2:$A$12</c:f>
              <c:strCache>
                <c:ptCount val="10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90+</c:v>
                </c:pt>
              </c:strCache>
            </c:strRef>
          </c:cat>
          <c:val>
            <c:numRef>
              <c:f>'חולים פעילים לפי גיל'!$B$2:$B$12</c:f>
              <c:numCache>
                <c:formatCode>General</c:formatCode>
                <c:ptCount val="10"/>
                <c:pt idx="0">
                  <c:v>13497</c:v>
                </c:pt>
                <c:pt idx="1">
                  <c:v>11159</c:v>
                </c:pt>
                <c:pt idx="2">
                  <c:v>9315</c:v>
                </c:pt>
                <c:pt idx="3">
                  <c:v>9208</c:v>
                </c:pt>
                <c:pt idx="4">
                  <c:v>7965</c:v>
                </c:pt>
                <c:pt idx="5">
                  <c:v>5554</c:v>
                </c:pt>
                <c:pt idx="6">
                  <c:v>3684</c:v>
                </c:pt>
                <c:pt idx="7">
                  <c:v>2215</c:v>
                </c:pt>
                <c:pt idx="8">
                  <c:v>1266</c:v>
                </c:pt>
                <c:pt idx="9">
                  <c:v>373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FA-4961-AE48-8E4B99181780}"/>
            </c:ext>
            <c:ext xmlns:c15="http://schemas.microsoft.com/office/drawing/2012/chart" uri="{02D57815-91ED-43cb-92C2-25804820EDAC}">
              <c15:datalabelsRange>
                <c15:f>'חולים פעילים לפי גיל'!$C$2:$C$12</c15:f>
                <c15:dlblRangeCache>
                  <c:ptCount val="11"/>
                  <c:pt idx="0">
                    <c:v>0%</c:v>
                  </c:pt>
                  <c:pt idx="1">
                    <c:v>21%</c:v>
                  </c:pt>
                  <c:pt idx="2">
                    <c:v>17%</c:v>
                  </c:pt>
                  <c:pt idx="3">
                    <c:v>15%</c:v>
                  </c:pt>
                  <c:pt idx="4">
                    <c:v>14%</c:v>
                  </c:pt>
                  <c:pt idx="5">
                    <c:v>12%</c:v>
                  </c:pt>
                  <c:pt idx="6">
                    <c:v>9%</c:v>
                  </c:pt>
                  <c:pt idx="7">
                    <c:v>6%</c:v>
                  </c:pt>
                  <c:pt idx="8">
                    <c:v>3%</c:v>
                  </c:pt>
                  <c:pt idx="9">
                    <c:v>2%</c:v>
                  </c:pt>
                  <c:pt idx="10">
                    <c:v>1%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85"/>
        <c:axId val="478229872"/>
        <c:axId val="478240064"/>
      </c:barChart>
      <c:catAx>
        <c:axId val="47822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78240064"/>
        <c:crosses val="autoZero"/>
        <c:auto val="1"/>
        <c:lblAlgn val="ctr"/>
        <c:lblOffset val="100"/>
        <c:noMultiLvlLbl val="0"/>
      </c:catAx>
      <c:valAx>
        <c:axId val="478240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822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924091489632344E-2"/>
          <c:y val="0.16973715185052884"/>
          <c:w val="0.94971183750528487"/>
          <c:h val="0.66496613710885"/>
        </c:manualLayout>
      </c:layout>
      <c:lineChart>
        <c:grouping val="standard"/>
        <c:varyColors val="0"/>
        <c:ser>
          <c:idx val="1"/>
          <c:order val="1"/>
          <c:tx>
            <c:strRef>
              <c:f>'בריטניה גרפים'!$K$1</c:f>
              <c:strCache>
                <c:ptCount val="1"/>
                <c:pt idx="0">
                  <c:v>ממוצע נע מקרי מוות יומי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320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round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92-4A3D-A0C1-5F1DA16E01AF}"/>
              </c:ext>
            </c:extLst>
          </c:dPt>
          <c:dPt>
            <c:idx val="321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round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11-4FB4-BD5A-938C78108D36}"/>
              </c:ext>
            </c:extLst>
          </c:dPt>
          <c:dLbls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5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9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14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15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16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20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26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34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36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669-43BA-A1C5-11CC66831B6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'בריטניה גרפים'!$I$2:$I$375</c:f>
              <c:numCache>
                <c:formatCode>m/d/yyyy</c:formatCode>
                <c:ptCount val="371"/>
                <c:pt idx="0">
                  <c:v>44426</c:v>
                </c:pt>
                <c:pt idx="1">
                  <c:v>44425</c:v>
                </c:pt>
                <c:pt idx="2">
                  <c:v>44424</c:v>
                </c:pt>
                <c:pt idx="3">
                  <c:v>44423</c:v>
                </c:pt>
                <c:pt idx="4">
                  <c:v>44422</c:v>
                </c:pt>
                <c:pt idx="5">
                  <c:v>44421</c:v>
                </c:pt>
                <c:pt idx="6">
                  <c:v>44420</c:v>
                </c:pt>
                <c:pt idx="7">
                  <c:v>44419</c:v>
                </c:pt>
                <c:pt idx="8">
                  <c:v>44418</c:v>
                </c:pt>
                <c:pt idx="9">
                  <c:v>44417</c:v>
                </c:pt>
                <c:pt idx="10">
                  <c:v>44416</c:v>
                </c:pt>
                <c:pt idx="11">
                  <c:v>44415</c:v>
                </c:pt>
                <c:pt idx="12">
                  <c:v>44414</c:v>
                </c:pt>
                <c:pt idx="13">
                  <c:v>44413</c:v>
                </c:pt>
                <c:pt idx="14">
                  <c:v>44412</c:v>
                </c:pt>
                <c:pt idx="15">
                  <c:v>44411</c:v>
                </c:pt>
                <c:pt idx="16">
                  <c:v>44410</c:v>
                </c:pt>
                <c:pt idx="17">
                  <c:v>44409</c:v>
                </c:pt>
                <c:pt idx="18">
                  <c:v>44408</c:v>
                </c:pt>
                <c:pt idx="19">
                  <c:v>44407</c:v>
                </c:pt>
                <c:pt idx="20">
                  <c:v>44406</c:v>
                </c:pt>
                <c:pt idx="21">
                  <c:v>44405</c:v>
                </c:pt>
                <c:pt idx="22">
                  <c:v>44404</c:v>
                </c:pt>
                <c:pt idx="23">
                  <c:v>44403</c:v>
                </c:pt>
                <c:pt idx="24">
                  <c:v>44402</c:v>
                </c:pt>
                <c:pt idx="25">
                  <c:v>44401</c:v>
                </c:pt>
                <c:pt idx="26">
                  <c:v>44400</c:v>
                </c:pt>
                <c:pt idx="27">
                  <c:v>44399</c:v>
                </c:pt>
                <c:pt idx="28">
                  <c:v>44398</c:v>
                </c:pt>
                <c:pt idx="29">
                  <c:v>44397</c:v>
                </c:pt>
                <c:pt idx="30">
                  <c:v>44396</c:v>
                </c:pt>
                <c:pt idx="31">
                  <c:v>44395</c:v>
                </c:pt>
                <c:pt idx="32">
                  <c:v>44394</c:v>
                </c:pt>
                <c:pt idx="33">
                  <c:v>44393</c:v>
                </c:pt>
                <c:pt idx="34">
                  <c:v>44392</c:v>
                </c:pt>
                <c:pt idx="35">
                  <c:v>44391</c:v>
                </c:pt>
                <c:pt idx="36">
                  <c:v>44390</c:v>
                </c:pt>
                <c:pt idx="37">
                  <c:v>44389</c:v>
                </c:pt>
                <c:pt idx="38">
                  <c:v>44388</c:v>
                </c:pt>
                <c:pt idx="39">
                  <c:v>44387</c:v>
                </c:pt>
                <c:pt idx="40">
                  <c:v>44386</c:v>
                </c:pt>
                <c:pt idx="41">
                  <c:v>44385</c:v>
                </c:pt>
                <c:pt idx="42">
                  <c:v>44384</c:v>
                </c:pt>
                <c:pt idx="43">
                  <c:v>44383</c:v>
                </c:pt>
                <c:pt idx="44">
                  <c:v>44382</c:v>
                </c:pt>
                <c:pt idx="45">
                  <c:v>44381</c:v>
                </c:pt>
                <c:pt idx="46">
                  <c:v>44380</c:v>
                </c:pt>
                <c:pt idx="47">
                  <c:v>44379</c:v>
                </c:pt>
                <c:pt idx="48">
                  <c:v>44378</c:v>
                </c:pt>
                <c:pt idx="49">
                  <c:v>44377</c:v>
                </c:pt>
                <c:pt idx="50">
                  <c:v>44376</c:v>
                </c:pt>
                <c:pt idx="51">
                  <c:v>44375</c:v>
                </c:pt>
                <c:pt idx="52">
                  <c:v>44374</c:v>
                </c:pt>
                <c:pt idx="53">
                  <c:v>44373</c:v>
                </c:pt>
                <c:pt idx="54">
                  <c:v>44372</c:v>
                </c:pt>
                <c:pt idx="55">
                  <c:v>44371</c:v>
                </c:pt>
                <c:pt idx="56">
                  <c:v>44370</c:v>
                </c:pt>
                <c:pt idx="57">
                  <c:v>44369</c:v>
                </c:pt>
                <c:pt idx="58">
                  <c:v>44368</c:v>
                </c:pt>
                <c:pt idx="59">
                  <c:v>44367</c:v>
                </c:pt>
                <c:pt idx="60">
                  <c:v>44366</c:v>
                </c:pt>
                <c:pt idx="61">
                  <c:v>44365</c:v>
                </c:pt>
                <c:pt idx="62">
                  <c:v>44364</c:v>
                </c:pt>
                <c:pt idx="63">
                  <c:v>44363</c:v>
                </c:pt>
                <c:pt idx="64">
                  <c:v>44362</c:v>
                </c:pt>
                <c:pt idx="65">
                  <c:v>44361</c:v>
                </c:pt>
                <c:pt idx="66">
                  <c:v>44360</c:v>
                </c:pt>
                <c:pt idx="67">
                  <c:v>44359</c:v>
                </c:pt>
                <c:pt idx="68">
                  <c:v>44358</c:v>
                </c:pt>
                <c:pt idx="69">
                  <c:v>44357</c:v>
                </c:pt>
                <c:pt idx="70">
                  <c:v>44356</c:v>
                </c:pt>
                <c:pt idx="71">
                  <c:v>44355</c:v>
                </c:pt>
                <c:pt idx="72">
                  <c:v>44354</c:v>
                </c:pt>
                <c:pt idx="73">
                  <c:v>44353</c:v>
                </c:pt>
                <c:pt idx="74">
                  <c:v>44352</c:v>
                </c:pt>
                <c:pt idx="75">
                  <c:v>44351</c:v>
                </c:pt>
                <c:pt idx="76">
                  <c:v>44350</c:v>
                </c:pt>
                <c:pt idx="77">
                  <c:v>44349</c:v>
                </c:pt>
                <c:pt idx="78">
                  <c:v>44348</c:v>
                </c:pt>
                <c:pt idx="79">
                  <c:v>44347</c:v>
                </c:pt>
                <c:pt idx="80">
                  <c:v>44346</c:v>
                </c:pt>
                <c:pt idx="81">
                  <c:v>44345</c:v>
                </c:pt>
                <c:pt idx="82">
                  <c:v>44344</c:v>
                </c:pt>
                <c:pt idx="83">
                  <c:v>44343</c:v>
                </c:pt>
                <c:pt idx="84">
                  <c:v>44342</c:v>
                </c:pt>
                <c:pt idx="85">
                  <c:v>44341</c:v>
                </c:pt>
                <c:pt idx="86">
                  <c:v>44340</c:v>
                </c:pt>
                <c:pt idx="87">
                  <c:v>44339</c:v>
                </c:pt>
                <c:pt idx="88">
                  <c:v>44338</c:v>
                </c:pt>
                <c:pt idx="89">
                  <c:v>44337</c:v>
                </c:pt>
                <c:pt idx="90">
                  <c:v>44336</c:v>
                </c:pt>
                <c:pt idx="91">
                  <c:v>44335</c:v>
                </c:pt>
                <c:pt idx="92">
                  <c:v>44334</c:v>
                </c:pt>
                <c:pt idx="93">
                  <c:v>44333</c:v>
                </c:pt>
                <c:pt idx="94">
                  <c:v>44332</c:v>
                </c:pt>
                <c:pt idx="95">
                  <c:v>44331</c:v>
                </c:pt>
                <c:pt idx="96">
                  <c:v>44330</c:v>
                </c:pt>
                <c:pt idx="97">
                  <c:v>44329</c:v>
                </c:pt>
                <c:pt idx="98">
                  <c:v>44328</c:v>
                </c:pt>
                <c:pt idx="99">
                  <c:v>44327</c:v>
                </c:pt>
                <c:pt idx="100">
                  <c:v>44326</c:v>
                </c:pt>
                <c:pt idx="101">
                  <c:v>44325</c:v>
                </c:pt>
                <c:pt idx="102">
                  <c:v>44324</c:v>
                </c:pt>
                <c:pt idx="103">
                  <c:v>44323</c:v>
                </c:pt>
                <c:pt idx="104">
                  <c:v>44322</c:v>
                </c:pt>
                <c:pt idx="105">
                  <c:v>44321</c:v>
                </c:pt>
                <c:pt idx="106">
                  <c:v>44320</c:v>
                </c:pt>
                <c:pt idx="107">
                  <c:v>44319</c:v>
                </c:pt>
                <c:pt idx="108">
                  <c:v>44318</c:v>
                </c:pt>
                <c:pt idx="109">
                  <c:v>44317</c:v>
                </c:pt>
                <c:pt idx="110">
                  <c:v>44316</c:v>
                </c:pt>
                <c:pt idx="111">
                  <c:v>44315</c:v>
                </c:pt>
                <c:pt idx="112">
                  <c:v>44314</c:v>
                </c:pt>
                <c:pt idx="113">
                  <c:v>44313</c:v>
                </c:pt>
                <c:pt idx="114">
                  <c:v>44312</c:v>
                </c:pt>
                <c:pt idx="115">
                  <c:v>44311</c:v>
                </c:pt>
                <c:pt idx="116">
                  <c:v>44310</c:v>
                </c:pt>
                <c:pt idx="117">
                  <c:v>44309</c:v>
                </c:pt>
                <c:pt idx="118">
                  <c:v>44308</c:v>
                </c:pt>
                <c:pt idx="119">
                  <c:v>44307</c:v>
                </c:pt>
                <c:pt idx="120">
                  <c:v>44306</c:v>
                </c:pt>
                <c:pt idx="121">
                  <c:v>44305</c:v>
                </c:pt>
                <c:pt idx="122">
                  <c:v>44304</c:v>
                </c:pt>
                <c:pt idx="123">
                  <c:v>44303</c:v>
                </c:pt>
                <c:pt idx="124">
                  <c:v>44302</c:v>
                </c:pt>
                <c:pt idx="125">
                  <c:v>44301</c:v>
                </c:pt>
                <c:pt idx="126">
                  <c:v>44300</c:v>
                </c:pt>
                <c:pt idx="127">
                  <c:v>44299</c:v>
                </c:pt>
                <c:pt idx="128">
                  <c:v>44298</c:v>
                </c:pt>
                <c:pt idx="129">
                  <c:v>44297</c:v>
                </c:pt>
                <c:pt idx="130">
                  <c:v>44296</c:v>
                </c:pt>
                <c:pt idx="131">
                  <c:v>44295</c:v>
                </c:pt>
                <c:pt idx="132">
                  <c:v>44294</c:v>
                </c:pt>
                <c:pt idx="133">
                  <c:v>44293</c:v>
                </c:pt>
                <c:pt idx="134">
                  <c:v>44292</c:v>
                </c:pt>
                <c:pt idx="135">
                  <c:v>44291</c:v>
                </c:pt>
                <c:pt idx="136">
                  <c:v>44290</c:v>
                </c:pt>
                <c:pt idx="137">
                  <c:v>44289</c:v>
                </c:pt>
                <c:pt idx="138">
                  <c:v>44288</c:v>
                </c:pt>
                <c:pt idx="139">
                  <c:v>44287</c:v>
                </c:pt>
                <c:pt idx="140">
                  <c:v>44286</c:v>
                </c:pt>
                <c:pt idx="141">
                  <c:v>44285</c:v>
                </c:pt>
                <c:pt idx="142">
                  <c:v>44284</c:v>
                </c:pt>
                <c:pt idx="143">
                  <c:v>44283</c:v>
                </c:pt>
                <c:pt idx="144">
                  <c:v>44282</c:v>
                </c:pt>
                <c:pt idx="145">
                  <c:v>44281</c:v>
                </c:pt>
                <c:pt idx="146">
                  <c:v>44280</c:v>
                </c:pt>
                <c:pt idx="147">
                  <c:v>44279</c:v>
                </c:pt>
                <c:pt idx="148">
                  <c:v>44278</c:v>
                </c:pt>
                <c:pt idx="149">
                  <c:v>44277</c:v>
                </c:pt>
                <c:pt idx="150">
                  <c:v>44276</c:v>
                </c:pt>
                <c:pt idx="151">
                  <c:v>44275</c:v>
                </c:pt>
                <c:pt idx="152">
                  <c:v>44274</c:v>
                </c:pt>
                <c:pt idx="153">
                  <c:v>44273</c:v>
                </c:pt>
                <c:pt idx="154">
                  <c:v>44272</c:v>
                </c:pt>
                <c:pt idx="155">
                  <c:v>44271</c:v>
                </c:pt>
                <c:pt idx="156">
                  <c:v>44270</c:v>
                </c:pt>
                <c:pt idx="157">
                  <c:v>44269</c:v>
                </c:pt>
                <c:pt idx="158">
                  <c:v>44268</c:v>
                </c:pt>
                <c:pt idx="159">
                  <c:v>44267</c:v>
                </c:pt>
                <c:pt idx="160">
                  <c:v>44266</c:v>
                </c:pt>
                <c:pt idx="161">
                  <c:v>44265</c:v>
                </c:pt>
                <c:pt idx="162">
                  <c:v>44264</c:v>
                </c:pt>
                <c:pt idx="163">
                  <c:v>44263</c:v>
                </c:pt>
                <c:pt idx="164">
                  <c:v>44262</c:v>
                </c:pt>
                <c:pt idx="165">
                  <c:v>44261</c:v>
                </c:pt>
                <c:pt idx="166">
                  <c:v>44260</c:v>
                </c:pt>
                <c:pt idx="167">
                  <c:v>44259</c:v>
                </c:pt>
                <c:pt idx="168">
                  <c:v>44258</c:v>
                </c:pt>
                <c:pt idx="169">
                  <c:v>44257</c:v>
                </c:pt>
                <c:pt idx="170">
                  <c:v>44256</c:v>
                </c:pt>
                <c:pt idx="171">
                  <c:v>44255</c:v>
                </c:pt>
                <c:pt idx="172">
                  <c:v>44254</c:v>
                </c:pt>
                <c:pt idx="173">
                  <c:v>44253</c:v>
                </c:pt>
                <c:pt idx="174">
                  <c:v>44252</c:v>
                </c:pt>
                <c:pt idx="175">
                  <c:v>44251</c:v>
                </c:pt>
                <c:pt idx="176">
                  <c:v>44250</c:v>
                </c:pt>
                <c:pt idx="177">
                  <c:v>44249</c:v>
                </c:pt>
                <c:pt idx="178">
                  <c:v>44248</c:v>
                </c:pt>
                <c:pt idx="179">
                  <c:v>44247</c:v>
                </c:pt>
                <c:pt idx="180">
                  <c:v>44246</c:v>
                </c:pt>
                <c:pt idx="181">
                  <c:v>44245</c:v>
                </c:pt>
                <c:pt idx="182">
                  <c:v>44244</c:v>
                </c:pt>
                <c:pt idx="183">
                  <c:v>44243</c:v>
                </c:pt>
                <c:pt idx="184">
                  <c:v>44242</c:v>
                </c:pt>
                <c:pt idx="185">
                  <c:v>44241</c:v>
                </c:pt>
                <c:pt idx="186">
                  <c:v>44240</c:v>
                </c:pt>
                <c:pt idx="187">
                  <c:v>44239</c:v>
                </c:pt>
                <c:pt idx="188">
                  <c:v>44238</c:v>
                </c:pt>
                <c:pt idx="189">
                  <c:v>44237</c:v>
                </c:pt>
                <c:pt idx="190">
                  <c:v>44236</c:v>
                </c:pt>
                <c:pt idx="191">
                  <c:v>44235</c:v>
                </c:pt>
                <c:pt idx="192">
                  <c:v>44234</c:v>
                </c:pt>
                <c:pt idx="193">
                  <c:v>44233</c:v>
                </c:pt>
                <c:pt idx="194">
                  <c:v>44232</c:v>
                </c:pt>
                <c:pt idx="195">
                  <c:v>44231</c:v>
                </c:pt>
                <c:pt idx="196">
                  <c:v>44230</c:v>
                </c:pt>
                <c:pt idx="197">
                  <c:v>44229</c:v>
                </c:pt>
                <c:pt idx="198">
                  <c:v>44228</c:v>
                </c:pt>
                <c:pt idx="199">
                  <c:v>44227</c:v>
                </c:pt>
                <c:pt idx="200">
                  <c:v>44226</c:v>
                </c:pt>
                <c:pt idx="201">
                  <c:v>44225</c:v>
                </c:pt>
                <c:pt idx="202">
                  <c:v>44224</c:v>
                </c:pt>
                <c:pt idx="203">
                  <c:v>44223</c:v>
                </c:pt>
                <c:pt idx="204">
                  <c:v>44222</c:v>
                </c:pt>
                <c:pt idx="205">
                  <c:v>44221</c:v>
                </c:pt>
                <c:pt idx="206">
                  <c:v>44220</c:v>
                </c:pt>
                <c:pt idx="207">
                  <c:v>44219</c:v>
                </c:pt>
                <c:pt idx="208">
                  <c:v>44218</c:v>
                </c:pt>
                <c:pt idx="209">
                  <c:v>44217</c:v>
                </c:pt>
                <c:pt idx="210">
                  <c:v>44216</c:v>
                </c:pt>
                <c:pt idx="211">
                  <c:v>44215</c:v>
                </c:pt>
                <c:pt idx="212">
                  <c:v>44214</c:v>
                </c:pt>
                <c:pt idx="213">
                  <c:v>44213</c:v>
                </c:pt>
                <c:pt idx="214">
                  <c:v>44212</c:v>
                </c:pt>
                <c:pt idx="215">
                  <c:v>44211</c:v>
                </c:pt>
                <c:pt idx="216">
                  <c:v>44210</c:v>
                </c:pt>
                <c:pt idx="217">
                  <c:v>44209</c:v>
                </c:pt>
                <c:pt idx="218">
                  <c:v>44208</c:v>
                </c:pt>
                <c:pt idx="219">
                  <c:v>44207</c:v>
                </c:pt>
                <c:pt idx="220">
                  <c:v>44206</c:v>
                </c:pt>
                <c:pt idx="221">
                  <c:v>44205</c:v>
                </c:pt>
                <c:pt idx="222">
                  <c:v>44204</c:v>
                </c:pt>
                <c:pt idx="223">
                  <c:v>44203</c:v>
                </c:pt>
                <c:pt idx="224">
                  <c:v>44202</c:v>
                </c:pt>
                <c:pt idx="225">
                  <c:v>44201</c:v>
                </c:pt>
                <c:pt idx="226">
                  <c:v>44200</c:v>
                </c:pt>
                <c:pt idx="227">
                  <c:v>44199</c:v>
                </c:pt>
                <c:pt idx="228">
                  <c:v>44198</c:v>
                </c:pt>
                <c:pt idx="229">
                  <c:v>44197</c:v>
                </c:pt>
                <c:pt idx="230">
                  <c:v>44196</c:v>
                </c:pt>
                <c:pt idx="231">
                  <c:v>44195</c:v>
                </c:pt>
                <c:pt idx="232">
                  <c:v>44194</c:v>
                </c:pt>
                <c:pt idx="233">
                  <c:v>44193</c:v>
                </c:pt>
                <c:pt idx="234">
                  <c:v>44192</c:v>
                </c:pt>
                <c:pt idx="235">
                  <c:v>44191</c:v>
                </c:pt>
                <c:pt idx="236">
                  <c:v>44190</c:v>
                </c:pt>
                <c:pt idx="237">
                  <c:v>44189</c:v>
                </c:pt>
                <c:pt idx="238">
                  <c:v>44188</c:v>
                </c:pt>
                <c:pt idx="239">
                  <c:v>44187</c:v>
                </c:pt>
                <c:pt idx="240">
                  <c:v>44186</c:v>
                </c:pt>
                <c:pt idx="241">
                  <c:v>44185</c:v>
                </c:pt>
                <c:pt idx="242">
                  <c:v>44184</c:v>
                </c:pt>
                <c:pt idx="243">
                  <c:v>44183</c:v>
                </c:pt>
                <c:pt idx="244">
                  <c:v>44182</c:v>
                </c:pt>
                <c:pt idx="245">
                  <c:v>44181</c:v>
                </c:pt>
                <c:pt idx="246">
                  <c:v>44180</c:v>
                </c:pt>
                <c:pt idx="247">
                  <c:v>44179</c:v>
                </c:pt>
                <c:pt idx="248">
                  <c:v>44178</c:v>
                </c:pt>
                <c:pt idx="249">
                  <c:v>44177</c:v>
                </c:pt>
                <c:pt idx="250">
                  <c:v>44176</c:v>
                </c:pt>
                <c:pt idx="251">
                  <c:v>44175</c:v>
                </c:pt>
                <c:pt idx="252">
                  <c:v>44174</c:v>
                </c:pt>
                <c:pt idx="253">
                  <c:v>44173</c:v>
                </c:pt>
                <c:pt idx="254">
                  <c:v>44172</c:v>
                </c:pt>
                <c:pt idx="255">
                  <c:v>44171</c:v>
                </c:pt>
                <c:pt idx="256">
                  <c:v>44170</c:v>
                </c:pt>
                <c:pt idx="257">
                  <c:v>44169</c:v>
                </c:pt>
                <c:pt idx="258">
                  <c:v>44168</c:v>
                </c:pt>
                <c:pt idx="259">
                  <c:v>44167</c:v>
                </c:pt>
                <c:pt idx="260">
                  <c:v>44166</c:v>
                </c:pt>
                <c:pt idx="261">
                  <c:v>44165</c:v>
                </c:pt>
                <c:pt idx="262">
                  <c:v>44164</c:v>
                </c:pt>
                <c:pt idx="263">
                  <c:v>44163</c:v>
                </c:pt>
                <c:pt idx="264">
                  <c:v>44162</c:v>
                </c:pt>
                <c:pt idx="265">
                  <c:v>44161</c:v>
                </c:pt>
                <c:pt idx="266">
                  <c:v>44160</c:v>
                </c:pt>
                <c:pt idx="267">
                  <c:v>44159</c:v>
                </c:pt>
                <c:pt idx="268">
                  <c:v>44158</c:v>
                </c:pt>
                <c:pt idx="269">
                  <c:v>44157</c:v>
                </c:pt>
                <c:pt idx="270">
                  <c:v>44156</c:v>
                </c:pt>
                <c:pt idx="271">
                  <c:v>44155</c:v>
                </c:pt>
                <c:pt idx="272">
                  <c:v>44154</c:v>
                </c:pt>
                <c:pt idx="273">
                  <c:v>44153</c:v>
                </c:pt>
                <c:pt idx="274">
                  <c:v>44152</c:v>
                </c:pt>
                <c:pt idx="275">
                  <c:v>44151</c:v>
                </c:pt>
                <c:pt idx="276">
                  <c:v>44150</c:v>
                </c:pt>
                <c:pt idx="277">
                  <c:v>44149</c:v>
                </c:pt>
                <c:pt idx="278">
                  <c:v>44148</c:v>
                </c:pt>
                <c:pt idx="279">
                  <c:v>44147</c:v>
                </c:pt>
                <c:pt idx="280">
                  <c:v>44146</c:v>
                </c:pt>
                <c:pt idx="281">
                  <c:v>44145</c:v>
                </c:pt>
                <c:pt idx="282">
                  <c:v>44144</c:v>
                </c:pt>
                <c:pt idx="283">
                  <c:v>44143</c:v>
                </c:pt>
                <c:pt idx="284">
                  <c:v>44142</c:v>
                </c:pt>
                <c:pt idx="285">
                  <c:v>44141</c:v>
                </c:pt>
                <c:pt idx="286">
                  <c:v>44140</c:v>
                </c:pt>
                <c:pt idx="287">
                  <c:v>44139</c:v>
                </c:pt>
                <c:pt idx="288">
                  <c:v>44138</c:v>
                </c:pt>
                <c:pt idx="289">
                  <c:v>44137</c:v>
                </c:pt>
                <c:pt idx="290">
                  <c:v>44136</c:v>
                </c:pt>
                <c:pt idx="291">
                  <c:v>44135</c:v>
                </c:pt>
                <c:pt idx="292">
                  <c:v>44134</c:v>
                </c:pt>
                <c:pt idx="293">
                  <c:v>44133</c:v>
                </c:pt>
                <c:pt idx="294">
                  <c:v>44132</c:v>
                </c:pt>
                <c:pt idx="295">
                  <c:v>44131</c:v>
                </c:pt>
                <c:pt idx="296">
                  <c:v>44130</c:v>
                </c:pt>
                <c:pt idx="297">
                  <c:v>44129</c:v>
                </c:pt>
                <c:pt idx="298">
                  <c:v>44128</c:v>
                </c:pt>
                <c:pt idx="299">
                  <c:v>44127</c:v>
                </c:pt>
                <c:pt idx="300">
                  <c:v>44126</c:v>
                </c:pt>
                <c:pt idx="301">
                  <c:v>44125</c:v>
                </c:pt>
                <c:pt idx="302">
                  <c:v>44124</c:v>
                </c:pt>
                <c:pt idx="303">
                  <c:v>44123</c:v>
                </c:pt>
                <c:pt idx="304">
                  <c:v>44122</c:v>
                </c:pt>
                <c:pt idx="305">
                  <c:v>44121</c:v>
                </c:pt>
                <c:pt idx="306">
                  <c:v>44120</c:v>
                </c:pt>
                <c:pt idx="307">
                  <c:v>44119</c:v>
                </c:pt>
                <c:pt idx="308">
                  <c:v>44118</c:v>
                </c:pt>
                <c:pt idx="309">
                  <c:v>44117</c:v>
                </c:pt>
                <c:pt idx="310">
                  <c:v>44116</c:v>
                </c:pt>
                <c:pt idx="311">
                  <c:v>44115</c:v>
                </c:pt>
                <c:pt idx="312">
                  <c:v>44114</c:v>
                </c:pt>
                <c:pt idx="313">
                  <c:v>44113</c:v>
                </c:pt>
                <c:pt idx="314">
                  <c:v>44112</c:v>
                </c:pt>
                <c:pt idx="315">
                  <c:v>44111</c:v>
                </c:pt>
                <c:pt idx="316">
                  <c:v>44110</c:v>
                </c:pt>
                <c:pt idx="317">
                  <c:v>44109</c:v>
                </c:pt>
                <c:pt idx="318">
                  <c:v>44108</c:v>
                </c:pt>
                <c:pt idx="319">
                  <c:v>44107</c:v>
                </c:pt>
                <c:pt idx="320">
                  <c:v>44106</c:v>
                </c:pt>
                <c:pt idx="321">
                  <c:v>44105</c:v>
                </c:pt>
                <c:pt idx="322">
                  <c:v>44104</c:v>
                </c:pt>
                <c:pt idx="323">
                  <c:v>44103</c:v>
                </c:pt>
                <c:pt idx="324">
                  <c:v>44102</c:v>
                </c:pt>
                <c:pt idx="325">
                  <c:v>44101</c:v>
                </c:pt>
                <c:pt idx="326">
                  <c:v>44100</c:v>
                </c:pt>
                <c:pt idx="327">
                  <c:v>44099</c:v>
                </c:pt>
                <c:pt idx="328">
                  <c:v>44098</c:v>
                </c:pt>
                <c:pt idx="329">
                  <c:v>44097</c:v>
                </c:pt>
                <c:pt idx="330">
                  <c:v>44096</c:v>
                </c:pt>
                <c:pt idx="331">
                  <c:v>44095</c:v>
                </c:pt>
                <c:pt idx="332">
                  <c:v>44094</c:v>
                </c:pt>
                <c:pt idx="333">
                  <c:v>44093</c:v>
                </c:pt>
                <c:pt idx="334">
                  <c:v>44092</c:v>
                </c:pt>
                <c:pt idx="335">
                  <c:v>44091</c:v>
                </c:pt>
                <c:pt idx="336">
                  <c:v>44090</c:v>
                </c:pt>
                <c:pt idx="337">
                  <c:v>44089</c:v>
                </c:pt>
                <c:pt idx="338">
                  <c:v>44088</c:v>
                </c:pt>
                <c:pt idx="339">
                  <c:v>44087</c:v>
                </c:pt>
                <c:pt idx="340">
                  <c:v>44086</c:v>
                </c:pt>
                <c:pt idx="341">
                  <c:v>44085</c:v>
                </c:pt>
                <c:pt idx="342">
                  <c:v>44084</c:v>
                </c:pt>
                <c:pt idx="343">
                  <c:v>44083</c:v>
                </c:pt>
                <c:pt idx="344">
                  <c:v>44082</c:v>
                </c:pt>
                <c:pt idx="345">
                  <c:v>44081</c:v>
                </c:pt>
                <c:pt idx="346">
                  <c:v>44080</c:v>
                </c:pt>
                <c:pt idx="347">
                  <c:v>44079</c:v>
                </c:pt>
                <c:pt idx="348">
                  <c:v>44078</c:v>
                </c:pt>
                <c:pt idx="349">
                  <c:v>44077</c:v>
                </c:pt>
                <c:pt idx="350">
                  <c:v>44076</c:v>
                </c:pt>
                <c:pt idx="351">
                  <c:v>44075</c:v>
                </c:pt>
                <c:pt idx="352">
                  <c:v>44074</c:v>
                </c:pt>
                <c:pt idx="353">
                  <c:v>44073</c:v>
                </c:pt>
                <c:pt idx="354">
                  <c:v>44072</c:v>
                </c:pt>
                <c:pt idx="355">
                  <c:v>44071</c:v>
                </c:pt>
                <c:pt idx="356">
                  <c:v>44070</c:v>
                </c:pt>
                <c:pt idx="357">
                  <c:v>44069</c:v>
                </c:pt>
                <c:pt idx="358">
                  <c:v>44068</c:v>
                </c:pt>
                <c:pt idx="359">
                  <c:v>44067</c:v>
                </c:pt>
                <c:pt idx="360">
                  <c:v>44066</c:v>
                </c:pt>
                <c:pt idx="361">
                  <c:v>44065</c:v>
                </c:pt>
                <c:pt idx="362">
                  <c:v>44064</c:v>
                </c:pt>
                <c:pt idx="363">
                  <c:v>44063</c:v>
                </c:pt>
                <c:pt idx="364">
                  <c:v>44062</c:v>
                </c:pt>
                <c:pt idx="365">
                  <c:v>44061</c:v>
                </c:pt>
                <c:pt idx="366">
                  <c:v>44060</c:v>
                </c:pt>
                <c:pt idx="367">
                  <c:v>44059</c:v>
                </c:pt>
                <c:pt idx="368">
                  <c:v>44058</c:v>
                </c:pt>
                <c:pt idx="369">
                  <c:v>44057</c:v>
                </c:pt>
                <c:pt idx="370">
                  <c:v>44056</c:v>
                </c:pt>
              </c:numCache>
            </c:numRef>
          </c:cat>
          <c:val>
            <c:numRef>
              <c:f>'בריטניה גרפים'!$K$2:$K$375</c:f>
              <c:numCache>
                <c:formatCode>_ * #,##0_ ;_ * \-#,##0_ ;_ * "-"??_ ;_ @_ </c:formatCode>
                <c:ptCount val="371"/>
                <c:pt idx="0">
                  <c:v>93.714285714285708</c:v>
                </c:pt>
                <c:pt idx="1">
                  <c:v>93.285714285714292</c:v>
                </c:pt>
                <c:pt idx="2">
                  <c:v>89.857142857142861</c:v>
                </c:pt>
                <c:pt idx="3">
                  <c:v>91.285714285714292</c:v>
                </c:pt>
                <c:pt idx="4">
                  <c:v>89.285714285714292</c:v>
                </c:pt>
                <c:pt idx="5">
                  <c:v>90.571428571428569</c:v>
                </c:pt>
                <c:pt idx="6">
                  <c:v>89.428571428571431</c:v>
                </c:pt>
                <c:pt idx="7">
                  <c:v>88.714285714285708</c:v>
                </c:pt>
                <c:pt idx="8">
                  <c:v>90.571428571428569</c:v>
                </c:pt>
                <c:pt idx="9">
                  <c:v>89.714285714285708</c:v>
                </c:pt>
                <c:pt idx="10">
                  <c:v>88</c:v>
                </c:pt>
                <c:pt idx="11">
                  <c:v>90.857142857142861</c:v>
                </c:pt>
                <c:pt idx="12">
                  <c:v>86.428571428571431</c:v>
                </c:pt>
                <c:pt idx="13">
                  <c:v>83</c:v>
                </c:pt>
                <c:pt idx="14">
                  <c:v>83.142857142857139</c:v>
                </c:pt>
                <c:pt idx="15">
                  <c:v>84</c:v>
                </c:pt>
                <c:pt idx="16">
                  <c:v>82.714285714285708</c:v>
                </c:pt>
                <c:pt idx="17">
                  <c:v>81.142857142857139</c:v>
                </c:pt>
                <c:pt idx="18">
                  <c:v>75.857142857142861</c:v>
                </c:pt>
                <c:pt idx="19">
                  <c:v>78.142857142857139</c:v>
                </c:pt>
                <c:pt idx="20">
                  <c:v>77.571428571428569</c:v>
                </c:pt>
                <c:pt idx="21">
                  <c:v>76.571428571428569</c:v>
                </c:pt>
                <c:pt idx="22">
                  <c:v>68.857142857142861</c:v>
                </c:pt>
                <c:pt idx="23">
                  <c:v>64.714285714285708</c:v>
                </c:pt>
                <c:pt idx="24">
                  <c:v>65.428571428571431</c:v>
                </c:pt>
                <c:pt idx="25">
                  <c:v>65.428571428571431</c:v>
                </c:pt>
                <c:pt idx="26">
                  <c:v>59.571428571428569</c:v>
                </c:pt>
                <c:pt idx="27">
                  <c:v>57.428571428571431</c:v>
                </c:pt>
                <c:pt idx="28">
                  <c:v>55</c:v>
                </c:pt>
                <c:pt idx="29">
                  <c:v>51.714285714285715</c:v>
                </c:pt>
                <c:pt idx="30">
                  <c:v>44.285714285714285</c:v>
                </c:pt>
                <c:pt idx="31">
                  <c:v>42.428571428571431</c:v>
                </c:pt>
                <c:pt idx="32">
                  <c:v>42.142857142857146</c:v>
                </c:pt>
                <c:pt idx="33">
                  <c:v>40.285714285714285</c:v>
                </c:pt>
                <c:pt idx="34">
                  <c:v>37.571428571428569</c:v>
                </c:pt>
                <c:pt idx="35">
                  <c:v>33.142857142857146</c:v>
                </c:pt>
                <c:pt idx="36">
                  <c:v>30.714285714285715</c:v>
                </c:pt>
                <c:pt idx="37">
                  <c:v>28.857142857142858</c:v>
                </c:pt>
                <c:pt idx="38">
                  <c:v>29.285714285714285</c:v>
                </c:pt>
                <c:pt idx="39">
                  <c:v>27.714285714285715</c:v>
                </c:pt>
                <c:pt idx="40">
                  <c:v>25.428571428571427</c:v>
                </c:pt>
                <c:pt idx="41">
                  <c:v>25</c:v>
                </c:pt>
                <c:pt idx="42">
                  <c:v>23</c:v>
                </c:pt>
                <c:pt idx="43">
                  <c:v>20.285714285714285</c:v>
                </c:pt>
                <c:pt idx="44">
                  <c:v>18.285714285714285</c:v>
                </c:pt>
                <c:pt idx="45">
                  <c:v>17.428571428571427</c:v>
                </c:pt>
                <c:pt idx="46">
                  <c:v>16.857142857142858</c:v>
                </c:pt>
                <c:pt idx="47">
                  <c:v>17.571428571428573</c:v>
                </c:pt>
                <c:pt idx="48">
                  <c:v>16.285714285714285</c:v>
                </c:pt>
                <c:pt idx="49">
                  <c:v>16.142857142857142</c:v>
                </c:pt>
                <c:pt idx="50">
                  <c:v>16.857142857142858</c:v>
                </c:pt>
                <c:pt idx="51">
                  <c:v>17.428571428571427</c:v>
                </c:pt>
                <c:pt idx="52">
                  <c:v>17.714285714285715</c:v>
                </c:pt>
                <c:pt idx="53">
                  <c:v>17</c:v>
                </c:pt>
                <c:pt idx="54">
                  <c:v>15.714285714285714</c:v>
                </c:pt>
                <c:pt idx="55">
                  <c:v>14.714285714285714</c:v>
                </c:pt>
                <c:pt idx="56">
                  <c:v>14.428571428571429</c:v>
                </c:pt>
                <c:pt idx="57">
                  <c:v>13</c:v>
                </c:pt>
                <c:pt idx="58">
                  <c:v>10.571428571428571</c:v>
                </c:pt>
                <c:pt idx="59">
                  <c:v>10.285714285714286</c:v>
                </c:pt>
                <c:pt idx="60">
                  <c:v>10.571428571428571</c:v>
                </c:pt>
                <c:pt idx="61">
                  <c:v>10.285714285714286</c:v>
                </c:pt>
                <c:pt idx="62">
                  <c:v>11.142857142857142</c:v>
                </c:pt>
                <c:pt idx="63">
                  <c:v>9.4285714285714288</c:v>
                </c:pt>
                <c:pt idx="64">
                  <c:v>9</c:v>
                </c:pt>
                <c:pt idx="65">
                  <c:v>9.5714285714285712</c:v>
                </c:pt>
                <c:pt idx="66">
                  <c:v>9.2857142857142865</c:v>
                </c:pt>
                <c:pt idx="67">
                  <c:v>8.7142857142857135</c:v>
                </c:pt>
                <c:pt idx="68">
                  <c:v>8.8571428571428577</c:v>
                </c:pt>
                <c:pt idx="69">
                  <c:v>8</c:v>
                </c:pt>
                <c:pt idx="70">
                  <c:v>9.5714285714285712</c:v>
                </c:pt>
                <c:pt idx="71">
                  <c:v>10.428571428571429</c:v>
                </c:pt>
                <c:pt idx="72">
                  <c:v>8.4285714285714288</c:v>
                </c:pt>
                <c:pt idx="73">
                  <c:v>8.5714285714285712</c:v>
                </c:pt>
                <c:pt idx="74">
                  <c:v>8.8571428571428577</c:v>
                </c:pt>
                <c:pt idx="75">
                  <c:v>8</c:v>
                </c:pt>
                <c:pt idx="76">
                  <c:v>7.8571428571428568</c:v>
                </c:pt>
                <c:pt idx="77">
                  <c:v>6.7142857142857144</c:v>
                </c:pt>
                <c:pt idx="78">
                  <c:v>6.2857142857142856</c:v>
                </c:pt>
                <c:pt idx="79">
                  <c:v>8.4285714285714288</c:v>
                </c:pt>
                <c:pt idx="80">
                  <c:v>8.5714285714285712</c:v>
                </c:pt>
                <c:pt idx="81">
                  <c:v>8.4285714285714288</c:v>
                </c:pt>
                <c:pt idx="82">
                  <c:v>8.2857142857142865</c:v>
                </c:pt>
                <c:pt idx="83">
                  <c:v>8.1428571428571423</c:v>
                </c:pt>
                <c:pt idx="84">
                  <c:v>7.7142857142857144</c:v>
                </c:pt>
                <c:pt idx="85">
                  <c:v>6.8571428571428568</c:v>
                </c:pt>
                <c:pt idx="86">
                  <c:v>5.7142857142857144</c:v>
                </c:pt>
                <c:pt idx="87">
                  <c:v>6</c:v>
                </c:pt>
                <c:pt idx="88">
                  <c:v>5.8571428571428568</c:v>
                </c:pt>
                <c:pt idx="89">
                  <c:v>6</c:v>
                </c:pt>
                <c:pt idx="90">
                  <c:v>7.2857142857142856</c:v>
                </c:pt>
                <c:pt idx="91">
                  <c:v>7.8571428571428568</c:v>
                </c:pt>
                <c:pt idx="92">
                  <c:v>9</c:v>
                </c:pt>
                <c:pt idx="93">
                  <c:v>10.857142857142858</c:v>
                </c:pt>
                <c:pt idx="94">
                  <c:v>10.857142857142858</c:v>
                </c:pt>
                <c:pt idx="95">
                  <c:v>10.571428571428571</c:v>
                </c:pt>
                <c:pt idx="96">
                  <c:v>10.285714285714286</c:v>
                </c:pt>
                <c:pt idx="97">
                  <c:v>9.8571428571428577</c:v>
                </c:pt>
                <c:pt idx="98">
                  <c:v>10.142857142857142</c:v>
                </c:pt>
                <c:pt idx="99">
                  <c:v>12.428571428571429</c:v>
                </c:pt>
                <c:pt idx="100">
                  <c:v>10.428571428571429</c:v>
                </c:pt>
                <c:pt idx="101">
                  <c:v>9.8571428571428577</c:v>
                </c:pt>
                <c:pt idx="102">
                  <c:v>11.571428571428571</c:v>
                </c:pt>
                <c:pt idx="103">
                  <c:v>11.857142857142858</c:v>
                </c:pt>
                <c:pt idx="104">
                  <c:v>12</c:v>
                </c:pt>
                <c:pt idx="105">
                  <c:v>13.714285714285714</c:v>
                </c:pt>
                <c:pt idx="106">
                  <c:v>14</c:v>
                </c:pt>
                <c:pt idx="107">
                  <c:v>15.571428571428571</c:v>
                </c:pt>
                <c:pt idx="108">
                  <c:v>16.428571428571427</c:v>
                </c:pt>
                <c:pt idx="109">
                  <c:v>16</c:v>
                </c:pt>
                <c:pt idx="110">
                  <c:v>19.571428571428573</c:v>
                </c:pt>
                <c:pt idx="111">
                  <c:v>23.142857142857142</c:v>
                </c:pt>
                <c:pt idx="112">
                  <c:v>22.428571428571427</c:v>
                </c:pt>
                <c:pt idx="113">
                  <c:v>21.142857142857142</c:v>
                </c:pt>
                <c:pt idx="114">
                  <c:v>23.428571428571427</c:v>
                </c:pt>
                <c:pt idx="115">
                  <c:v>23.285714285714285</c:v>
                </c:pt>
                <c:pt idx="116">
                  <c:v>23.142857142857142</c:v>
                </c:pt>
                <c:pt idx="117">
                  <c:v>23.714285714285715</c:v>
                </c:pt>
                <c:pt idx="118">
                  <c:v>22.714285714285715</c:v>
                </c:pt>
                <c:pt idx="119">
                  <c:v>24.285714285714285</c:v>
                </c:pt>
                <c:pt idx="120">
                  <c:v>26.857142857142858</c:v>
                </c:pt>
                <c:pt idx="121">
                  <c:v>25.428571428571427</c:v>
                </c:pt>
                <c:pt idx="122">
                  <c:v>26.714285714285715</c:v>
                </c:pt>
                <c:pt idx="123">
                  <c:v>26.285714285714285</c:v>
                </c:pt>
                <c:pt idx="124">
                  <c:v>26.857142857142858</c:v>
                </c:pt>
                <c:pt idx="125">
                  <c:v>30.571428571428573</c:v>
                </c:pt>
                <c:pt idx="126">
                  <c:v>33.714285714285715</c:v>
                </c:pt>
                <c:pt idx="127">
                  <c:v>34.714285714285715</c:v>
                </c:pt>
                <c:pt idx="128">
                  <c:v>34.285714285714285</c:v>
                </c:pt>
                <c:pt idx="129">
                  <c:v>36.142857142857146</c:v>
                </c:pt>
                <c:pt idx="130">
                  <c:v>36.571428571428569</c:v>
                </c:pt>
                <c:pt idx="131">
                  <c:v>32.285714285714285</c:v>
                </c:pt>
                <c:pt idx="132">
                  <c:v>31.142857142857142</c:v>
                </c:pt>
                <c:pt idx="133">
                  <c:v>30.857142857142858</c:v>
                </c:pt>
                <c:pt idx="134">
                  <c:v>30.571428571428573</c:v>
                </c:pt>
                <c:pt idx="135">
                  <c:v>35.571428571428569</c:v>
                </c:pt>
                <c:pt idx="136">
                  <c:v>34.857142857142854</c:v>
                </c:pt>
                <c:pt idx="137">
                  <c:v>36.428571428571431</c:v>
                </c:pt>
                <c:pt idx="138">
                  <c:v>43.285714285714285</c:v>
                </c:pt>
                <c:pt idx="139">
                  <c:v>46</c:v>
                </c:pt>
                <c:pt idx="140">
                  <c:v>47.714285714285715</c:v>
                </c:pt>
                <c:pt idx="141">
                  <c:v>55.571428571428569</c:v>
                </c:pt>
                <c:pt idx="142">
                  <c:v>63.714285714285715</c:v>
                </c:pt>
                <c:pt idx="143">
                  <c:v>63</c:v>
                </c:pt>
                <c:pt idx="144">
                  <c:v>64.857142857142861</c:v>
                </c:pt>
                <c:pt idx="145">
                  <c:v>70.285714285714292</c:v>
                </c:pt>
                <c:pt idx="146">
                  <c:v>74.428571428571431</c:v>
                </c:pt>
                <c:pt idx="147">
                  <c:v>79</c:v>
                </c:pt>
                <c:pt idx="148">
                  <c:v>85.142857142857139</c:v>
                </c:pt>
                <c:pt idx="149">
                  <c:v>84.857142857142861</c:v>
                </c:pt>
                <c:pt idx="150">
                  <c:v>91.428571428571431</c:v>
                </c:pt>
                <c:pt idx="151">
                  <c:v>94</c:v>
                </c:pt>
                <c:pt idx="152">
                  <c:v>97.714285714285708</c:v>
                </c:pt>
                <c:pt idx="153">
                  <c:v>108.57142857142857</c:v>
                </c:pt>
                <c:pt idx="154">
                  <c:v>120.85714285714286</c:v>
                </c:pt>
                <c:pt idx="155">
                  <c:v>127.85714285714286</c:v>
                </c:pt>
                <c:pt idx="156">
                  <c:v>145.14285714285714</c:v>
                </c:pt>
                <c:pt idx="157">
                  <c:v>145.28571428571428</c:v>
                </c:pt>
                <c:pt idx="158">
                  <c:v>149.57142857142858</c:v>
                </c:pt>
                <c:pt idx="159">
                  <c:v>154.85714285714286</c:v>
                </c:pt>
                <c:pt idx="160">
                  <c:v>163.42857142857142</c:v>
                </c:pt>
                <c:pt idx="161">
                  <c:v>172.14285714285714</c:v>
                </c:pt>
                <c:pt idx="162">
                  <c:v>214.57142857142858</c:v>
                </c:pt>
                <c:pt idx="163">
                  <c:v>230.57142857142858</c:v>
                </c:pt>
                <c:pt idx="164">
                  <c:v>236.14285714285714</c:v>
                </c:pt>
                <c:pt idx="165">
                  <c:v>245</c:v>
                </c:pt>
                <c:pt idx="166">
                  <c:v>263.85714285714283</c:v>
                </c:pt>
                <c:pt idx="167">
                  <c:v>279.42857142857144</c:v>
                </c:pt>
                <c:pt idx="168">
                  <c:v>291.14285714285717</c:v>
                </c:pt>
                <c:pt idx="169">
                  <c:v>284.85714285714283</c:v>
                </c:pt>
                <c:pt idx="170">
                  <c:v>314.14285714285717</c:v>
                </c:pt>
                <c:pt idx="171">
                  <c:v>324.71428571428572</c:v>
                </c:pt>
                <c:pt idx="172">
                  <c:v>335.14285714285717</c:v>
                </c:pt>
                <c:pt idx="173">
                  <c:v>357.28571428571428</c:v>
                </c:pt>
                <c:pt idx="174">
                  <c:v>384.14285714285717</c:v>
                </c:pt>
                <c:pt idx="175">
                  <c:v>402.85714285714283</c:v>
                </c:pt>
                <c:pt idx="176">
                  <c:v>445</c:v>
                </c:pt>
                <c:pt idx="177">
                  <c:v>480.85714285714283</c:v>
                </c:pt>
                <c:pt idx="178">
                  <c:v>489</c:v>
                </c:pt>
                <c:pt idx="179">
                  <c:v>495</c:v>
                </c:pt>
                <c:pt idx="180">
                  <c:v>520</c:v>
                </c:pt>
                <c:pt idx="181">
                  <c:v>552.28571428571433</c:v>
                </c:pt>
                <c:pt idx="182">
                  <c:v>584.42857142857144</c:v>
                </c:pt>
                <c:pt idx="183">
                  <c:v>622.14285714285711</c:v>
                </c:pt>
                <c:pt idx="184">
                  <c:v>658.28571428571433</c:v>
                </c:pt>
                <c:pt idx="185">
                  <c:v>672.28571428571433</c:v>
                </c:pt>
                <c:pt idx="186">
                  <c:v>689</c:v>
                </c:pt>
                <c:pt idx="187">
                  <c:v>718.57142857142856</c:v>
                </c:pt>
                <c:pt idx="188">
                  <c:v>755.14285714285711</c:v>
                </c:pt>
                <c:pt idx="189">
                  <c:v>788.71428571428567</c:v>
                </c:pt>
                <c:pt idx="190">
                  <c:v>834.42857142857144</c:v>
                </c:pt>
                <c:pt idx="191">
                  <c:v>891.42857142857144</c:v>
                </c:pt>
                <c:pt idx="192">
                  <c:v>902</c:v>
                </c:pt>
                <c:pt idx="193">
                  <c:v>932.57142857142856</c:v>
                </c:pt>
                <c:pt idx="194">
                  <c:v>986.42857142857144</c:v>
                </c:pt>
                <c:pt idx="195">
                  <c:v>1019.7142857142857</c:v>
                </c:pt>
                <c:pt idx="196">
                  <c:v>1066</c:v>
                </c:pt>
                <c:pt idx="197">
                  <c:v>1123.7142857142858</c:v>
                </c:pt>
                <c:pt idx="198">
                  <c:v>1150.1428571428571</c:v>
                </c:pt>
                <c:pt idx="199">
                  <c:v>1176.8571428571429</c:v>
                </c:pt>
                <c:pt idx="200">
                  <c:v>1179.8571428571429</c:v>
                </c:pt>
                <c:pt idx="201">
                  <c:v>1200.8571428571429</c:v>
                </c:pt>
                <c:pt idx="202">
                  <c:v>1222.7142857142858</c:v>
                </c:pt>
                <c:pt idx="203">
                  <c:v>1230.8571428571429</c:v>
                </c:pt>
                <c:pt idx="204">
                  <c:v>1245.1428571428571</c:v>
                </c:pt>
                <c:pt idx="205">
                  <c:v>1241.7142857142858</c:v>
                </c:pt>
                <c:pt idx="206">
                  <c:v>1242.8571428571429</c:v>
                </c:pt>
                <c:pt idx="207">
                  <c:v>1253</c:v>
                </c:pt>
                <c:pt idx="208">
                  <c:v>1245.4285714285713</c:v>
                </c:pt>
                <c:pt idx="209">
                  <c:v>1228.8571428571429</c:v>
                </c:pt>
                <c:pt idx="210">
                  <c:v>1222.7142857142858</c:v>
                </c:pt>
                <c:pt idx="211">
                  <c:v>1185.8571428571429</c:v>
                </c:pt>
                <c:pt idx="212">
                  <c:v>1133.5714285714287</c:v>
                </c:pt>
                <c:pt idx="213">
                  <c:v>1123.1428571428571</c:v>
                </c:pt>
                <c:pt idx="214">
                  <c:v>1106.7142857142858</c:v>
                </c:pt>
                <c:pt idx="215">
                  <c:v>1069</c:v>
                </c:pt>
                <c:pt idx="216">
                  <c:v>1075.8571428571429</c:v>
                </c:pt>
                <c:pt idx="217">
                  <c:v>1062.8571428571429</c:v>
                </c:pt>
                <c:pt idx="218">
                  <c:v>987.71428571428567</c:v>
                </c:pt>
                <c:pt idx="219">
                  <c:v>935.57142857142856</c:v>
                </c:pt>
                <c:pt idx="220">
                  <c:v>918.57142857142856</c:v>
                </c:pt>
                <c:pt idx="221">
                  <c:v>902.57142857142856</c:v>
                </c:pt>
                <c:pt idx="222">
                  <c:v>818.28571428571433</c:v>
                </c:pt>
                <c:pt idx="223">
                  <c:v>715.71428571428567</c:v>
                </c:pt>
                <c:pt idx="224">
                  <c:v>687.57142857142856</c:v>
                </c:pt>
                <c:pt idx="225">
                  <c:v>679</c:v>
                </c:pt>
                <c:pt idx="226">
                  <c:v>618.57142857142856</c:v>
                </c:pt>
                <c:pt idx="227">
                  <c:v>611</c:v>
                </c:pt>
                <c:pt idx="228">
                  <c:v>595.57142857142856</c:v>
                </c:pt>
                <c:pt idx="229">
                  <c:v>562.14285714285711</c:v>
                </c:pt>
                <c:pt idx="230">
                  <c:v>555.71428571428567</c:v>
                </c:pt>
                <c:pt idx="231">
                  <c:v>500</c:v>
                </c:pt>
                <c:pt idx="232">
                  <c:v>466.57142857142856</c:v>
                </c:pt>
                <c:pt idx="233">
                  <c:v>499.85714285714283</c:v>
                </c:pt>
                <c:pt idx="234">
                  <c:v>479.57142857142856</c:v>
                </c:pt>
                <c:pt idx="235">
                  <c:v>476.57142857142856</c:v>
                </c:pt>
                <c:pt idx="236">
                  <c:v>523.14285714285711</c:v>
                </c:pt>
                <c:pt idx="237">
                  <c:v>511.71428571428572</c:v>
                </c:pt>
                <c:pt idx="238">
                  <c:v>505.57142857142856</c:v>
                </c:pt>
                <c:pt idx="239">
                  <c:v>486.14285714285717</c:v>
                </c:pt>
                <c:pt idx="240">
                  <c:v>459.71428571428572</c:v>
                </c:pt>
                <c:pt idx="241">
                  <c:v>462.28571428571428</c:v>
                </c:pt>
                <c:pt idx="242">
                  <c:v>436.28571428571428</c:v>
                </c:pt>
                <c:pt idx="243">
                  <c:v>433.85714285714283</c:v>
                </c:pt>
                <c:pt idx="244">
                  <c:v>424.42857142857144</c:v>
                </c:pt>
                <c:pt idx="245">
                  <c:v>422.14285714285717</c:v>
                </c:pt>
                <c:pt idx="246">
                  <c:v>410.85714285714283</c:v>
                </c:pt>
                <c:pt idx="247">
                  <c:v>424.14285714285717</c:v>
                </c:pt>
                <c:pt idx="248">
                  <c:v>417.85714285714283</c:v>
                </c:pt>
                <c:pt idx="249">
                  <c:v>430.28571428571428</c:v>
                </c:pt>
                <c:pt idx="250">
                  <c:v>412.71428571428572</c:v>
                </c:pt>
                <c:pt idx="251">
                  <c:v>424.14285714285717</c:v>
                </c:pt>
                <c:pt idx="252">
                  <c:v>409.57142857142856</c:v>
                </c:pt>
                <c:pt idx="253">
                  <c:v>426</c:v>
                </c:pt>
                <c:pt idx="254">
                  <c:v>426.57142857142856</c:v>
                </c:pt>
                <c:pt idx="255">
                  <c:v>428.57142857142856</c:v>
                </c:pt>
                <c:pt idx="256">
                  <c:v>426.28571428571428</c:v>
                </c:pt>
                <c:pt idx="257">
                  <c:v>438</c:v>
                </c:pt>
                <c:pt idx="258">
                  <c:v>440.28571428571428</c:v>
                </c:pt>
                <c:pt idx="259">
                  <c:v>452.28571428571428</c:v>
                </c:pt>
                <c:pt idx="260">
                  <c:v>459</c:v>
                </c:pt>
                <c:pt idx="261">
                  <c:v>459.71428571428572</c:v>
                </c:pt>
                <c:pt idx="262">
                  <c:v>460.28571428571428</c:v>
                </c:pt>
                <c:pt idx="263">
                  <c:v>486.57142857142856</c:v>
                </c:pt>
                <c:pt idx="264">
                  <c:v>466.71428571428572</c:v>
                </c:pt>
                <c:pt idx="265">
                  <c:v>465.42857142857144</c:v>
                </c:pt>
                <c:pt idx="266">
                  <c:v>466</c:v>
                </c:pt>
                <c:pt idx="267">
                  <c:v>442.28571428571428</c:v>
                </c:pt>
                <c:pt idx="268">
                  <c:v>441</c:v>
                </c:pt>
                <c:pt idx="269">
                  <c:v>442</c:v>
                </c:pt>
                <c:pt idx="270">
                  <c:v>409</c:v>
                </c:pt>
                <c:pt idx="271">
                  <c:v>426.42857142857144</c:v>
                </c:pt>
                <c:pt idx="272">
                  <c:v>407.14285714285717</c:v>
                </c:pt>
                <c:pt idx="273">
                  <c:v>415.85714285714283</c:v>
                </c:pt>
                <c:pt idx="274">
                  <c:v>425.42857142857144</c:v>
                </c:pt>
                <c:pt idx="275">
                  <c:v>415.85714285714283</c:v>
                </c:pt>
                <c:pt idx="276">
                  <c:v>413.14285714285717</c:v>
                </c:pt>
                <c:pt idx="277">
                  <c:v>411.42857142857144</c:v>
                </c:pt>
                <c:pt idx="278">
                  <c:v>404.42857142857144</c:v>
                </c:pt>
                <c:pt idx="279">
                  <c:v>401.42857142857144</c:v>
                </c:pt>
                <c:pt idx="280">
                  <c:v>375</c:v>
                </c:pt>
                <c:pt idx="281">
                  <c:v>360.14285714285717</c:v>
                </c:pt>
                <c:pt idx="282">
                  <c:v>340.85714285714283</c:v>
                </c:pt>
                <c:pt idx="283">
                  <c:v>332.42857142857144</c:v>
                </c:pt>
                <c:pt idx="284">
                  <c:v>333.28571428571428</c:v>
                </c:pt>
                <c:pt idx="285">
                  <c:v>320.85714285714283</c:v>
                </c:pt>
                <c:pt idx="286">
                  <c:v>309.28571428571428</c:v>
                </c:pt>
                <c:pt idx="287">
                  <c:v>295.28571428571428</c:v>
                </c:pt>
                <c:pt idx="288">
                  <c:v>269.28571428571428</c:v>
                </c:pt>
                <c:pt idx="289">
                  <c:v>265</c:v>
                </c:pt>
                <c:pt idx="290">
                  <c:v>260.14285714285717</c:v>
                </c:pt>
                <c:pt idx="291">
                  <c:v>258.57142857142856</c:v>
                </c:pt>
                <c:pt idx="292">
                  <c:v>236.85714285714286</c:v>
                </c:pt>
                <c:pt idx="293">
                  <c:v>229.71428571428572</c:v>
                </c:pt>
                <c:pt idx="294">
                  <c:v>216.71428571428572</c:v>
                </c:pt>
                <c:pt idx="295">
                  <c:v>199.71428571428572</c:v>
                </c:pt>
                <c:pt idx="296">
                  <c:v>181.71428571428572</c:v>
                </c:pt>
                <c:pt idx="297">
                  <c:v>178.57142857142858</c:v>
                </c:pt>
                <c:pt idx="298">
                  <c:v>166.57142857142858</c:v>
                </c:pt>
                <c:pt idx="299">
                  <c:v>163.14285714285714</c:v>
                </c:pt>
                <c:pt idx="300">
                  <c:v>150.57142857142858</c:v>
                </c:pt>
                <c:pt idx="301">
                  <c:v>143.28571428571428</c:v>
                </c:pt>
                <c:pt idx="302">
                  <c:v>135.57142857142858</c:v>
                </c:pt>
                <c:pt idx="303">
                  <c:v>121.57142857142857</c:v>
                </c:pt>
                <c:pt idx="304">
                  <c:v>117.28571428571429</c:v>
                </c:pt>
                <c:pt idx="305">
                  <c:v>117</c:v>
                </c:pt>
                <c:pt idx="306">
                  <c:v>107.14285714285714</c:v>
                </c:pt>
                <c:pt idx="307">
                  <c:v>100.14285714285714</c:v>
                </c:pt>
                <c:pt idx="308">
                  <c:v>91.428571428571431</c:v>
                </c:pt>
                <c:pt idx="309">
                  <c:v>81.857142857142861</c:v>
                </c:pt>
                <c:pt idx="310">
                  <c:v>72.285714285714292</c:v>
                </c:pt>
                <c:pt idx="311">
                  <c:v>67.857142857142861</c:v>
                </c:pt>
                <c:pt idx="312">
                  <c:v>63.285714285714285</c:v>
                </c:pt>
                <c:pt idx="313">
                  <c:v>58.714285714285715</c:v>
                </c:pt>
                <c:pt idx="314">
                  <c:v>55.714285714285715</c:v>
                </c:pt>
                <c:pt idx="315">
                  <c:v>53.142857142857146</c:v>
                </c:pt>
                <c:pt idx="316">
                  <c:v>53.285714285714285</c:v>
                </c:pt>
                <c:pt idx="317">
                  <c:v>52.714285714285715</c:v>
                </c:pt>
                <c:pt idx="318">
                  <c:v>51.857142857142854</c:v>
                </c:pt>
                <c:pt idx="319">
                  <c:v>49.571428571428569</c:v>
                </c:pt>
                <c:pt idx="320">
                  <c:v>47.571428571428569</c:v>
                </c:pt>
                <c:pt idx="321">
                  <c:v>43</c:v>
                </c:pt>
                <c:pt idx="322">
                  <c:v>40.285714285714285</c:v>
                </c:pt>
                <c:pt idx="323">
                  <c:v>35.428571428571431</c:v>
                </c:pt>
                <c:pt idx="324">
                  <c:v>30.428571428571427</c:v>
                </c:pt>
                <c:pt idx="325">
                  <c:v>30.142857142857142</c:v>
                </c:pt>
                <c:pt idx="326">
                  <c:v>30.285714285714285</c:v>
                </c:pt>
                <c:pt idx="327">
                  <c:v>29.142857142857142</c:v>
                </c:pt>
                <c:pt idx="328">
                  <c:v>28.142857142857142</c:v>
                </c:pt>
                <c:pt idx="329">
                  <c:v>25.428571428571427</c:v>
                </c:pt>
                <c:pt idx="330">
                  <c:v>23</c:v>
                </c:pt>
                <c:pt idx="331">
                  <c:v>21.571428571428573</c:v>
                </c:pt>
                <c:pt idx="332">
                  <c:v>21.285714285714285</c:v>
                </c:pt>
                <c:pt idx="333">
                  <c:v>19.428571428571427</c:v>
                </c:pt>
                <c:pt idx="334">
                  <c:v>16.857142857142858</c:v>
                </c:pt>
                <c:pt idx="335">
                  <c:v>13.857142857142858</c:v>
                </c:pt>
                <c:pt idx="336">
                  <c:v>12.857142857142858</c:v>
                </c:pt>
                <c:pt idx="337">
                  <c:v>11.142857142857142</c:v>
                </c:pt>
                <c:pt idx="338">
                  <c:v>11.857142857142858</c:v>
                </c:pt>
                <c:pt idx="339">
                  <c:v>11</c:v>
                </c:pt>
                <c:pt idx="340">
                  <c:v>10.571428571428571</c:v>
                </c:pt>
                <c:pt idx="341">
                  <c:v>11</c:v>
                </c:pt>
                <c:pt idx="342">
                  <c:v>11.571428571428571</c:v>
                </c:pt>
                <c:pt idx="343">
                  <c:v>11.571428571428571</c:v>
                </c:pt>
                <c:pt idx="344">
                  <c:v>11.857142857142858</c:v>
                </c:pt>
                <c:pt idx="345">
                  <c:v>7.7142857142857144</c:v>
                </c:pt>
                <c:pt idx="346">
                  <c:v>7.7142857142857144</c:v>
                </c:pt>
                <c:pt idx="347">
                  <c:v>7.5714285714285712</c:v>
                </c:pt>
                <c:pt idx="348">
                  <c:v>7.5714285714285712</c:v>
                </c:pt>
                <c:pt idx="349">
                  <c:v>7.4285714285714288</c:v>
                </c:pt>
                <c:pt idx="350">
                  <c:v>7.1428571428571432</c:v>
                </c:pt>
                <c:pt idx="351">
                  <c:v>8.1428571428571423</c:v>
                </c:pt>
                <c:pt idx="352">
                  <c:v>10</c:v>
                </c:pt>
                <c:pt idx="353">
                  <c:v>10.142857142857142</c:v>
                </c:pt>
                <c:pt idx="354">
                  <c:v>10.857142857142858</c:v>
                </c:pt>
                <c:pt idx="355">
                  <c:v>11.714285714285714</c:v>
                </c:pt>
                <c:pt idx="356">
                  <c:v>10.714285714285714</c:v>
                </c:pt>
                <c:pt idx="357">
                  <c:v>9.8571428571428577</c:v>
                </c:pt>
                <c:pt idx="358">
                  <c:v>9.8571428571428577</c:v>
                </c:pt>
                <c:pt idx="359">
                  <c:v>9.2857142857142865</c:v>
                </c:pt>
                <c:pt idx="360">
                  <c:v>9.1428571428571423</c:v>
                </c:pt>
                <c:pt idx="361">
                  <c:v>9</c:v>
                </c:pt>
                <c:pt idx="362">
                  <c:v>6.8571428571428568</c:v>
                </c:pt>
                <c:pt idx="363">
                  <c:v>8.1428571428571423</c:v>
                </c:pt>
                <c:pt idx="364">
                  <c:v>9.8571428571428577</c:v>
                </c:pt>
                <c:pt idx="365">
                  <c:v>10.285714285714286</c:v>
                </c:pt>
                <c:pt idx="366">
                  <c:v>10.428571428571429</c:v>
                </c:pt>
                <c:pt idx="367">
                  <c:v>12.571428571428571</c:v>
                </c:pt>
                <c:pt idx="368">
                  <c:v>12.571428571428571</c:v>
                </c:pt>
                <c:pt idx="369">
                  <c:v>12.571428571428571</c:v>
                </c:pt>
                <c:pt idx="370">
                  <c:v>12.714285714285714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E51-4CD9-9575-96C23ED0F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233400"/>
        <c:axId val="478228304"/>
      </c:lineChart>
      <c:lineChart>
        <c:grouping val="standard"/>
        <c:varyColors val="0"/>
        <c:ser>
          <c:idx val="0"/>
          <c:order val="0"/>
          <c:tx>
            <c:strRef>
              <c:f>'בריטניה גרפים'!$J$1</c:f>
              <c:strCache>
                <c:ptCount val="1"/>
                <c:pt idx="0">
                  <c:v>ממוצע נע מקרים חדשים יומי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319"/>
            <c:marker>
              <c:symbol val="none"/>
            </c:marker>
            <c:bubble3D val="0"/>
            <c:spPr>
              <a:ln w="38100" cap="rnd">
                <a:solidFill>
                  <a:srgbClr val="00B0F0"/>
                </a:solidFill>
                <a:round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7692-4A3D-A0C1-5F1DA16E01AF}"/>
              </c:ext>
            </c:extLst>
          </c:dPt>
          <c:dPt>
            <c:idx val="321"/>
            <c:marker>
              <c:symbol val="none"/>
            </c:marker>
            <c:bubble3D val="0"/>
            <c:spPr>
              <a:ln w="38100" cap="rnd">
                <a:solidFill>
                  <a:srgbClr val="00B0F0"/>
                </a:solidFill>
                <a:round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7692-4A3D-A0C1-5F1DA16E01AF}"/>
              </c:ext>
            </c:extLst>
          </c:dPt>
          <c:dLbls>
            <c:dLbl>
              <c:idx val="35"/>
              <c:layout>
                <c:manualLayout>
                  <c:x val="-3.3988318586440656E-2"/>
                  <c:y val="-4.6333948800782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5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8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128"/>
              <c:layout>
                <c:manualLayout>
                  <c:x val="-5.8150375339625984E-2"/>
                  <c:y val="-5.0201557214871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138"/>
              <c:layout>
                <c:manualLayout>
                  <c:x val="-5.5997853579876737E-2"/>
                  <c:y val="-5.0201557214871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14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14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14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9E11-4FB4-BD5A-938C78108D36}"/>
                </c:ext>
                <c:ext xmlns:c15="http://schemas.microsoft.com/office/drawing/2012/chart" uri="{CE6537A1-D6FC-4f65-9D91-7224C49458BB}"/>
              </c:extLst>
            </c:dLbl>
            <c:dLbl>
              <c:idx val="15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18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19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25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29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301"/>
              <c:layout>
                <c:manualLayout>
                  <c:x val="-2.9091331583011269E-2"/>
                  <c:y val="-4.6333948800782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3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32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34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34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36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669-43BA-A1C5-11CC66831B6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'בריטניה גרפים'!$I$2:$I$375</c:f>
              <c:numCache>
                <c:formatCode>m/d/yyyy</c:formatCode>
                <c:ptCount val="371"/>
                <c:pt idx="0">
                  <c:v>44426</c:v>
                </c:pt>
                <c:pt idx="1">
                  <c:v>44425</c:v>
                </c:pt>
                <c:pt idx="2">
                  <c:v>44424</c:v>
                </c:pt>
                <c:pt idx="3">
                  <c:v>44423</c:v>
                </c:pt>
                <c:pt idx="4">
                  <c:v>44422</c:v>
                </c:pt>
                <c:pt idx="5">
                  <c:v>44421</c:v>
                </c:pt>
                <c:pt idx="6">
                  <c:v>44420</c:v>
                </c:pt>
                <c:pt idx="7">
                  <c:v>44419</c:v>
                </c:pt>
                <c:pt idx="8">
                  <c:v>44418</c:v>
                </c:pt>
                <c:pt idx="9">
                  <c:v>44417</c:v>
                </c:pt>
                <c:pt idx="10">
                  <c:v>44416</c:v>
                </c:pt>
                <c:pt idx="11">
                  <c:v>44415</c:v>
                </c:pt>
                <c:pt idx="12">
                  <c:v>44414</c:v>
                </c:pt>
                <c:pt idx="13">
                  <c:v>44413</c:v>
                </c:pt>
                <c:pt idx="14">
                  <c:v>44412</c:v>
                </c:pt>
                <c:pt idx="15">
                  <c:v>44411</c:v>
                </c:pt>
                <c:pt idx="16">
                  <c:v>44410</c:v>
                </c:pt>
                <c:pt idx="17">
                  <c:v>44409</c:v>
                </c:pt>
                <c:pt idx="18">
                  <c:v>44408</c:v>
                </c:pt>
                <c:pt idx="19">
                  <c:v>44407</c:v>
                </c:pt>
                <c:pt idx="20">
                  <c:v>44406</c:v>
                </c:pt>
                <c:pt idx="21">
                  <c:v>44405</c:v>
                </c:pt>
                <c:pt idx="22">
                  <c:v>44404</c:v>
                </c:pt>
                <c:pt idx="23">
                  <c:v>44403</c:v>
                </c:pt>
                <c:pt idx="24">
                  <c:v>44402</c:v>
                </c:pt>
                <c:pt idx="25">
                  <c:v>44401</c:v>
                </c:pt>
                <c:pt idx="26">
                  <c:v>44400</c:v>
                </c:pt>
                <c:pt idx="27">
                  <c:v>44399</c:v>
                </c:pt>
                <c:pt idx="28">
                  <c:v>44398</c:v>
                </c:pt>
                <c:pt idx="29">
                  <c:v>44397</c:v>
                </c:pt>
                <c:pt idx="30">
                  <c:v>44396</c:v>
                </c:pt>
                <c:pt idx="31">
                  <c:v>44395</c:v>
                </c:pt>
                <c:pt idx="32">
                  <c:v>44394</c:v>
                </c:pt>
                <c:pt idx="33">
                  <c:v>44393</c:v>
                </c:pt>
                <c:pt idx="34">
                  <c:v>44392</c:v>
                </c:pt>
                <c:pt idx="35">
                  <c:v>44391</c:v>
                </c:pt>
                <c:pt idx="36">
                  <c:v>44390</c:v>
                </c:pt>
                <c:pt idx="37">
                  <c:v>44389</c:v>
                </c:pt>
                <c:pt idx="38">
                  <c:v>44388</c:v>
                </c:pt>
                <c:pt idx="39">
                  <c:v>44387</c:v>
                </c:pt>
                <c:pt idx="40">
                  <c:v>44386</c:v>
                </c:pt>
                <c:pt idx="41">
                  <c:v>44385</c:v>
                </c:pt>
                <c:pt idx="42">
                  <c:v>44384</c:v>
                </c:pt>
                <c:pt idx="43">
                  <c:v>44383</c:v>
                </c:pt>
                <c:pt idx="44">
                  <c:v>44382</c:v>
                </c:pt>
                <c:pt idx="45">
                  <c:v>44381</c:v>
                </c:pt>
                <c:pt idx="46">
                  <c:v>44380</c:v>
                </c:pt>
                <c:pt idx="47">
                  <c:v>44379</c:v>
                </c:pt>
                <c:pt idx="48">
                  <c:v>44378</c:v>
                </c:pt>
                <c:pt idx="49">
                  <c:v>44377</c:v>
                </c:pt>
                <c:pt idx="50">
                  <c:v>44376</c:v>
                </c:pt>
                <c:pt idx="51">
                  <c:v>44375</c:v>
                </c:pt>
                <c:pt idx="52">
                  <c:v>44374</c:v>
                </c:pt>
                <c:pt idx="53">
                  <c:v>44373</c:v>
                </c:pt>
                <c:pt idx="54">
                  <c:v>44372</c:v>
                </c:pt>
                <c:pt idx="55">
                  <c:v>44371</c:v>
                </c:pt>
                <c:pt idx="56">
                  <c:v>44370</c:v>
                </c:pt>
                <c:pt idx="57">
                  <c:v>44369</c:v>
                </c:pt>
                <c:pt idx="58">
                  <c:v>44368</c:v>
                </c:pt>
                <c:pt idx="59">
                  <c:v>44367</c:v>
                </c:pt>
                <c:pt idx="60">
                  <c:v>44366</c:v>
                </c:pt>
                <c:pt idx="61">
                  <c:v>44365</c:v>
                </c:pt>
                <c:pt idx="62">
                  <c:v>44364</c:v>
                </c:pt>
                <c:pt idx="63">
                  <c:v>44363</c:v>
                </c:pt>
                <c:pt idx="64">
                  <c:v>44362</c:v>
                </c:pt>
                <c:pt idx="65">
                  <c:v>44361</c:v>
                </c:pt>
                <c:pt idx="66">
                  <c:v>44360</c:v>
                </c:pt>
                <c:pt idx="67">
                  <c:v>44359</c:v>
                </c:pt>
                <c:pt idx="68">
                  <c:v>44358</c:v>
                </c:pt>
                <c:pt idx="69">
                  <c:v>44357</c:v>
                </c:pt>
                <c:pt idx="70">
                  <c:v>44356</c:v>
                </c:pt>
                <c:pt idx="71">
                  <c:v>44355</c:v>
                </c:pt>
                <c:pt idx="72">
                  <c:v>44354</c:v>
                </c:pt>
                <c:pt idx="73">
                  <c:v>44353</c:v>
                </c:pt>
                <c:pt idx="74">
                  <c:v>44352</c:v>
                </c:pt>
                <c:pt idx="75">
                  <c:v>44351</c:v>
                </c:pt>
                <c:pt idx="76">
                  <c:v>44350</c:v>
                </c:pt>
                <c:pt idx="77">
                  <c:v>44349</c:v>
                </c:pt>
                <c:pt idx="78">
                  <c:v>44348</c:v>
                </c:pt>
                <c:pt idx="79">
                  <c:v>44347</c:v>
                </c:pt>
                <c:pt idx="80">
                  <c:v>44346</c:v>
                </c:pt>
                <c:pt idx="81">
                  <c:v>44345</c:v>
                </c:pt>
                <c:pt idx="82">
                  <c:v>44344</c:v>
                </c:pt>
                <c:pt idx="83">
                  <c:v>44343</c:v>
                </c:pt>
                <c:pt idx="84">
                  <c:v>44342</c:v>
                </c:pt>
                <c:pt idx="85">
                  <c:v>44341</c:v>
                </c:pt>
                <c:pt idx="86">
                  <c:v>44340</c:v>
                </c:pt>
                <c:pt idx="87">
                  <c:v>44339</c:v>
                </c:pt>
                <c:pt idx="88">
                  <c:v>44338</c:v>
                </c:pt>
                <c:pt idx="89">
                  <c:v>44337</c:v>
                </c:pt>
                <c:pt idx="90">
                  <c:v>44336</c:v>
                </c:pt>
                <c:pt idx="91">
                  <c:v>44335</c:v>
                </c:pt>
                <c:pt idx="92">
                  <c:v>44334</c:v>
                </c:pt>
                <c:pt idx="93">
                  <c:v>44333</c:v>
                </c:pt>
                <c:pt idx="94">
                  <c:v>44332</c:v>
                </c:pt>
                <c:pt idx="95">
                  <c:v>44331</c:v>
                </c:pt>
                <c:pt idx="96">
                  <c:v>44330</c:v>
                </c:pt>
                <c:pt idx="97">
                  <c:v>44329</c:v>
                </c:pt>
                <c:pt idx="98">
                  <c:v>44328</c:v>
                </c:pt>
                <c:pt idx="99">
                  <c:v>44327</c:v>
                </c:pt>
                <c:pt idx="100">
                  <c:v>44326</c:v>
                </c:pt>
                <c:pt idx="101">
                  <c:v>44325</c:v>
                </c:pt>
                <c:pt idx="102">
                  <c:v>44324</c:v>
                </c:pt>
                <c:pt idx="103">
                  <c:v>44323</c:v>
                </c:pt>
                <c:pt idx="104">
                  <c:v>44322</c:v>
                </c:pt>
                <c:pt idx="105">
                  <c:v>44321</c:v>
                </c:pt>
                <c:pt idx="106">
                  <c:v>44320</c:v>
                </c:pt>
                <c:pt idx="107">
                  <c:v>44319</c:v>
                </c:pt>
                <c:pt idx="108">
                  <c:v>44318</c:v>
                </c:pt>
                <c:pt idx="109">
                  <c:v>44317</c:v>
                </c:pt>
                <c:pt idx="110">
                  <c:v>44316</c:v>
                </c:pt>
                <c:pt idx="111">
                  <c:v>44315</c:v>
                </c:pt>
                <c:pt idx="112">
                  <c:v>44314</c:v>
                </c:pt>
                <c:pt idx="113">
                  <c:v>44313</c:v>
                </c:pt>
                <c:pt idx="114">
                  <c:v>44312</c:v>
                </c:pt>
                <c:pt idx="115">
                  <c:v>44311</c:v>
                </c:pt>
                <c:pt idx="116">
                  <c:v>44310</c:v>
                </c:pt>
                <c:pt idx="117">
                  <c:v>44309</c:v>
                </c:pt>
                <c:pt idx="118">
                  <c:v>44308</c:v>
                </c:pt>
                <c:pt idx="119">
                  <c:v>44307</c:v>
                </c:pt>
                <c:pt idx="120">
                  <c:v>44306</c:v>
                </c:pt>
                <c:pt idx="121">
                  <c:v>44305</c:v>
                </c:pt>
                <c:pt idx="122">
                  <c:v>44304</c:v>
                </c:pt>
                <c:pt idx="123">
                  <c:v>44303</c:v>
                </c:pt>
                <c:pt idx="124">
                  <c:v>44302</c:v>
                </c:pt>
                <c:pt idx="125">
                  <c:v>44301</c:v>
                </c:pt>
                <c:pt idx="126">
                  <c:v>44300</c:v>
                </c:pt>
                <c:pt idx="127">
                  <c:v>44299</c:v>
                </c:pt>
                <c:pt idx="128">
                  <c:v>44298</c:v>
                </c:pt>
                <c:pt idx="129">
                  <c:v>44297</c:v>
                </c:pt>
                <c:pt idx="130">
                  <c:v>44296</c:v>
                </c:pt>
                <c:pt idx="131">
                  <c:v>44295</c:v>
                </c:pt>
                <c:pt idx="132">
                  <c:v>44294</c:v>
                </c:pt>
                <c:pt idx="133">
                  <c:v>44293</c:v>
                </c:pt>
                <c:pt idx="134">
                  <c:v>44292</c:v>
                </c:pt>
                <c:pt idx="135">
                  <c:v>44291</c:v>
                </c:pt>
                <c:pt idx="136">
                  <c:v>44290</c:v>
                </c:pt>
                <c:pt idx="137">
                  <c:v>44289</c:v>
                </c:pt>
                <c:pt idx="138">
                  <c:v>44288</c:v>
                </c:pt>
                <c:pt idx="139">
                  <c:v>44287</c:v>
                </c:pt>
                <c:pt idx="140">
                  <c:v>44286</c:v>
                </c:pt>
                <c:pt idx="141">
                  <c:v>44285</c:v>
                </c:pt>
                <c:pt idx="142">
                  <c:v>44284</c:v>
                </c:pt>
                <c:pt idx="143">
                  <c:v>44283</c:v>
                </c:pt>
                <c:pt idx="144">
                  <c:v>44282</c:v>
                </c:pt>
                <c:pt idx="145">
                  <c:v>44281</c:v>
                </c:pt>
                <c:pt idx="146">
                  <c:v>44280</c:v>
                </c:pt>
                <c:pt idx="147">
                  <c:v>44279</c:v>
                </c:pt>
                <c:pt idx="148">
                  <c:v>44278</c:v>
                </c:pt>
                <c:pt idx="149">
                  <c:v>44277</c:v>
                </c:pt>
                <c:pt idx="150">
                  <c:v>44276</c:v>
                </c:pt>
                <c:pt idx="151">
                  <c:v>44275</c:v>
                </c:pt>
                <c:pt idx="152">
                  <c:v>44274</c:v>
                </c:pt>
                <c:pt idx="153">
                  <c:v>44273</c:v>
                </c:pt>
                <c:pt idx="154">
                  <c:v>44272</c:v>
                </c:pt>
                <c:pt idx="155">
                  <c:v>44271</c:v>
                </c:pt>
                <c:pt idx="156">
                  <c:v>44270</c:v>
                </c:pt>
                <c:pt idx="157">
                  <c:v>44269</c:v>
                </c:pt>
                <c:pt idx="158">
                  <c:v>44268</c:v>
                </c:pt>
                <c:pt idx="159">
                  <c:v>44267</c:v>
                </c:pt>
                <c:pt idx="160">
                  <c:v>44266</c:v>
                </c:pt>
                <c:pt idx="161">
                  <c:v>44265</c:v>
                </c:pt>
                <c:pt idx="162">
                  <c:v>44264</c:v>
                </c:pt>
                <c:pt idx="163">
                  <c:v>44263</c:v>
                </c:pt>
                <c:pt idx="164">
                  <c:v>44262</c:v>
                </c:pt>
                <c:pt idx="165">
                  <c:v>44261</c:v>
                </c:pt>
                <c:pt idx="166">
                  <c:v>44260</c:v>
                </c:pt>
                <c:pt idx="167">
                  <c:v>44259</c:v>
                </c:pt>
                <c:pt idx="168">
                  <c:v>44258</c:v>
                </c:pt>
                <c:pt idx="169">
                  <c:v>44257</c:v>
                </c:pt>
                <c:pt idx="170">
                  <c:v>44256</c:v>
                </c:pt>
                <c:pt idx="171">
                  <c:v>44255</c:v>
                </c:pt>
                <c:pt idx="172">
                  <c:v>44254</c:v>
                </c:pt>
                <c:pt idx="173">
                  <c:v>44253</c:v>
                </c:pt>
                <c:pt idx="174">
                  <c:v>44252</c:v>
                </c:pt>
                <c:pt idx="175">
                  <c:v>44251</c:v>
                </c:pt>
                <c:pt idx="176">
                  <c:v>44250</c:v>
                </c:pt>
                <c:pt idx="177">
                  <c:v>44249</c:v>
                </c:pt>
                <c:pt idx="178">
                  <c:v>44248</c:v>
                </c:pt>
                <c:pt idx="179">
                  <c:v>44247</c:v>
                </c:pt>
                <c:pt idx="180">
                  <c:v>44246</c:v>
                </c:pt>
                <c:pt idx="181">
                  <c:v>44245</c:v>
                </c:pt>
                <c:pt idx="182">
                  <c:v>44244</c:v>
                </c:pt>
                <c:pt idx="183">
                  <c:v>44243</c:v>
                </c:pt>
                <c:pt idx="184">
                  <c:v>44242</c:v>
                </c:pt>
                <c:pt idx="185">
                  <c:v>44241</c:v>
                </c:pt>
                <c:pt idx="186">
                  <c:v>44240</c:v>
                </c:pt>
                <c:pt idx="187">
                  <c:v>44239</c:v>
                </c:pt>
                <c:pt idx="188">
                  <c:v>44238</c:v>
                </c:pt>
                <c:pt idx="189">
                  <c:v>44237</c:v>
                </c:pt>
                <c:pt idx="190">
                  <c:v>44236</c:v>
                </c:pt>
                <c:pt idx="191">
                  <c:v>44235</c:v>
                </c:pt>
                <c:pt idx="192">
                  <c:v>44234</c:v>
                </c:pt>
                <c:pt idx="193">
                  <c:v>44233</c:v>
                </c:pt>
                <c:pt idx="194">
                  <c:v>44232</c:v>
                </c:pt>
                <c:pt idx="195">
                  <c:v>44231</c:v>
                </c:pt>
                <c:pt idx="196">
                  <c:v>44230</c:v>
                </c:pt>
                <c:pt idx="197">
                  <c:v>44229</c:v>
                </c:pt>
                <c:pt idx="198">
                  <c:v>44228</c:v>
                </c:pt>
                <c:pt idx="199">
                  <c:v>44227</c:v>
                </c:pt>
                <c:pt idx="200">
                  <c:v>44226</c:v>
                </c:pt>
                <c:pt idx="201">
                  <c:v>44225</c:v>
                </c:pt>
                <c:pt idx="202">
                  <c:v>44224</c:v>
                </c:pt>
                <c:pt idx="203">
                  <c:v>44223</c:v>
                </c:pt>
                <c:pt idx="204">
                  <c:v>44222</c:v>
                </c:pt>
                <c:pt idx="205">
                  <c:v>44221</c:v>
                </c:pt>
                <c:pt idx="206">
                  <c:v>44220</c:v>
                </c:pt>
                <c:pt idx="207">
                  <c:v>44219</c:v>
                </c:pt>
                <c:pt idx="208">
                  <c:v>44218</c:v>
                </c:pt>
                <c:pt idx="209">
                  <c:v>44217</c:v>
                </c:pt>
                <c:pt idx="210">
                  <c:v>44216</c:v>
                </c:pt>
                <c:pt idx="211">
                  <c:v>44215</c:v>
                </c:pt>
                <c:pt idx="212">
                  <c:v>44214</c:v>
                </c:pt>
                <c:pt idx="213">
                  <c:v>44213</c:v>
                </c:pt>
                <c:pt idx="214">
                  <c:v>44212</c:v>
                </c:pt>
                <c:pt idx="215">
                  <c:v>44211</c:v>
                </c:pt>
                <c:pt idx="216">
                  <c:v>44210</c:v>
                </c:pt>
                <c:pt idx="217">
                  <c:v>44209</c:v>
                </c:pt>
                <c:pt idx="218">
                  <c:v>44208</c:v>
                </c:pt>
                <c:pt idx="219">
                  <c:v>44207</c:v>
                </c:pt>
                <c:pt idx="220">
                  <c:v>44206</c:v>
                </c:pt>
                <c:pt idx="221">
                  <c:v>44205</c:v>
                </c:pt>
                <c:pt idx="222">
                  <c:v>44204</c:v>
                </c:pt>
                <c:pt idx="223">
                  <c:v>44203</c:v>
                </c:pt>
                <c:pt idx="224">
                  <c:v>44202</c:v>
                </c:pt>
                <c:pt idx="225">
                  <c:v>44201</c:v>
                </c:pt>
                <c:pt idx="226">
                  <c:v>44200</c:v>
                </c:pt>
                <c:pt idx="227">
                  <c:v>44199</c:v>
                </c:pt>
                <c:pt idx="228">
                  <c:v>44198</c:v>
                </c:pt>
                <c:pt idx="229">
                  <c:v>44197</c:v>
                </c:pt>
                <c:pt idx="230">
                  <c:v>44196</c:v>
                </c:pt>
                <c:pt idx="231">
                  <c:v>44195</c:v>
                </c:pt>
                <c:pt idx="232">
                  <c:v>44194</c:v>
                </c:pt>
                <c:pt idx="233">
                  <c:v>44193</c:v>
                </c:pt>
                <c:pt idx="234">
                  <c:v>44192</c:v>
                </c:pt>
                <c:pt idx="235">
                  <c:v>44191</c:v>
                </c:pt>
                <c:pt idx="236">
                  <c:v>44190</c:v>
                </c:pt>
                <c:pt idx="237">
                  <c:v>44189</c:v>
                </c:pt>
                <c:pt idx="238">
                  <c:v>44188</c:v>
                </c:pt>
                <c:pt idx="239">
                  <c:v>44187</c:v>
                </c:pt>
                <c:pt idx="240">
                  <c:v>44186</c:v>
                </c:pt>
                <c:pt idx="241">
                  <c:v>44185</c:v>
                </c:pt>
                <c:pt idx="242">
                  <c:v>44184</c:v>
                </c:pt>
                <c:pt idx="243">
                  <c:v>44183</c:v>
                </c:pt>
                <c:pt idx="244">
                  <c:v>44182</c:v>
                </c:pt>
                <c:pt idx="245">
                  <c:v>44181</c:v>
                </c:pt>
                <c:pt idx="246">
                  <c:v>44180</c:v>
                </c:pt>
                <c:pt idx="247">
                  <c:v>44179</c:v>
                </c:pt>
                <c:pt idx="248">
                  <c:v>44178</c:v>
                </c:pt>
                <c:pt idx="249">
                  <c:v>44177</c:v>
                </c:pt>
                <c:pt idx="250">
                  <c:v>44176</c:v>
                </c:pt>
                <c:pt idx="251">
                  <c:v>44175</c:v>
                </c:pt>
                <c:pt idx="252">
                  <c:v>44174</c:v>
                </c:pt>
                <c:pt idx="253">
                  <c:v>44173</c:v>
                </c:pt>
                <c:pt idx="254">
                  <c:v>44172</c:v>
                </c:pt>
                <c:pt idx="255">
                  <c:v>44171</c:v>
                </c:pt>
                <c:pt idx="256">
                  <c:v>44170</c:v>
                </c:pt>
                <c:pt idx="257">
                  <c:v>44169</c:v>
                </c:pt>
                <c:pt idx="258">
                  <c:v>44168</c:v>
                </c:pt>
                <c:pt idx="259">
                  <c:v>44167</c:v>
                </c:pt>
                <c:pt idx="260">
                  <c:v>44166</c:v>
                </c:pt>
                <c:pt idx="261">
                  <c:v>44165</c:v>
                </c:pt>
                <c:pt idx="262">
                  <c:v>44164</c:v>
                </c:pt>
                <c:pt idx="263">
                  <c:v>44163</c:v>
                </c:pt>
                <c:pt idx="264">
                  <c:v>44162</c:v>
                </c:pt>
                <c:pt idx="265">
                  <c:v>44161</c:v>
                </c:pt>
                <c:pt idx="266">
                  <c:v>44160</c:v>
                </c:pt>
                <c:pt idx="267">
                  <c:v>44159</c:v>
                </c:pt>
                <c:pt idx="268">
                  <c:v>44158</c:v>
                </c:pt>
                <c:pt idx="269">
                  <c:v>44157</c:v>
                </c:pt>
                <c:pt idx="270">
                  <c:v>44156</c:v>
                </c:pt>
                <c:pt idx="271">
                  <c:v>44155</c:v>
                </c:pt>
                <c:pt idx="272">
                  <c:v>44154</c:v>
                </c:pt>
                <c:pt idx="273">
                  <c:v>44153</c:v>
                </c:pt>
                <c:pt idx="274">
                  <c:v>44152</c:v>
                </c:pt>
                <c:pt idx="275">
                  <c:v>44151</c:v>
                </c:pt>
                <c:pt idx="276">
                  <c:v>44150</c:v>
                </c:pt>
                <c:pt idx="277">
                  <c:v>44149</c:v>
                </c:pt>
                <c:pt idx="278">
                  <c:v>44148</c:v>
                </c:pt>
                <c:pt idx="279">
                  <c:v>44147</c:v>
                </c:pt>
                <c:pt idx="280">
                  <c:v>44146</c:v>
                </c:pt>
                <c:pt idx="281">
                  <c:v>44145</c:v>
                </c:pt>
                <c:pt idx="282">
                  <c:v>44144</c:v>
                </c:pt>
                <c:pt idx="283">
                  <c:v>44143</c:v>
                </c:pt>
                <c:pt idx="284">
                  <c:v>44142</c:v>
                </c:pt>
                <c:pt idx="285">
                  <c:v>44141</c:v>
                </c:pt>
                <c:pt idx="286">
                  <c:v>44140</c:v>
                </c:pt>
                <c:pt idx="287">
                  <c:v>44139</c:v>
                </c:pt>
                <c:pt idx="288">
                  <c:v>44138</c:v>
                </c:pt>
                <c:pt idx="289">
                  <c:v>44137</c:v>
                </c:pt>
                <c:pt idx="290">
                  <c:v>44136</c:v>
                </c:pt>
                <c:pt idx="291">
                  <c:v>44135</c:v>
                </c:pt>
                <c:pt idx="292">
                  <c:v>44134</c:v>
                </c:pt>
                <c:pt idx="293">
                  <c:v>44133</c:v>
                </c:pt>
                <c:pt idx="294">
                  <c:v>44132</c:v>
                </c:pt>
                <c:pt idx="295">
                  <c:v>44131</c:v>
                </c:pt>
                <c:pt idx="296">
                  <c:v>44130</c:v>
                </c:pt>
                <c:pt idx="297">
                  <c:v>44129</c:v>
                </c:pt>
                <c:pt idx="298">
                  <c:v>44128</c:v>
                </c:pt>
                <c:pt idx="299">
                  <c:v>44127</c:v>
                </c:pt>
                <c:pt idx="300">
                  <c:v>44126</c:v>
                </c:pt>
                <c:pt idx="301">
                  <c:v>44125</c:v>
                </c:pt>
                <c:pt idx="302">
                  <c:v>44124</c:v>
                </c:pt>
                <c:pt idx="303">
                  <c:v>44123</c:v>
                </c:pt>
                <c:pt idx="304">
                  <c:v>44122</c:v>
                </c:pt>
                <c:pt idx="305">
                  <c:v>44121</c:v>
                </c:pt>
                <c:pt idx="306">
                  <c:v>44120</c:v>
                </c:pt>
                <c:pt idx="307">
                  <c:v>44119</c:v>
                </c:pt>
                <c:pt idx="308">
                  <c:v>44118</c:v>
                </c:pt>
                <c:pt idx="309">
                  <c:v>44117</c:v>
                </c:pt>
                <c:pt idx="310">
                  <c:v>44116</c:v>
                </c:pt>
                <c:pt idx="311">
                  <c:v>44115</c:v>
                </c:pt>
                <c:pt idx="312">
                  <c:v>44114</c:v>
                </c:pt>
                <c:pt idx="313">
                  <c:v>44113</c:v>
                </c:pt>
                <c:pt idx="314">
                  <c:v>44112</c:v>
                </c:pt>
                <c:pt idx="315">
                  <c:v>44111</c:v>
                </c:pt>
                <c:pt idx="316">
                  <c:v>44110</c:v>
                </c:pt>
                <c:pt idx="317">
                  <c:v>44109</c:v>
                </c:pt>
                <c:pt idx="318">
                  <c:v>44108</c:v>
                </c:pt>
                <c:pt idx="319">
                  <c:v>44107</c:v>
                </c:pt>
                <c:pt idx="320">
                  <c:v>44106</c:v>
                </c:pt>
                <c:pt idx="321">
                  <c:v>44105</c:v>
                </c:pt>
                <c:pt idx="322">
                  <c:v>44104</c:v>
                </c:pt>
                <c:pt idx="323">
                  <c:v>44103</c:v>
                </c:pt>
                <c:pt idx="324">
                  <c:v>44102</c:v>
                </c:pt>
                <c:pt idx="325">
                  <c:v>44101</c:v>
                </c:pt>
                <c:pt idx="326">
                  <c:v>44100</c:v>
                </c:pt>
                <c:pt idx="327">
                  <c:v>44099</c:v>
                </c:pt>
                <c:pt idx="328">
                  <c:v>44098</c:v>
                </c:pt>
                <c:pt idx="329">
                  <c:v>44097</c:v>
                </c:pt>
                <c:pt idx="330">
                  <c:v>44096</c:v>
                </c:pt>
                <c:pt idx="331">
                  <c:v>44095</c:v>
                </c:pt>
                <c:pt idx="332">
                  <c:v>44094</c:v>
                </c:pt>
                <c:pt idx="333">
                  <c:v>44093</c:v>
                </c:pt>
                <c:pt idx="334">
                  <c:v>44092</c:v>
                </c:pt>
                <c:pt idx="335">
                  <c:v>44091</c:v>
                </c:pt>
                <c:pt idx="336">
                  <c:v>44090</c:v>
                </c:pt>
                <c:pt idx="337">
                  <c:v>44089</c:v>
                </c:pt>
                <c:pt idx="338">
                  <c:v>44088</c:v>
                </c:pt>
                <c:pt idx="339">
                  <c:v>44087</c:v>
                </c:pt>
                <c:pt idx="340">
                  <c:v>44086</c:v>
                </c:pt>
                <c:pt idx="341">
                  <c:v>44085</c:v>
                </c:pt>
                <c:pt idx="342">
                  <c:v>44084</c:v>
                </c:pt>
                <c:pt idx="343">
                  <c:v>44083</c:v>
                </c:pt>
                <c:pt idx="344">
                  <c:v>44082</c:v>
                </c:pt>
                <c:pt idx="345">
                  <c:v>44081</c:v>
                </c:pt>
                <c:pt idx="346">
                  <c:v>44080</c:v>
                </c:pt>
                <c:pt idx="347">
                  <c:v>44079</c:v>
                </c:pt>
                <c:pt idx="348">
                  <c:v>44078</c:v>
                </c:pt>
                <c:pt idx="349">
                  <c:v>44077</c:v>
                </c:pt>
                <c:pt idx="350">
                  <c:v>44076</c:v>
                </c:pt>
                <c:pt idx="351">
                  <c:v>44075</c:v>
                </c:pt>
                <c:pt idx="352">
                  <c:v>44074</c:v>
                </c:pt>
                <c:pt idx="353">
                  <c:v>44073</c:v>
                </c:pt>
                <c:pt idx="354">
                  <c:v>44072</c:v>
                </c:pt>
                <c:pt idx="355">
                  <c:v>44071</c:v>
                </c:pt>
                <c:pt idx="356">
                  <c:v>44070</c:v>
                </c:pt>
                <c:pt idx="357">
                  <c:v>44069</c:v>
                </c:pt>
                <c:pt idx="358">
                  <c:v>44068</c:v>
                </c:pt>
                <c:pt idx="359">
                  <c:v>44067</c:v>
                </c:pt>
                <c:pt idx="360">
                  <c:v>44066</c:v>
                </c:pt>
                <c:pt idx="361">
                  <c:v>44065</c:v>
                </c:pt>
                <c:pt idx="362">
                  <c:v>44064</c:v>
                </c:pt>
                <c:pt idx="363">
                  <c:v>44063</c:v>
                </c:pt>
                <c:pt idx="364">
                  <c:v>44062</c:v>
                </c:pt>
                <c:pt idx="365">
                  <c:v>44061</c:v>
                </c:pt>
                <c:pt idx="366">
                  <c:v>44060</c:v>
                </c:pt>
                <c:pt idx="367">
                  <c:v>44059</c:v>
                </c:pt>
                <c:pt idx="368">
                  <c:v>44058</c:v>
                </c:pt>
                <c:pt idx="369">
                  <c:v>44057</c:v>
                </c:pt>
                <c:pt idx="370">
                  <c:v>44056</c:v>
                </c:pt>
              </c:numCache>
            </c:numRef>
          </c:cat>
          <c:val>
            <c:numRef>
              <c:f>'בריטניה גרפים'!$J$2:$J$375</c:f>
              <c:numCache>
                <c:formatCode>_ * #,##0_ ;_ * \-#,##0_ ;_ * "-"??_ ;_ @_ </c:formatCode>
                <c:ptCount val="371"/>
                <c:pt idx="0">
                  <c:v>29994.142857142859</c:v>
                </c:pt>
                <c:pt idx="1">
                  <c:v>29368.857142857141</c:v>
                </c:pt>
                <c:pt idx="2">
                  <c:v>28906</c:v>
                </c:pt>
                <c:pt idx="3">
                  <c:v>28434.285714285714</c:v>
                </c:pt>
                <c:pt idx="4">
                  <c:v>28542.857142857141</c:v>
                </c:pt>
                <c:pt idx="5">
                  <c:v>28416.857142857141</c:v>
                </c:pt>
                <c:pt idx="6">
                  <c:v>28287.428571428572</c:v>
                </c:pt>
                <c:pt idx="7">
                  <c:v>27876.571428571428</c:v>
                </c:pt>
                <c:pt idx="8">
                  <c:v>27843.714285714286</c:v>
                </c:pt>
                <c:pt idx="9">
                  <c:v>27613.142857142859</c:v>
                </c:pt>
                <c:pt idx="10">
                  <c:v>27217.571428571428</c:v>
                </c:pt>
                <c:pt idx="11">
                  <c:v>26778.857142857141</c:v>
                </c:pt>
                <c:pt idx="12">
                  <c:v>26412.857142857141</c:v>
                </c:pt>
                <c:pt idx="13">
                  <c:v>26082.857142857141</c:v>
                </c:pt>
                <c:pt idx="14">
                  <c:v>26206</c:v>
                </c:pt>
                <c:pt idx="15">
                  <c:v>25714.857142857141</c:v>
                </c:pt>
                <c:pt idx="16">
                  <c:v>25935.714285714286</c:v>
                </c:pt>
                <c:pt idx="17">
                  <c:v>26313.571428571428</c:v>
                </c:pt>
                <c:pt idx="18">
                  <c:v>26994.142857142859</c:v>
                </c:pt>
                <c:pt idx="19">
                  <c:v>27828.714285714286</c:v>
                </c:pt>
                <c:pt idx="20">
                  <c:v>28795.857142857141</c:v>
                </c:pt>
                <c:pt idx="21">
                  <c:v>30104.142857142859</c:v>
                </c:pt>
                <c:pt idx="22">
                  <c:v>32728.142857142859</c:v>
                </c:pt>
                <c:pt idx="23">
                  <c:v>36054.857142857145</c:v>
                </c:pt>
                <c:pt idx="24">
                  <c:v>38303.285714285717</c:v>
                </c:pt>
                <c:pt idx="25">
                  <c:v>41004.857142857145</c:v>
                </c:pt>
                <c:pt idx="26">
                  <c:v>44227.571428571428</c:v>
                </c:pt>
                <c:pt idx="27">
                  <c:v>46492.714285714283</c:v>
                </c:pt>
                <c:pt idx="28">
                  <c:v>47723</c:v>
                </c:pt>
                <c:pt idx="29">
                  <c:v>47451.857142857145</c:v>
                </c:pt>
                <c:pt idx="30">
                  <c:v>45996.428571428572</c:v>
                </c:pt>
                <c:pt idx="31">
                  <c:v>45159.142857142855</c:v>
                </c:pt>
                <c:pt idx="32">
                  <c:v>42806.857142857145</c:v>
                </c:pt>
                <c:pt idx="33">
                  <c:v>39614.285714285717</c:v>
                </c:pt>
                <c:pt idx="34">
                  <c:v>37319.428571428572</c:v>
                </c:pt>
                <c:pt idx="35">
                  <c:v>34955.857142857145</c:v>
                </c:pt>
                <c:pt idx="36">
                  <c:v>33509.857142857145</c:v>
                </c:pt>
                <c:pt idx="37">
                  <c:v>32385.428571428572</c:v>
                </c:pt>
                <c:pt idx="38">
                  <c:v>31284.857142857141</c:v>
                </c:pt>
                <c:pt idx="39">
                  <c:v>30215.428571428572</c:v>
                </c:pt>
                <c:pt idx="40">
                  <c:v>29162.571428571428</c:v>
                </c:pt>
                <c:pt idx="41">
                  <c:v>27873.714285714286</c:v>
                </c:pt>
                <c:pt idx="42">
                  <c:v>27238</c:v>
                </c:pt>
                <c:pt idx="43">
                  <c:v>26325</c:v>
                </c:pt>
                <c:pt idx="44">
                  <c:v>25129.571428571428</c:v>
                </c:pt>
                <c:pt idx="45">
                  <c:v>24503.428571428572</c:v>
                </c:pt>
                <c:pt idx="46">
                  <c:v>23180.142857142859</c:v>
                </c:pt>
                <c:pt idx="47">
                  <c:v>22248.857142857141</c:v>
                </c:pt>
                <c:pt idx="48">
                  <c:v>20607.571428571428</c:v>
                </c:pt>
                <c:pt idx="49">
                  <c:v>19044.571428571428</c:v>
                </c:pt>
                <c:pt idx="50">
                  <c:v>17655</c:v>
                </c:pt>
                <c:pt idx="51">
                  <c:v>16404.428571428572</c:v>
                </c:pt>
                <c:pt idx="52">
                  <c:v>14653.714285714286</c:v>
                </c:pt>
                <c:pt idx="53">
                  <c:v>13860</c:v>
                </c:pt>
                <c:pt idx="54">
                  <c:v>12735.714285714286</c:v>
                </c:pt>
                <c:pt idx="55">
                  <c:v>12009</c:v>
                </c:pt>
                <c:pt idx="56">
                  <c:v>11168.714285714286</c:v>
                </c:pt>
                <c:pt idx="57">
                  <c:v>10149.857142857143</c:v>
                </c:pt>
                <c:pt idx="58">
                  <c:v>9590.8571428571431</c:v>
                </c:pt>
                <c:pt idx="59">
                  <c:v>9184.1428571428569</c:v>
                </c:pt>
                <c:pt idx="60">
                  <c:v>8935.1428571428569</c:v>
                </c:pt>
                <c:pt idx="61">
                  <c:v>8574.5714285714294</c:v>
                </c:pt>
                <c:pt idx="62">
                  <c:v>8242.1428571428569</c:v>
                </c:pt>
                <c:pt idx="63">
                  <c:v>7730.1428571428569</c:v>
                </c:pt>
                <c:pt idx="64">
                  <c:v>7517.4285714285716</c:v>
                </c:pt>
                <c:pt idx="65">
                  <c:v>7285.8571428571431</c:v>
                </c:pt>
                <c:pt idx="66">
                  <c:v>6996.7142857142853</c:v>
                </c:pt>
                <c:pt idx="67">
                  <c:v>6695.4285714285716</c:v>
                </c:pt>
                <c:pt idx="68">
                  <c:v>6424.4285714285716</c:v>
                </c:pt>
                <c:pt idx="69">
                  <c:v>6165</c:v>
                </c:pt>
                <c:pt idx="70">
                  <c:v>5871</c:v>
                </c:pt>
                <c:pt idx="71">
                  <c:v>5434.1428571428569</c:v>
                </c:pt>
                <c:pt idx="72">
                  <c:v>5024</c:v>
                </c:pt>
                <c:pt idx="73">
                  <c:v>4695</c:v>
                </c:pt>
                <c:pt idx="74">
                  <c:v>4393.4285714285716</c:v>
                </c:pt>
                <c:pt idx="75">
                  <c:v>4048.5714285714284</c:v>
                </c:pt>
                <c:pt idx="76">
                  <c:v>3746.5714285714284</c:v>
                </c:pt>
                <c:pt idx="77">
                  <c:v>3489.8571428571427</c:v>
                </c:pt>
                <c:pt idx="78">
                  <c:v>3308</c:v>
                </c:pt>
                <c:pt idx="79">
                  <c:v>3210.1428571428573</c:v>
                </c:pt>
                <c:pt idx="80">
                  <c:v>3078.1428571428573</c:v>
                </c:pt>
                <c:pt idx="81">
                  <c:v>2932.2857142857142</c:v>
                </c:pt>
                <c:pt idx="82">
                  <c:v>2829.8571428571427</c:v>
                </c:pt>
                <c:pt idx="83">
                  <c:v>2641</c:v>
                </c:pt>
                <c:pt idx="84">
                  <c:v>2543.1428571428573</c:v>
                </c:pt>
                <c:pt idx="85">
                  <c:v>2422.4285714285716</c:v>
                </c:pt>
                <c:pt idx="86">
                  <c:v>1739.7142857142858</c:v>
                </c:pt>
                <c:pt idx="87">
                  <c:v>1685.8571428571429</c:v>
                </c:pt>
                <c:pt idx="88">
                  <c:v>1662</c:v>
                </c:pt>
                <c:pt idx="89">
                  <c:v>1595.7142857142858</c:v>
                </c:pt>
                <c:pt idx="90">
                  <c:v>1522.8571428571429</c:v>
                </c:pt>
                <c:pt idx="91">
                  <c:v>1517.7142857142858</c:v>
                </c:pt>
                <c:pt idx="92">
                  <c:v>1539.1428571428571</c:v>
                </c:pt>
                <c:pt idx="93">
                  <c:v>2232.2857142857142</c:v>
                </c:pt>
                <c:pt idx="94">
                  <c:v>2287.2857142857142</c:v>
                </c:pt>
                <c:pt idx="95">
                  <c:v>2265</c:v>
                </c:pt>
                <c:pt idx="96">
                  <c:v>2264.4285714285716</c:v>
                </c:pt>
                <c:pt idx="97">
                  <c:v>2306.1428571428573</c:v>
                </c:pt>
                <c:pt idx="98">
                  <c:v>2299.7142857142858</c:v>
                </c:pt>
                <c:pt idx="99">
                  <c:v>2279.5714285714284</c:v>
                </c:pt>
                <c:pt idx="100">
                  <c:v>2207.2857142857142</c:v>
                </c:pt>
                <c:pt idx="101">
                  <c:v>2106.7142857142858</c:v>
                </c:pt>
                <c:pt idx="102">
                  <c:v>2093</c:v>
                </c:pt>
                <c:pt idx="103">
                  <c:v>2072.2857142857142</c:v>
                </c:pt>
                <c:pt idx="104">
                  <c:v>2059</c:v>
                </c:pt>
                <c:pt idx="105">
                  <c:v>2036.2857142857142</c:v>
                </c:pt>
                <c:pt idx="106">
                  <c:v>2032.8571428571429</c:v>
                </c:pt>
                <c:pt idx="107">
                  <c:v>2134.7142857142858</c:v>
                </c:pt>
                <c:pt idx="108">
                  <c:v>2198.2857142857142</c:v>
                </c:pt>
                <c:pt idx="109">
                  <c:v>2206.7142857142858</c:v>
                </c:pt>
                <c:pt idx="110">
                  <c:v>2236.8571428571427</c:v>
                </c:pt>
                <c:pt idx="111">
                  <c:v>2287.8571428571427</c:v>
                </c:pt>
                <c:pt idx="112">
                  <c:v>2331.7142857142858</c:v>
                </c:pt>
                <c:pt idx="113">
                  <c:v>2373.5714285714284</c:v>
                </c:pt>
                <c:pt idx="114">
                  <c:v>2349.7142857142858</c:v>
                </c:pt>
                <c:pt idx="115">
                  <c:v>2483.2857142857142</c:v>
                </c:pt>
                <c:pt idx="116">
                  <c:v>2504.8571428571427</c:v>
                </c:pt>
                <c:pt idx="117">
                  <c:v>2526.4285714285716</c:v>
                </c:pt>
                <c:pt idx="118">
                  <c:v>2534</c:v>
                </c:pt>
                <c:pt idx="119">
                  <c:v>2534</c:v>
                </c:pt>
                <c:pt idx="120">
                  <c:v>2549</c:v>
                </c:pt>
                <c:pt idx="121">
                  <c:v>2545.4285714285716</c:v>
                </c:pt>
                <c:pt idx="122">
                  <c:v>2635.7142857142858</c:v>
                </c:pt>
                <c:pt idx="123">
                  <c:v>2613.7142857142858</c:v>
                </c:pt>
                <c:pt idx="124">
                  <c:v>2676.5714285714284</c:v>
                </c:pt>
                <c:pt idx="125">
                  <c:v>1591.7142857142858</c:v>
                </c:pt>
                <c:pt idx="126">
                  <c:v>1642.8571428571429</c:v>
                </c:pt>
                <c:pt idx="127">
                  <c:v>1681.1428571428571</c:v>
                </c:pt>
                <c:pt idx="128">
                  <c:v>1666.7142857142858</c:v>
                </c:pt>
                <c:pt idx="129">
                  <c:v>1544.5714285714287</c:v>
                </c:pt>
                <c:pt idx="130">
                  <c:v>1641</c:v>
                </c:pt>
                <c:pt idx="131">
                  <c:v>1742.5714285714287</c:v>
                </c:pt>
                <c:pt idx="132">
                  <c:v>2915.2857142857142</c:v>
                </c:pt>
                <c:pt idx="133">
                  <c:v>3121.1428571428573</c:v>
                </c:pt>
                <c:pt idx="134">
                  <c:v>3309.4285714285716</c:v>
                </c:pt>
                <c:pt idx="135">
                  <c:v>3547.5714285714284</c:v>
                </c:pt>
                <c:pt idx="136">
                  <c:v>3826.4285714285716</c:v>
                </c:pt>
                <c:pt idx="137">
                  <c:v>4046.7142857142858</c:v>
                </c:pt>
                <c:pt idx="138">
                  <c:v>4116</c:v>
                </c:pt>
                <c:pt idx="139">
                  <c:v>4517.8571428571431</c:v>
                </c:pt>
                <c:pt idx="140">
                  <c:v>4762.4285714285716</c:v>
                </c:pt>
                <c:pt idx="141">
                  <c:v>4978.2857142857147</c:v>
                </c:pt>
                <c:pt idx="142">
                  <c:v>5170.5714285714284</c:v>
                </c:pt>
                <c:pt idx="143">
                  <c:v>5259.7142857142853</c:v>
                </c:pt>
                <c:pt idx="144">
                  <c:v>5461</c:v>
                </c:pt>
                <c:pt idx="145">
                  <c:v>5708.1428571428569</c:v>
                </c:pt>
                <c:pt idx="146">
                  <c:v>5513.4285714285716</c:v>
                </c:pt>
                <c:pt idx="147">
                  <c:v>5521.2857142857147</c:v>
                </c:pt>
                <c:pt idx="148">
                  <c:v>5545.1428571428569</c:v>
                </c:pt>
                <c:pt idx="149">
                  <c:v>5537.4285714285716</c:v>
                </c:pt>
                <c:pt idx="150">
                  <c:v>5497.8571428571431</c:v>
                </c:pt>
                <c:pt idx="151">
                  <c:v>5403.4285714285716</c:v>
                </c:pt>
                <c:pt idx="152">
                  <c:v>5400.2857142857147</c:v>
                </c:pt>
                <c:pt idx="153">
                  <c:v>5659.1428571428569</c:v>
                </c:pt>
                <c:pt idx="154">
                  <c:v>5731</c:v>
                </c:pt>
                <c:pt idx="155">
                  <c:v>5763.5714285714284</c:v>
                </c:pt>
                <c:pt idx="156">
                  <c:v>5835.8571428571431</c:v>
                </c:pt>
                <c:pt idx="157">
                  <c:v>5792</c:v>
                </c:pt>
                <c:pt idx="158">
                  <c:v>5872.7142857142853</c:v>
                </c:pt>
                <c:pt idx="159">
                  <c:v>5944.2857142857147</c:v>
                </c:pt>
                <c:pt idx="160">
                  <c:v>5850</c:v>
                </c:pt>
                <c:pt idx="161">
                  <c:v>5822.7142857142853</c:v>
                </c:pt>
                <c:pt idx="162">
                  <c:v>5879.7142857142853</c:v>
                </c:pt>
                <c:pt idx="163">
                  <c:v>5957.1428571428569</c:v>
                </c:pt>
                <c:pt idx="164">
                  <c:v>6048.4285714285716</c:v>
                </c:pt>
                <c:pt idx="165">
                  <c:v>6162</c:v>
                </c:pt>
                <c:pt idx="166">
                  <c:v>6353.2857142857147</c:v>
                </c:pt>
                <c:pt idx="167">
                  <c:v>6719.5714285714284</c:v>
                </c:pt>
                <c:pt idx="168">
                  <c:v>7201.8571428571431</c:v>
                </c:pt>
                <c:pt idx="169">
                  <c:v>7705.7142857142853</c:v>
                </c:pt>
                <c:pt idx="170">
                  <c:v>8007.4285714285716</c:v>
                </c:pt>
                <c:pt idx="171">
                  <c:v>8749.8571428571431</c:v>
                </c:pt>
                <c:pt idx="172">
                  <c:v>9289.8571428571431</c:v>
                </c:pt>
                <c:pt idx="173">
                  <c:v>9717.8571428571431</c:v>
                </c:pt>
                <c:pt idx="174">
                  <c:v>10219.428571428571</c:v>
                </c:pt>
                <c:pt idx="175">
                  <c:v>10515.857142857143</c:v>
                </c:pt>
                <c:pt idx="176">
                  <c:v>10917.714285714286</c:v>
                </c:pt>
                <c:pt idx="177">
                  <c:v>11219.571428571429</c:v>
                </c:pt>
                <c:pt idx="178">
                  <c:v>11093.428571428571</c:v>
                </c:pt>
                <c:pt idx="179">
                  <c:v>11258.571428571429</c:v>
                </c:pt>
                <c:pt idx="180">
                  <c:v>11673.142857142857</c:v>
                </c:pt>
                <c:pt idx="181">
                  <c:v>12115.857142857143</c:v>
                </c:pt>
                <c:pt idx="182">
                  <c:v>12322.714285714286</c:v>
                </c:pt>
                <c:pt idx="183">
                  <c:v>12368</c:v>
                </c:pt>
                <c:pt idx="184">
                  <c:v>12625.857142857143</c:v>
                </c:pt>
                <c:pt idx="185">
                  <c:v>13249</c:v>
                </c:pt>
                <c:pt idx="186">
                  <c:v>13950.857142857143</c:v>
                </c:pt>
                <c:pt idx="187">
                  <c:v>14666.285714285714</c:v>
                </c:pt>
                <c:pt idx="188">
                  <c:v>15238.571428571429</c:v>
                </c:pt>
                <c:pt idx="189">
                  <c:v>16265.857142857143</c:v>
                </c:pt>
                <c:pt idx="190">
                  <c:v>17142.714285714286</c:v>
                </c:pt>
                <c:pt idx="191">
                  <c:v>17780.571428571428</c:v>
                </c:pt>
                <c:pt idx="192">
                  <c:v>18427.714285714286</c:v>
                </c:pt>
                <c:pt idx="193">
                  <c:v>19182.857142857141</c:v>
                </c:pt>
                <c:pt idx="194">
                  <c:v>19902.428571428572</c:v>
                </c:pt>
                <c:pt idx="195">
                  <c:v>21322.571428571428</c:v>
                </c:pt>
                <c:pt idx="196">
                  <c:v>22476.428571428572</c:v>
                </c:pt>
                <c:pt idx="197">
                  <c:v>23355.571428571428</c:v>
                </c:pt>
                <c:pt idx="198">
                  <c:v>23821.428571428572</c:v>
                </c:pt>
                <c:pt idx="199">
                  <c:v>24332.285714285714</c:v>
                </c:pt>
                <c:pt idx="200">
                  <c:v>25606.714285714286</c:v>
                </c:pt>
                <c:pt idx="201">
                  <c:v>27071.285714285714</c:v>
                </c:pt>
                <c:pt idx="202">
                  <c:v>28667.857142857141</c:v>
                </c:pt>
                <c:pt idx="203">
                  <c:v>29977.285714285714</c:v>
                </c:pt>
                <c:pt idx="204">
                  <c:v>31923.428571428572</c:v>
                </c:pt>
                <c:pt idx="205">
                  <c:v>33821.571428571428</c:v>
                </c:pt>
                <c:pt idx="206">
                  <c:v>36016.714285714283</c:v>
                </c:pt>
                <c:pt idx="207">
                  <c:v>37239.428571428572</c:v>
                </c:pt>
                <c:pt idx="208">
                  <c:v>38350.285714285717</c:v>
                </c:pt>
                <c:pt idx="209">
                  <c:v>40573.714285714283</c:v>
                </c:pt>
                <c:pt idx="210">
                  <c:v>42120.428571428572</c:v>
                </c:pt>
                <c:pt idx="211">
                  <c:v>43359</c:v>
                </c:pt>
                <c:pt idx="212">
                  <c:v>45101</c:v>
                </c:pt>
                <c:pt idx="213">
                  <c:v>46338.857142857145</c:v>
                </c:pt>
                <c:pt idx="214">
                  <c:v>48675.428571428572</c:v>
                </c:pt>
                <c:pt idx="215">
                  <c:v>51342.571428571428</c:v>
                </c:pt>
                <c:pt idx="216">
                  <c:v>53100.714285714283</c:v>
                </c:pt>
                <c:pt idx="217">
                  <c:v>53669.714285714283</c:v>
                </c:pt>
                <c:pt idx="218">
                  <c:v>55797.428571428572</c:v>
                </c:pt>
                <c:pt idx="219">
                  <c:v>58003</c:v>
                </c:pt>
                <c:pt idx="220">
                  <c:v>59809.857142857145</c:v>
                </c:pt>
                <c:pt idx="221">
                  <c:v>59828.571428571428</c:v>
                </c:pt>
                <c:pt idx="222">
                  <c:v>59507.857142857145</c:v>
                </c:pt>
                <c:pt idx="223">
                  <c:v>57403</c:v>
                </c:pt>
                <c:pt idx="224">
                  <c:v>57866.142857142855</c:v>
                </c:pt>
                <c:pt idx="225">
                  <c:v>56106.571428571428</c:v>
                </c:pt>
                <c:pt idx="226">
                  <c:v>54990.571428571428</c:v>
                </c:pt>
                <c:pt idx="227">
                  <c:v>52495.857142857145</c:v>
                </c:pt>
                <c:pt idx="228">
                  <c:v>49258.142857142855</c:v>
                </c:pt>
                <c:pt idx="229">
                  <c:v>45963.142857142855</c:v>
                </c:pt>
                <c:pt idx="230">
                  <c:v>43012.428571428572</c:v>
                </c:pt>
                <c:pt idx="231">
                  <c:v>40601</c:v>
                </c:pt>
                <c:pt idx="232">
                  <c:v>39050.714285714283</c:v>
                </c:pt>
                <c:pt idx="233">
                  <c:v>36715.857142857145</c:v>
                </c:pt>
                <c:pt idx="234">
                  <c:v>35581.142857142855</c:v>
                </c:pt>
                <c:pt idx="235">
                  <c:v>36094.142857142855</c:v>
                </c:pt>
                <c:pt idx="236">
                  <c:v>35017.142857142855</c:v>
                </c:pt>
                <c:pt idx="237">
                  <c:v>34411</c:v>
                </c:pt>
                <c:pt idx="238">
                  <c:v>33894.285714285717</c:v>
                </c:pt>
                <c:pt idx="239">
                  <c:v>31881.857142857141</c:v>
                </c:pt>
                <c:pt idx="240">
                  <c:v>29258.714285714286</c:v>
                </c:pt>
                <c:pt idx="241">
                  <c:v>27381.571428571428</c:v>
                </c:pt>
                <c:pt idx="242">
                  <c:v>24875.428571428572</c:v>
                </c:pt>
                <c:pt idx="243">
                  <c:v>24061.857142857141</c:v>
                </c:pt>
                <c:pt idx="244">
                  <c:v>23093.857142857141</c:v>
                </c:pt>
                <c:pt idx="245">
                  <c:v>21027.285714285714</c:v>
                </c:pt>
                <c:pt idx="246">
                  <c:v>19789.285714285714</c:v>
                </c:pt>
                <c:pt idx="247">
                  <c:v>18906</c:v>
                </c:pt>
                <c:pt idx="248">
                  <c:v>18105.571428571428</c:v>
                </c:pt>
                <c:pt idx="249">
                  <c:v>17938.571428571428</c:v>
                </c:pt>
                <c:pt idx="250">
                  <c:v>17085</c:v>
                </c:pt>
                <c:pt idx="251">
                  <c:v>16313.285714285714</c:v>
                </c:pt>
                <c:pt idx="252">
                  <c:v>15439.714285714286</c:v>
                </c:pt>
                <c:pt idx="253">
                  <c:v>15383</c:v>
                </c:pt>
                <c:pt idx="254">
                  <c:v>15541.714285714286</c:v>
                </c:pt>
                <c:pt idx="255">
                  <c:v>15206.571428571429</c:v>
                </c:pt>
                <c:pt idx="256">
                  <c:v>14462.571428571429</c:v>
                </c:pt>
                <c:pt idx="257">
                  <c:v>14507.142857142857</c:v>
                </c:pt>
                <c:pt idx="258">
                  <c:v>14284.142857142857</c:v>
                </c:pt>
                <c:pt idx="259">
                  <c:v>14656.428571428571</c:v>
                </c:pt>
                <c:pt idx="260">
                  <c:v>14945.571428571429</c:v>
                </c:pt>
                <c:pt idx="261">
                  <c:v>14638</c:v>
                </c:pt>
                <c:pt idx="262">
                  <c:v>15071.857142857143</c:v>
                </c:pt>
                <c:pt idx="263">
                  <c:v>16000.857142857143</c:v>
                </c:pt>
                <c:pt idx="264">
                  <c:v>16576.571428571428</c:v>
                </c:pt>
                <c:pt idx="265">
                  <c:v>17355.571428571428</c:v>
                </c:pt>
                <c:pt idx="266">
                  <c:v>18124</c:v>
                </c:pt>
                <c:pt idx="267">
                  <c:v>18321.714285714286</c:v>
                </c:pt>
                <c:pt idx="268">
                  <c:v>19566.857142857141</c:v>
                </c:pt>
                <c:pt idx="269">
                  <c:v>20417</c:v>
                </c:pt>
                <c:pt idx="270">
                  <c:v>21318.428571428572</c:v>
                </c:pt>
                <c:pt idx="271">
                  <c:v>22312</c:v>
                </c:pt>
                <c:pt idx="272">
                  <c:v>23318</c:v>
                </c:pt>
                <c:pt idx="273">
                  <c:v>24829.571428571428</c:v>
                </c:pt>
                <c:pt idx="274">
                  <c:v>25308.857142857141</c:v>
                </c:pt>
                <c:pt idx="275">
                  <c:v>25364.714285714286</c:v>
                </c:pt>
                <c:pt idx="276">
                  <c:v>25362</c:v>
                </c:pt>
                <c:pt idx="277">
                  <c:v>24733.857142857141</c:v>
                </c:pt>
                <c:pt idx="278">
                  <c:v>24462.857142857141</c:v>
                </c:pt>
                <c:pt idx="279">
                  <c:v>23892.285714285714</c:v>
                </c:pt>
                <c:pt idx="280">
                  <c:v>22556.142857142859</c:v>
                </c:pt>
                <c:pt idx="281">
                  <c:v>22871.285714285714</c:v>
                </c:pt>
                <c:pt idx="282">
                  <c:v>22818</c:v>
                </c:pt>
                <c:pt idx="283">
                  <c:v>22470.857142857141</c:v>
                </c:pt>
                <c:pt idx="284">
                  <c:v>22853.857142857141</c:v>
                </c:pt>
                <c:pt idx="285">
                  <c:v>22416.714285714286</c:v>
                </c:pt>
                <c:pt idx="286">
                  <c:v>22573.285714285714</c:v>
                </c:pt>
                <c:pt idx="287">
                  <c:v>22418.142857142859</c:v>
                </c:pt>
                <c:pt idx="288">
                  <c:v>22347.857142857141</c:v>
                </c:pt>
                <c:pt idx="289">
                  <c:v>22754.428571428572</c:v>
                </c:pt>
                <c:pt idx="290">
                  <c:v>23030.571428571428</c:v>
                </c:pt>
                <c:pt idx="291">
                  <c:v>22535.714285714286</c:v>
                </c:pt>
                <c:pt idx="292">
                  <c:v>22694.857142857141</c:v>
                </c:pt>
                <c:pt idx="293">
                  <c:v>22143.571428571428</c:v>
                </c:pt>
                <c:pt idx="294">
                  <c:v>21883.428571428572</c:v>
                </c:pt>
                <c:pt idx="295">
                  <c:v>22168.142857142859</c:v>
                </c:pt>
                <c:pt idx="296">
                  <c:v>21945.428571428572</c:v>
                </c:pt>
                <c:pt idx="297">
                  <c:v>21649.714285714286</c:v>
                </c:pt>
                <c:pt idx="298">
                  <c:v>21249.285714285714</c:v>
                </c:pt>
                <c:pt idx="299">
                  <c:v>20271.142857142859</c:v>
                </c:pt>
                <c:pt idx="300">
                  <c:v>19570.857142857141</c:v>
                </c:pt>
                <c:pt idx="301">
                  <c:v>19247.857142857141</c:v>
                </c:pt>
                <c:pt idx="302">
                  <c:v>18254.142857142859</c:v>
                </c:pt>
                <c:pt idx="303">
                  <c:v>17666.285714285714</c:v>
                </c:pt>
                <c:pt idx="304">
                  <c:v>16977.857142857141</c:v>
                </c:pt>
                <c:pt idx="305">
                  <c:v>16390.428571428572</c:v>
                </c:pt>
                <c:pt idx="306">
                  <c:v>16246</c:v>
                </c:pt>
                <c:pt idx="307">
                  <c:v>15993.285714285714</c:v>
                </c:pt>
                <c:pt idx="308">
                  <c:v>15786.714285714286</c:v>
                </c:pt>
                <c:pt idx="309">
                  <c:v>14989.857142857143</c:v>
                </c:pt>
                <c:pt idx="310">
                  <c:v>14605.142857142857</c:v>
                </c:pt>
                <c:pt idx="311">
                  <c:v>14404</c:v>
                </c:pt>
                <c:pt idx="312">
                  <c:v>15844.428571428571</c:v>
                </c:pt>
                <c:pt idx="313">
                  <c:v>15517.285714285714</c:v>
                </c:pt>
                <c:pt idx="314">
                  <c:v>14532.428571428571</c:v>
                </c:pt>
                <c:pt idx="315">
                  <c:v>13015.142857142857</c:v>
                </c:pt>
                <c:pt idx="316">
                  <c:v>12007.142857142857</c:v>
                </c:pt>
                <c:pt idx="317">
                  <c:v>10949.857142857143</c:v>
                </c:pt>
                <c:pt idx="318">
                  <c:v>9728.8571428571431</c:v>
                </c:pt>
                <c:pt idx="319">
                  <c:v>7262.4285714285716</c:v>
                </c:pt>
                <c:pt idx="320">
                  <c:v>6286</c:v>
                </c:pt>
                <c:pt idx="321">
                  <c:v>6269.4285714285716</c:v>
                </c:pt>
                <c:pt idx="322">
                  <c:v>6228.7142857142853</c:v>
                </c:pt>
                <c:pt idx="323">
                  <c:v>6095.8571428571431</c:v>
                </c:pt>
                <c:pt idx="324">
                  <c:v>5778.7142857142853</c:v>
                </c:pt>
                <c:pt idx="325">
                  <c:v>5824.7142857142853</c:v>
                </c:pt>
                <c:pt idx="326">
                  <c:v>5567.4285714285716</c:v>
                </c:pt>
                <c:pt idx="327">
                  <c:v>5335.8571428571431</c:v>
                </c:pt>
                <c:pt idx="328">
                  <c:v>4971.7142857142853</c:v>
                </c:pt>
                <c:pt idx="329">
                  <c:v>4509.7142857142853</c:v>
                </c:pt>
                <c:pt idx="330">
                  <c:v>4198.2857142857147</c:v>
                </c:pt>
                <c:pt idx="331">
                  <c:v>3938.1428571428573</c:v>
                </c:pt>
                <c:pt idx="332">
                  <c:v>3687.7142857142858</c:v>
                </c:pt>
                <c:pt idx="333">
                  <c:v>3607.5714285714284</c:v>
                </c:pt>
                <c:pt idx="334">
                  <c:v>3475.4285714285716</c:v>
                </c:pt>
                <c:pt idx="335">
                  <c:v>3363.2857142857142</c:v>
                </c:pt>
                <c:pt idx="336">
                  <c:v>3294.8571428571427</c:v>
                </c:pt>
                <c:pt idx="337">
                  <c:v>3105.4285714285716</c:v>
                </c:pt>
                <c:pt idx="338">
                  <c:v>3014.8571428571427</c:v>
                </c:pt>
                <c:pt idx="339">
                  <c:v>3061.7142857142858</c:v>
                </c:pt>
                <c:pt idx="340">
                  <c:v>3011.5714285714284</c:v>
                </c:pt>
                <c:pt idx="341">
                  <c:v>2772</c:v>
                </c:pt>
                <c:pt idx="342">
                  <c:v>2548.2857142857142</c:v>
                </c:pt>
                <c:pt idx="343">
                  <c:v>2383.7142857142858</c:v>
                </c:pt>
                <c:pt idx="344">
                  <c:v>2217</c:v>
                </c:pt>
                <c:pt idx="345">
                  <c:v>2052.8571428571427</c:v>
                </c:pt>
                <c:pt idx="346">
                  <c:v>1833.1428571428571</c:v>
                </c:pt>
                <c:pt idx="347">
                  <c:v>1656.7142857142858</c:v>
                </c:pt>
                <c:pt idx="348">
                  <c:v>1554.2857142857142</c:v>
                </c:pt>
                <c:pt idx="349">
                  <c:v>1457</c:v>
                </c:pt>
                <c:pt idx="350">
                  <c:v>1423.1428571428571</c:v>
                </c:pt>
                <c:pt idx="351">
                  <c:v>1370.5714285714287</c:v>
                </c:pt>
                <c:pt idx="352">
                  <c:v>1351.8571428571429</c:v>
                </c:pt>
                <c:pt idx="353">
                  <c:v>1289.2857142857142</c:v>
                </c:pt>
                <c:pt idx="354">
                  <c:v>1188.7142857142858</c:v>
                </c:pt>
                <c:pt idx="355">
                  <c:v>1220.4285714285713</c:v>
                </c:pt>
                <c:pt idx="356">
                  <c:v>1186.5714285714287</c:v>
                </c:pt>
                <c:pt idx="357">
                  <c:v>1137</c:v>
                </c:pt>
                <c:pt idx="358">
                  <c:v>1092</c:v>
                </c:pt>
                <c:pt idx="359">
                  <c:v>1079.4285714285713</c:v>
                </c:pt>
                <c:pt idx="360">
                  <c:v>1042.8571428571429</c:v>
                </c:pt>
                <c:pt idx="361">
                  <c:v>1051.8571428571429</c:v>
                </c:pt>
                <c:pt idx="362">
                  <c:v>1010.4285714285714</c:v>
                </c:pt>
                <c:pt idx="363">
                  <c:v>1067.7142857142858</c:v>
                </c:pt>
                <c:pt idx="364">
                  <c:v>1061</c:v>
                </c:pt>
                <c:pt idx="365">
                  <c:v>1090.7142857142858</c:v>
                </c:pt>
                <c:pt idx="366">
                  <c:v>1096</c:v>
                </c:pt>
                <c:pt idx="367">
                  <c:v>1109.8571428571429</c:v>
                </c:pt>
                <c:pt idx="368">
                  <c:v>1110.1428571428571</c:v>
                </c:pt>
                <c:pt idx="369">
                  <c:v>1070.5714285714287</c:v>
                </c:pt>
                <c:pt idx="370">
                  <c:v>990.42857142857144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E51-4CD9-9575-96C23ED0FA45}"/>
            </c:ext>
          </c:extLst>
        </c:ser>
        <c:ser>
          <c:idx val="2"/>
          <c:order val="2"/>
          <c:tx>
            <c:strRef>
              <c:f>'בריטניה גרפים'!$L$1</c:f>
              <c:strCache>
                <c:ptCount val="1"/>
                <c:pt idx="0">
                  <c:v>מספר המאושפזים במחלקות בתיה"ח</c:v>
                </c:pt>
              </c:strCache>
            </c:strRef>
          </c:tx>
          <c:spPr>
            <a:ln w="38100" cap="rnd">
              <a:solidFill>
                <a:sysClr val="window" lastClr="FFFFFF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321"/>
            <c:marker>
              <c:symbol val="none"/>
            </c:marker>
            <c:bubble3D val="0"/>
            <c:spPr>
              <a:ln w="38100" cap="rnd">
                <a:solidFill>
                  <a:sysClr val="window" lastClr="FFFFFF"/>
                </a:solidFill>
                <a:round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7692-4A3D-A0C1-5F1DA16E01AF}"/>
              </c:ext>
            </c:extLst>
          </c:dPt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5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12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16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16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19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2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259"/>
              <c:layout>
                <c:manualLayout>
                  <c:x val="-7.0817965895751895E-3"/>
                  <c:y val="-5.0201557214871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33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7692-4A3D-A0C1-5F1DA16E01AF}"/>
                </c:ext>
                <c:ext xmlns:c15="http://schemas.microsoft.com/office/drawing/2012/chart" uri="{CE6537A1-D6FC-4f65-9D91-7224C49458BB}"/>
              </c:extLst>
            </c:dLbl>
            <c:dLbl>
              <c:idx val="36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669-43BA-A1C5-11CC66831B6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'בריטניה גרפים'!$I$2:$I$375</c:f>
              <c:numCache>
                <c:formatCode>m/d/yyyy</c:formatCode>
                <c:ptCount val="371"/>
                <c:pt idx="0">
                  <c:v>44426</c:v>
                </c:pt>
                <c:pt idx="1">
                  <c:v>44425</c:v>
                </c:pt>
                <c:pt idx="2">
                  <c:v>44424</c:v>
                </c:pt>
                <c:pt idx="3">
                  <c:v>44423</c:v>
                </c:pt>
                <c:pt idx="4">
                  <c:v>44422</c:v>
                </c:pt>
                <c:pt idx="5">
                  <c:v>44421</c:v>
                </c:pt>
                <c:pt idx="6">
                  <c:v>44420</c:v>
                </c:pt>
                <c:pt idx="7">
                  <c:v>44419</c:v>
                </c:pt>
                <c:pt idx="8">
                  <c:v>44418</c:v>
                </c:pt>
                <c:pt idx="9">
                  <c:v>44417</c:v>
                </c:pt>
                <c:pt idx="10">
                  <c:v>44416</c:v>
                </c:pt>
                <c:pt idx="11">
                  <c:v>44415</c:v>
                </c:pt>
                <c:pt idx="12">
                  <c:v>44414</c:v>
                </c:pt>
                <c:pt idx="13">
                  <c:v>44413</c:v>
                </c:pt>
                <c:pt idx="14">
                  <c:v>44412</c:v>
                </c:pt>
                <c:pt idx="15">
                  <c:v>44411</c:v>
                </c:pt>
                <c:pt idx="16">
                  <c:v>44410</c:v>
                </c:pt>
                <c:pt idx="17">
                  <c:v>44409</c:v>
                </c:pt>
                <c:pt idx="18">
                  <c:v>44408</c:v>
                </c:pt>
                <c:pt idx="19">
                  <c:v>44407</c:v>
                </c:pt>
                <c:pt idx="20">
                  <c:v>44406</c:v>
                </c:pt>
                <c:pt idx="21">
                  <c:v>44405</c:v>
                </c:pt>
                <c:pt idx="22">
                  <c:v>44404</c:v>
                </c:pt>
                <c:pt idx="23">
                  <c:v>44403</c:v>
                </c:pt>
                <c:pt idx="24">
                  <c:v>44402</c:v>
                </c:pt>
                <c:pt idx="25">
                  <c:v>44401</c:v>
                </c:pt>
                <c:pt idx="26">
                  <c:v>44400</c:v>
                </c:pt>
                <c:pt idx="27">
                  <c:v>44399</c:v>
                </c:pt>
                <c:pt idx="28">
                  <c:v>44398</c:v>
                </c:pt>
                <c:pt idx="29">
                  <c:v>44397</c:v>
                </c:pt>
                <c:pt idx="30">
                  <c:v>44396</c:v>
                </c:pt>
                <c:pt idx="31">
                  <c:v>44395</c:v>
                </c:pt>
                <c:pt idx="32">
                  <c:v>44394</c:v>
                </c:pt>
                <c:pt idx="33">
                  <c:v>44393</c:v>
                </c:pt>
                <c:pt idx="34">
                  <c:v>44392</c:v>
                </c:pt>
                <c:pt idx="35">
                  <c:v>44391</c:v>
                </c:pt>
                <c:pt idx="36">
                  <c:v>44390</c:v>
                </c:pt>
                <c:pt idx="37">
                  <c:v>44389</c:v>
                </c:pt>
                <c:pt idx="38">
                  <c:v>44388</c:v>
                </c:pt>
                <c:pt idx="39">
                  <c:v>44387</c:v>
                </c:pt>
                <c:pt idx="40">
                  <c:v>44386</c:v>
                </c:pt>
                <c:pt idx="41">
                  <c:v>44385</c:v>
                </c:pt>
                <c:pt idx="42">
                  <c:v>44384</c:v>
                </c:pt>
                <c:pt idx="43">
                  <c:v>44383</c:v>
                </c:pt>
                <c:pt idx="44">
                  <c:v>44382</c:v>
                </c:pt>
                <c:pt idx="45">
                  <c:v>44381</c:v>
                </c:pt>
                <c:pt idx="46">
                  <c:v>44380</c:v>
                </c:pt>
                <c:pt idx="47">
                  <c:v>44379</c:v>
                </c:pt>
                <c:pt idx="48">
                  <c:v>44378</c:v>
                </c:pt>
                <c:pt idx="49">
                  <c:v>44377</c:v>
                </c:pt>
                <c:pt idx="50">
                  <c:v>44376</c:v>
                </c:pt>
                <c:pt idx="51">
                  <c:v>44375</c:v>
                </c:pt>
                <c:pt idx="52">
                  <c:v>44374</c:v>
                </c:pt>
                <c:pt idx="53">
                  <c:v>44373</c:v>
                </c:pt>
                <c:pt idx="54">
                  <c:v>44372</c:v>
                </c:pt>
                <c:pt idx="55">
                  <c:v>44371</c:v>
                </c:pt>
                <c:pt idx="56">
                  <c:v>44370</c:v>
                </c:pt>
                <c:pt idx="57">
                  <c:v>44369</c:v>
                </c:pt>
                <c:pt idx="58">
                  <c:v>44368</c:v>
                </c:pt>
                <c:pt idx="59">
                  <c:v>44367</c:v>
                </c:pt>
                <c:pt idx="60">
                  <c:v>44366</c:v>
                </c:pt>
                <c:pt idx="61">
                  <c:v>44365</c:v>
                </c:pt>
                <c:pt idx="62">
                  <c:v>44364</c:v>
                </c:pt>
                <c:pt idx="63">
                  <c:v>44363</c:v>
                </c:pt>
                <c:pt idx="64">
                  <c:v>44362</c:v>
                </c:pt>
                <c:pt idx="65">
                  <c:v>44361</c:v>
                </c:pt>
                <c:pt idx="66">
                  <c:v>44360</c:v>
                </c:pt>
                <c:pt idx="67">
                  <c:v>44359</c:v>
                </c:pt>
                <c:pt idx="68">
                  <c:v>44358</c:v>
                </c:pt>
                <c:pt idx="69">
                  <c:v>44357</c:v>
                </c:pt>
                <c:pt idx="70">
                  <c:v>44356</c:v>
                </c:pt>
                <c:pt idx="71">
                  <c:v>44355</c:v>
                </c:pt>
                <c:pt idx="72">
                  <c:v>44354</c:v>
                </c:pt>
                <c:pt idx="73">
                  <c:v>44353</c:v>
                </c:pt>
                <c:pt idx="74">
                  <c:v>44352</c:v>
                </c:pt>
                <c:pt idx="75">
                  <c:v>44351</c:v>
                </c:pt>
                <c:pt idx="76">
                  <c:v>44350</c:v>
                </c:pt>
                <c:pt idx="77">
                  <c:v>44349</c:v>
                </c:pt>
                <c:pt idx="78">
                  <c:v>44348</c:v>
                </c:pt>
                <c:pt idx="79">
                  <c:v>44347</c:v>
                </c:pt>
                <c:pt idx="80">
                  <c:v>44346</c:v>
                </c:pt>
                <c:pt idx="81">
                  <c:v>44345</c:v>
                </c:pt>
                <c:pt idx="82">
                  <c:v>44344</c:v>
                </c:pt>
                <c:pt idx="83">
                  <c:v>44343</c:v>
                </c:pt>
                <c:pt idx="84">
                  <c:v>44342</c:v>
                </c:pt>
                <c:pt idx="85">
                  <c:v>44341</c:v>
                </c:pt>
                <c:pt idx="86">
                  <c:v>44340</c:v>
                </c:pt>
                <c:pt idx="87">
                  <c:v>44339</c:v>
                </c:pt>
                <c:pt idx="88">
                  <c:v>44338</c:v>
                </c:pt>
                <c:pt idx="89">
                  <c:v>44337</c:v>
                </c:pt>
                <c:pt idx="90">
                  <c:v>44336</c:v>
                </c:pt>
                <c:pt idx="91">
                  <c:v>44335</c:v>
                </c:pt>
                <c:pt idx="92">
                  <c:v>44334</c:v>
                </c:pt>
                <c:pt idx="93">
                  <c:v>44333</c:v>
                </c:pt>
                <c:pt idx="94">
                  <c:v>44332</c:v>
                </c:pt>
                <c:pt idx="95">
                  <c:v>44331</c:v>
                </c:pt>
                <c:pt idx="96">
                  <c:v>44330</c:v>
                </c:pt>
                <c:pt idx="97">
                  <c:v>44329</c:v>
                </c:pt>
                <c:pt idx="98">
                  <c:v>44328</c:v>
                </c:pt>
                <c:pt idx="99">
                  <c:v>44327</c:v>
                </c:pt>
                <c:pt idx="100">
                  <c:v>44326</c:v>
                </c:pt>
                <c:pt idx="101">
                  <c:v>44325</c:v>
                </c:pt>
                <c:pt idx="102">
                  <c:v>44324</c:v>
                </c:pt>
                <c:pt idx="103">
                  <c:v>44323</c:v>
                </c:pt>
                <c:pt idx="104">
                  <c:v>44322</c:v>
                </c:pt>
                <c:pt idx="105">
                  <c:v>44321</c:v>
                </c:pt>
                <c:pt idx="106">
                  <c:v>44320</c:v>
                </c:pt>
                <c:pt idx="107">
                  <c:v>44319</c:v>
                </c:pt>
                <c:pt idx="108">
                  <c:v>44318</c:v>
                </c:pt>
                <c:pt idx="109">
                  <c:v>44317</c:v>
                </c:pt>
                <c:pt idx="110">
                  <c:v>44316</c:v>
                </c:pt>
                <c:pt idx="111">
                  <c:v>44315</c:v>
                </c:pt>
                <c:pt idx="112">
                  <c:v>44314</c:v>
                </c:pt>
                <c:pt idx="113">
                  <c:v>44313</c:v>
                </c:pt>
                <c:pt idx="114">
                  <c:v>44312</c:v>
                </c:pt>
                <c:pt idx="115">
                  <c:v>44311</c:v>
                </c:pt>
                <c:pt idx="116">
                  <c:v>44310</c:v>
                </c:pt>
                <c:pt idx="117">
                  <c:v>44309</c:v>
                </c:pt>
                <c:pt idx="118">
                  <c:v>44308</c:v>
                </c:pt>
                <c:pt idx="119">
                  <c:v>44307</c:v>
                </c:pt>
                <c:pt idx="120">
                  <c:v>44306</c:v>
                </c:pt>
                <c:pt idx="121">
                  <c:v>44305</c:v>
                </c:pt>
                <c:pt idx="122">
                  <c:v>44304</c:v>
                </c:pt>
                <c:pt idx="123">
                  <c:v>44303</c:v>
                </c:pt>
                <c:pt idx="124">
                  <c:v>44302</c:v>
                </c:pt>
                <c:pt idx="125">
                  <c:v>44301</c:v>
                </c:pt>
                <c:pt idx="126">
                  <c:v>44300</c:v>
                </c:pt>
                <c:pt idx="127">
                  <c:v>44299</c:v>
                </c:pt>
                <c:pt idx="128">
                  <c:v>44298</c:v>
                </c:pt>
                <c:pt idx="129">
                  <c:v>44297</c:v>
                </c:pt>
                <c:pt idx="130">
                  <c:v>44296</c:v>
                </c:pt>
                <c:pt idx="131">
                  <c:v>44295</c:v>
                </c:pt>
                <c:pt idx="132">
                  <c:v>44294</c:v>
                </c:pt>
                <c:pt idx="133">
                  <c:v>44293</c:v>
                </c:pt>
                <c:pt idx="134">
                  <c:v>44292</c:v>
                </c:pt>
                <c:pt idx="135">
                  <c:v>44291</c:v>
                </c:pt>
                <c:pt idx="136">
                  <c:v>44290</c:v>
                </c:pt>
                <c:pt idx="137">
                  <c:v>44289</c:v>
                </c:pt>
                <c:pt idx="138">
                  <c:v>44288</c:v>
                </c:pt>
                <c:pt idx="139">
                  <c:v>44287</c:v>
                </c:pt>
                <c:pt idx="140">
                  <c:v>44286</c:v>
                </c:pt>
                <c:pt idx="141">
                  <c:v>44285</c:v>
                </c:pt>
                <c:pt idx="142">
                  <c:v>44284</c:v>
                </c:pt>
                <c:pt idx="143">
                  <c:v>44283</c:v>
                </c:pt>
                <c:pt idx="144">
                  <c:v>44282</c:v>
                </c:pt>
                <c:pt idx="145">
                  <c:v>44281</c:v>
                </c:pt>
                <c:pt idx="146">
                  <c:v>44280</c:v>
                </c:pt>
                <c:pt idx="147">
                  <c:v>44279</c:v>
                </c:pt>
                <c:pt idx="148">
                  <c:v>44278</c:v>
                </c:pt>
                <c:pt idx="149">
                  <c:v>44277</c:v>
                </c:pt>
                <c:pt idx="150">
                  <c:v>44276</c:v>
                </c:pt>
                <c:pt idx="151">
                  <c:v>44275</c:v>
                </c:pt>
                <c:pt idx="152">
                  <c:v>44274</c:v>
                </c:pt>
                <c:pt idx="153">
                  <c:v>44273</c:v>
                </c:pt>
                <c:pt idx="154">
                  <c:v>44272</c:v>
                </c:pt>
                <c:pt idx="155">
                  <c:v>44271</c:v>
                </c:pt>
                <c:pt idx="156">
                  <c:v>44270</c:v>
                </c:pt>
                <c:pt idx="157">
                  <c:v>44269</c:v>
                </c:pt>
                <c:pt idx="158">
                  <c:v>44268</c:v>
                </c:pt>
                <c:pt idx="159">
                  <c:v>44267</c:v>
                </c:pt>
                <c:pt idx="160">
                  <c:v>44266</c:v>
                </c:pt>
                <c:pt idx="161">
                  <c:v>44265</c:v>
                </c:pt>
                <c:pt idx="162">
                  <c:v>44264</c:v>
                </c:pt>
                <c:pt idx="163">
                  <c:v>44263</c:v>
                </c:pt>
                <c:pt idx="164">
                  <c:v>44262</c:v>
                </c:pt>
                <c:pt idx="165">
                  <c:v>44261</c:v>
                </c:pt>
                <c:pt idx="166">
                  <c:v>44260</c:v>
                </c:pt>
                <c:pt idx="167">
                  <c:v>44259</c:v>
                </c:pt>
                <c:pt idx="168">
                  <c:v>44258</c:v>
                </c:pt>
                <c:pt idx="169">
                  <c:v>44257</c:v>
                </c:pt>
                <c:pt idx="170">
                  <c:v>44256</c:v>
                </c:pt>
                <c:pt idx="171">
                  <c:v>44255</c:v>
                </c:pt>
                <c:pt idx="172">
                  <c:v>44254</c:v>
                </c:pt>
                <c:pt idx="173">
                  <c:v>44253</c:v>
                </c:pt>
                <c:pt idx="174">
                  <c:v>44252</c:v>
                </c:pt>
                <c:pt idx="175">
                  <c:v>44251</c:v>
                </c:pt>
                <c:pt idx="176">
                  <c:v>44250</c:v>
                </c:pt>
                <c:pt idx="177">
                  <c:v>44249</c:v>
                </c:pt>
                <c:pt idx="178">
                  <c:v>44248</c:v>
                </c:pt>
                <c:pt idx="179">
                  <c:v>44247</c:v>
                </c:pt>
                <c:pt idx="180">
                  <c:v>44246</c:v>
                </c:pt>
                <c:pt idx="181">
                  <c:v>44245</c:v>
                </c:pt>
                <c:pt idx="182">
                  <c:v>44244</c:v>
                </c:pt>
                <c:pt idx="183">
                  <c:v>44243</c:v>
                </c:pt>
                <c:pt idx="184">
                  <c:v>44242</c:v>
                </c:pt>
                <c:pt idx="185">
                  <c:v>44241</c:v>
                </c:pt>
                <c:pt idx="186">
                  <c:v>44240</c:v>
                </c:pt>
                <c:pt idx="187">
                  <c:v>44239</c:v>
                </c:pt>
                <c:pt idx="188">
                  <c:v>44238</c:v>
                </c:pt>
                <c:pt idx="189">
                  <c:v>44237</c:v>
                </c:pt>
                <c:pt idx="190">
                  <c:v>44236</c:v>
                </c:pt>
                <c:pt idx="191">
                  <c:v>44235</c:v>
                </c:pt>
                <c:pt idx="192">
                  <c:v>44234</c:v>
                </c:pt>
                <c:pt idx="193">
                  <c:v>44233</c:v>
                </c:pt>
                <c:pt idx="194">
                  <c:v>44232</c:v>
                </c:pt>
                <c:pt idx="195">
                  <c:v>44231</c:v>
                </c:pt>
                <c:pt idx="196">
                  <c:v>44230</c:v>
                </c:pt>
                <c:pt idx="197">
                  <c:v>44229</c:v>
                </c:pt>
                <c:pt idx="198">
                  <c:v>44228</c:v>
                </c:pt>
                <c:pt idx="199">
                  <c:v>44227</c:v>
                </c:pt>
                <c:pt idx="200">
                  <c:v>44226</c:v>
                </c:pt>
                <c:pt idx="201">
                  <c:v>44225</c:v>
                </c:pt>
                <c:pt idx="202">
                  <c:v>44224</c:v>
                </c:pt>
                <c:pt idx="203">
                  <c:v>44223</c:v>
                </c:pt>
                <c:pt idx="204">
                  <c:v>44222</c:v>
                </c:pt>
                <c:pt idx="205">
                  <c:v>44221</c:v>
                </c:pt>
                <c:pt idx="206">
                  <c:v>44220</c:v>
                </c:pt>
                <c:pt idx="207">
                  <c:v>44219</c:v>
                </c:pt>
                <c:pt idx="208">
                  <c:v>44218</c:v>
                </c:pt>
                <c:pt idx="209">
                  <c:v>44217</c:v>
                </c:pt>
                <c:pt idx="210">
                  <c:v>44216</c:v>
                </c:pt>
                <c:pt idx="211">
                  <c:v>44215</c:v>
                </c:pt>
                <c:pt idx="212">
                  <c:v>44214</c:v>
                </c:pt>
                <c:pt idx="213">
                  <c:v>44213</c:v>
                </c:pt>
                <c:pt idx="214">
                  <c:v>44212</c:v>
                </c:pt>
                <c:pt idx="215">
                  <c:v>44211</c:v>
                </c:pt>
                <c:pt idx="216">
                  <c:v>44210</c:v>
                </c:pt>
                <c:pt idx="217">
                  <c:v>44209</c:v>
                </c:pt>
                <c:pt idx="218">
                  <c:v>44208</c:v>
                </c:pt>
                <c:pt idx="219">
                  <c:v>44207</c:v>
                </c:pt>
                <c:pt idx="220">
                  <c:v>44206</c:v>
                </c:pt>
                <c:pt idx="221">
                  <c:v>44205</c:v>
                </c:pt>
                <c:pt idx="222">
                  <c:v>44204</c:v>
                </c:pt>
                <c:pt idx="223">
                  <c:v>44203</c:v>
                </c:pt>
                <c:pt idx="224">
                  <c:v>44202</c:v>
                </c:pt>
                <c:pt idx="225">
                  <c:v>44201</c:v>
                </c:pt>
                <c:pt idx="226">
                  <c:v>44200</c:v>
                </c:pt>
                <c:pt idx="227">
                  <c:v>44199</c:v>
                </c:pt>
                <c:pt idx="228">
                  <c:v>44198</c:v>
                </c:pt>
                <c:pt idx="229">
                  <c:v>44197</c:v>
                </c:pt>
                <c:pt idx="230">
                  <c:v>44196</c:v>
                </c:pt>
                <c:pt idx="231">
                  <c:v>44195</c:v>
                </c:pt>
                <c:pt idx="232">
                  <c:v>44194</c:v>
                </c:pt>
                <c:pt idx="233">
                  <c:v>44193</c:v>
                </c:pt>
                <c:pt idx="234">
                  <c:v>44192</c:v>
                </c:pt>
                <c:pt idx="235">
                  <c:v>44191</c:v>
                </c:pt>
                <c:pt idx="236">
                  <c:v>44190</c:v>
                </c:pt>
                <c:pt idx="237">
                  <c:v>44189</c:v>
                </c:pt>
                <c:pt idx="238">
                  <c:v>44188</c:v>
                </c:pt>
                <c:pt idx="239">
                  <c:v>44187</c:v>
                </c:pt>
                <c:pt idx="240">
                  <c:v>44186</c:v>
                </c:pt>
                <c:pt idx="241">
                  <c:v>44185</c:v>
                </c:pt>
                <c:pt idx="242">
                  <c:v>44184</c:v>
                </c:pt>
                <c:pt idx="243">
                  <c:v>44183</c:v>
                </c:pt>
                <c:pt idx="244">
                  <c:v>44182</c:v>
                </c:pt>
                <c:pt idx="245">
                  <c:v>44181</c:v>
                </c:pt>
                <c:pt idx="246">
                  <c:v>44180</c:v>
                </c:pt>
                <c:pt idx="247">
                  <c:v>44179</c:v>
                </c:pt>
                <c:pt idx="248">
                  <c:v>44178</c:v>
                </c:pt>
                <c:pt idx="249">
                  <c:v>44177</c:v>
                </c:pt>
                <c:pt idx="250">
                  <c:v>44176</c:v>
                </c:pt>
                <c:pt idx="251">
                  <c:v>44175</c:v>
                </c:pt>
                <c:pt idx="252">
                  <c:v>44174</c:v>
                </c:pt>
                <c:pt idx="253">
                  <c:v>44173</c:v>
                </c:pt>
                <c:pt idx="254">
                  <c:v>44172</c:v>
                </c:pt>
                <c:pt idx="255">
                  <c:v>44171</c:v>
                </c:pt>
                <c:pt idx="256">
                  <c:v>44170</c:v>
                </c:pt>
                <c:pt idx="257">
                  <c:v>44169</c:v>
                </c:pt>
                <c:pt idx="258">
                  <c:v>44168</c:v>
                </c:pt>
                <c:pt idx="259">
                  <c:v>44167</c:v>
                </c:pt>
                <c:pt idx="260">
                  <c:v>44166</c:v>
                </c:pt>
                <c:pt idx="261">
                  <c:v>44165</c:v>
                </c:pt>
                <c:pt idx="262">
                  <c:v>44164</c:v>
                </c:pt>
                <c:pt idx="263">
                  <c:v>44163</c:v>
                </c:pt>
                <c:pt idx="264">
                  <c:v>44162</c:v>
                </c:pt>
                <c:pt idx="265">
                  <c:v>44161</c:v>
                </c:pt>
                <c:pt idx="266">
                  <c:v>44160</c:v>
                </c:pt>
                <c:pt idx="267">
                  <c:v>44159</c:v>
                </c:pt>
                <c:pt idx="268">
                  <c:v>44158</c:v>
                </c:pt>
                <c:pt idx="269">
                  <c:v>44157</c:v>
                </c:pt>
                <c:pt idx="270">
                  <c:v>44156</c:v>
                </c:pt>
                <c:pt idx="271">
                  <c:v>44155</c:v>
                </c:pt>
                <c:pt idx="272">
                  <c:v>44154</c:v>
                </c:pt>
                <c:pt idx="273">
                  <c:v>44153</c:v>
                </c:pt>
                <c:pt idx="274">
                  <c:v>44152</c:v>
                </c:pt>
                <c:pt idx="275">
                  <c:v>44151</c:v>
                </c:pt>
                <c:pt idx="276">
                  <c:v>44150</c:v>
                </c:pt>
                <c:pt idx="277">
                  <c:v>44149</c:v>
                </c:pt>
                <c:pt idx="278">
                  <c:v>44148</c:v>
                </c:pt>
                <c:pt idx="279">
                  <c:v>44147</c:v>
                </c:pt>
                <c:pt idx="280">
                  <c:v>44146</c:v>
                </c:pt>
                <c:pt idx="281">
                  <c:v>44145</c:v>
                </c:pt>
                <c:pt idx="282">
                  <c:v>44144</c:v>
                </c:pt>
                <c:pt idx="283">
                  <c:v>44143</c:v>
                </c:pt>
                <c:pt idx="284">
                  <c:v>44142</c:v>
                </c:pt>
                <c:pt idx="285">
                  <c:v>44141</c:v>
                </c:pt>
                <c:pt idx="286">
                  <c:v>44140</c:v>
                </c:pt>
                <c:pt idx="287">
                  <c:v>44139</c:v>
                </c:pt>
                <c:pt idx="288">
                  <c:v>44138</c:v>
                </c:pt>
                <c:pt idx="289">
                  <c:v>44137</c:v>
                </c:pt>
                <c:pt idx="290">
                  <c:v>44136</c:v>
                </c:pt>
                <c:pt idx="291">
                  <c:v>44135</c:v>
                </c:pt>
                <c:pt idx="292">
                  <c:v>44134</c:v>
                </c:pt>
                <c:pt idx="293">
                  <c:v>44133</c:v>
                </c:pt>
                <c:pt idx="294">
                  <c:v>44132</c:v>
                </c:pt>
                <c:pt idx="295">
                  <c:v>44131</c:v>
                </c:pt>
                <c:pt idx="296">
                  <c:v>44130</c:v>
                </c:pt>
                <c:pt idx="297">
                  <c:v>44129</c:v>
                </c:pt>
                <c:pt idx="298">
                  <c:v>44128</c:v>
                </c:pt>
                <c:pt idx="299">
                  <c:v>44127</c:v>
                </c:pt>
                <c:pt idx="300">
                  <c:v>44126</c:v>
                </c:pt>
                <c:pt idx="301">
                  <c:v>44125</c:v>
                </c:pt>
                <c:pt idx="302">
                  <c:v>44124</c:v>
                </c:pt>
                <c:pt idx="303">
                  <c:v>44123</c:v>
                </c:pt>
                <c:pt idx="304">
                  <c:v>44122</c:v>
                </c:pt>
                <c:pt idx="305">
                  <c:v>44121</c:v>
                </c:pt>
                <c:pt idx="306">
                  <c:v>44120</c:v>
                </c:pt>
                <c:pt idx="307">
                  <c:v>44119</c:v>
                </c:pt>
                <c:pt idx="308">
                  <c:v>44118</c:v>
                </c:pt>
                <c:pt idx="309">
                  <c:v>44117</c:v>
                </c:pt>
                <c:pt idx="310">
                  <c:v>44116</c:v>
                </c:pt>
                <c:pt idx="311">
                  <c:v>44115</c:v>
                </c:pt>
                <c:pt idx="312">
                  <c:v>44114</c:v>
                </c:pt>
                <c:pt idx="313">
                  <c:v>44113</c:v>
                </c:pt>
                <c:pt idx="314">
                  <c:v>44112</c:v>
                </c:pt>
                <c:pt idx="315">
                  <c:v>44111</c:v>
                </c:pt>
                <c:pt idx="316">
                  <c:v>44110</c:v>
                </c:pt>
                <c:pt idx="317">
                  <c:v>44109</c:v>
                </c:pt>
                <c:pt idx="318">
                  <c:v>44108</c:v>
                </c:pt>
                <c:pt idx="319">
                  <c:v>44107</c:v>
                </c:pt>
                <c:pt idx="320">
                  <c:v>44106</c:v>
                </c:pt>
                <c:pt idx="321">
                  <c:v>44105</c:v>
                </c:pt>
                <c:pt idx="322">
                  <c:v>44104</c:v>
                </c:pt>
                <c:pt idx="323">
                  <c:v>44103</c:v>
                </c:pt>
                <c:pt idx="324">
                  <c:v>44102</c:v>
                </c:pt>
                <c:pt idx="325">
                  <c:v>44101</c:v>
                </c:pt>
                <c:pt idx="326">
                  <c:v>44100</c:v>
                </c:pt>
                <c:pt idx="327">
                  <c:v>44099</c:v>
                </c:pt>
                <c:pt idx="328">
                  <c:v>44098</c:v>
                </c:pt>
                <c:pt idx="329">
                  <c:v>44097</c:v>
                </c:pt>
                <c:pt idx="330">
                  <c:v>44096</c:v>
                </c:pt>
                <c:pt idx="331">
                  <c:v>44095</c:v>
                </c:pt>
                <c:pt idx="332">
                  <c:v>44094</c:v>
                </c:pt>
                <c:pt idx="333">
                  <c:v>44093</c:v>
                </c:pt>
                <c:pt idx="334">
                  <c:v>44092</c:v>
                </c:pt>
                <c:pt idx="335">
                  <c:v>44091</c:v>
                </c:pt>
                <c:pt idx="336">
                  <c:v>44090</c:v>
                </c:pt>
                <c:pt idx="337">
                  <c:v>44089</c:v>
                </c:pt>
                <c:pt idx="338">
                  <c:v>44088</c:v>
                </c:pt>
                <c:pt idx="339">
                  <c:v>44087</c:v>
                </c:pt>
                <c:pt idx="340">
                  <c:v>44086</c:v>
                </c:pt>
                <c:pt idx="341">
                  <c:v>44085</c:v>
                </c:pt>
                <c:pt idx="342">
                  <c:v>44084</c:v>
                </c:pt>
                <c:pt idx="343">
                  <c:v>44083</c:v>
                </c:pt>
                <c:pt idx="344">
                  <c:v>44082</c:v>
                </c:pt>
                <c:pt idx="345">
                  <c:v>44081</c:v>
                </c:pt>
                <c:pt idx="346">
                  <c:v>44080</c:v>
                </c:pt>
                <c:pt idx="347">
                  <c:v>44079</c:v>
                </c:pt>
                <c:pt idx="348">
                  <c:v>44078</c:v>
                </c:pt>
                <c:pt idx="349">
                  <c:v>44077</c:v>
                </c:pt>
                <c:pt idx="350">
                  <c:v>44076</c:v>
                </c:pt>
                <c:pt idx="351">
                  <c:v>44075</c:v>
                </c:pt>
                <c:pt idx="352">
                  <c:v>44074</c:v>
                </c:pt>
                <c:pt idx="353">
                  <c:v>44073</c:v>
                </c:pt>
                <c:pt idx="354">
                  <c:v>44072</c:v>
                </c:pt>
                <c:pt idx="355">
                  <c:v>44071</c:v>
                </c:pt>
                <c:pt idx="356">
                  <c:v>44070</c:v>
                </c:pt>
                <c:pt idx="357">
                  <c:v>44069</c:v>
                </c:pt>
                <c:pt idx="358">
                  <c:v>44068</c:v>
                </c:pt>
                <c:pt idx="359">
                  <c:v>44067</c:v>
                </c:pt>
                <c:pt idx="360">
                  <c:v>44066</c:v>
                </c:pt>
                <c:pt idx="361">
                  <c:v>44065</c:v>
                </c:pt>
                <c:pt idx="362">
                  <c:v>44064</c:v>
                </c:pt>
                <c:pt idx="363">
                  <c:v>44063</c:v>
                </c:pt>
                <c:pt idx="364">
                  <c:v>44062</c:v>
                </c:pt>
                <c:pt idx="365">
                  <c:v>44061</c:v>
                </c:pt>
                <c:pt idx="366">
                  <c:v>44060</c:v>
                </c:pt>
                <c:pt idx="367">
                  <c:v>44059</c:v>
                </c:pt>
                <c:pt idx="368">
                  <c:v>44058</c:v>
                </c:pt>
                <c:pt idx="369">
                  <c:v>44057</c:v>
                </c:pt>
                <c:pt idx="370">
                  <c:v>44056</c:v>
                </c:pt>
              </c:numCache>
            </c:numRef>
          </c:cat>
          <c:val>
            <c:numRef>
              <c:f>'בריטניה גרפים'!$L$2:$L$375</c:f>
              <c:numCache>
                <c:formatCode>_ * #,##0_ ;_ * \-#,##0_ ;_ * "-"??_ ;_ @_ </c:formatCode>
                <c:ptCount val="371"/>
                <c:pt idx="0">
                  <c:v>6379</c:v>
                </c:pt>
                <c:pt idx="1">
                  <c:v>6345</c:v>
                </c:pt>
                <c:pt idx="2">
                  <c:v>6334</c:v>
                </c:pt>
                <c:pt idx="3">
                  <c:v>6001</c:v>
                </c:pt>
                <c:pt idx="4">
                  <c:v>5839</c:v>
                </c:pt>
                <c:pt idx="5">
                  <c:v>5941</c:v>
                </c:pt>
                <c:pt idx="6">
                  <c:v>5918</c:v>
                </c:pt>
                <c:pt idx="7">
                  <c:v>5969</c:v>
                </c:pt>
                <c:pt idx="8">
                  <c:v>5986</c:v>
                </c:pt>
                <c:pt idx="9">
                  <c:v>5985</c:v>
                </c:pt>
                <c:pt idx="10">
                  <c:v>5826</c:v>
                </c:pt>
                <c:pt idx="11">
                  <c:v>5672</c:v>
                </c:pt>
                <c:pt idx="12">
                  <c:v>5721</c:v>
                </c:pt>
                <c:pt idx="13">
                  <c:v>5729</c:v>
                </c:pt>
                <c:pt idx="14">
                  <c:v>5766</c:v>
                </c:pt>
                <c:pt idx="15">
                  <c:v>5982</c:v>
                </c:pt>
                <c:pt idx="16">
                  <c:v>6192</c:v>
                </c:pt>
                <c:pt idx="17">
                  <c:v>5959</c:v>
                </c:pt>
                <c:pt idx="18">
                  <c:v>5935</c:v>
                </c:pt>
                <c:pt idx="19">
                  <c:v>5997</c:v>
                </c:pt>
                <c:pt idx="20">
                  <c:v>5964</c:v>
                </c:pt>
                <c:pt idx="21">
                  <c:v>6089</c:v>
                </c:pt>
                <c:pt idx="22">
                  <c:v>6079</c:v>
                </c:pt>
                <c:pt idx="23">
                  <c:v>5987</c:v>
                </c:pt>
                <c:pt idx="24">
                  <c:v>5631</c:v>
                </c:pt>
                <c:pt idx="25">
                  <c:v>5363</c:v>
                </c:pt>
                <c:pt idx="26">
                  <c:v>5297</c:v>
                </c:pt>
                <c:pt idx="27">
                  <c:v>5087</c:v>
                </c:pt>
                <c:pt idx="28">
                  <c:v>4916</c:v>
                </c:pt>
                <c:pt idx="29">
                  <c:v>4729</c:v>
                </c:pt>
                <c:pt idx="30">
                  <c:v>4638</c:v>
                </c:pt>
                <c:pt idx="31">
                  <c:v>4335</c:v>
                </c:pt>
                <c:pt idx="32">
                  <c:v>4220</c:v>
                </c:pt>
                <c:pt idx="33">
                  <c:v>4140</c:v>
                </c:pt>
                <c:pt idx="34">
                  <c:v>4027</c:v>
                </c:pt>
                <c:pt idx="35">
                  <c:v>3846</c:v>
                </c:pt>
                <c:pt idx="36">
                  <c:v>3663</c:v>
                </c:pt>
                <c:pt idx="37">
                  <c:v>3448</c:v>
                </c:pt>
                <c:pt idx="38">
                  <c:v>3174</c:v>
                </c:pt>
                <c:pt idx="39">
                  <c:v>3028</c:v>
                </c:pt>
                <c:pt idx="40">
                  <c:v>2931</c:v>
                </c:pt>
                <c:pt idx="41">
                  <c:v>2761</c:v>
                </c:pt>
                <c:pt idx="42">
                  <c:v>2674</c:v>
                </c:pt>
                <c:pt idx="43">
                  <c:v>2479</c:v>
                </c:pt>
                <c:pt idx="44">
                  <c:v>2357</c:v>
                </c:pt>
                <c:pt idx="45">
                  <c:v>2171</c:v>
                </c:pt>
                <c:pt idx="46">
                  <c:v>2052</c:v>
                </c:pt>
                <c:pt idx="47">
                  <c:v>2008</c:v>
                </c:pt>
                <c:pt idx="48">
                  <c:v>1930</c:v>
                </c:pt>
                <c:pt idx="49">
                  <c:v>1820</c:v>
                </c:pt>
                <c:pt idx="50">
                  <c:v>1742</c:v>
                </c:pt>
                <c:pt idx="51">
                  <c:v>1739</c:v>
                </c:pt>
                <c:pt idx="52">
                  <c:v>1601</c:v>
                </c:pt>
                <c:pt idx="53">
                  <c:v>1541</c:v>
                </c:pt>
                <c:pt idx="54">
                  <c:v>1535</c:v>
                </c:pt>
                <c:pt idx="55">
                  <c:v>1514</c:v>
                </c:pt>
                <c:pt idx="56">
                  <c:v>1493</c:v>
                </c:pt>
                <c:pt idx="57">
                  <c:v>1539</c:v>
                </c:pt>
                <c:pt idx="58">
                  <c:v>1516</c:v>
                </c:pt>
                <c:pt idx="59">
                  <c:v>1382</c:v>
                </c:pt>
                <c:pt idx="60">
                  <c:v>1347</c:v>
                </c:pt>
                <c:pt idx="61">
                  <c:v>1362</c:v>
                </c:pt>
                <c:pt idx="62">
                  <c:v>1320</c:v>
                </c:pt>
                <c:pt idx="63">
                  <c:v>1255</c:v>
                </c:pt>
                <c:pt idx="64">
                  <c:v>1230</c:v>
                </c:pt>
                <c:pt idx="65">
                  <c:v>1179</c:v>
                </c:pt>
                <c:pt idx="66">
                  <c:v>1138</c:v>
                </c:pt>
                <c:pt idx="67">
                  <c:v>1103</c:v>
                </c:pt>
                <c:pt idx="68">
                  <c:v>1074</c:v>
                </c:pt>
                <c:pt idx="69">
                  <c:v>1093</c:v>
                </c:pt>
                <c:pt idx="70">
                  <c:v>1062</c:v>
                </c:pt>
                <c:pt idx="71">
                  <c:v>1055</c:v>
                </c:pt>
                <c:pt idx="72">
                  <c:v>1033</c:v>
                </c:pt>
                <c:pt idx="73">
                  <c:v>962</c:v>
                </c:pt>
                <c:pt idx="74">
                  <c:v>936</c:v>
                </c:pt>
                <c:pt idx="75">
                  <c:v>963</c:v>
                </c:pt>
                <c:pt idx="76">
                  <c:v>936</c:v>
                </c:pt>
                <c:pt idx="77">
                  <c:v>959</c:v>
                </c:pt>
                <c:pt idx="78">
                  <c:v>928</c:v>
                </c:pt>
                <c:pt idx="79">
                  <c:v>927</c:v>
                </c:pt>
                <c:pt idx="80">
                  <c:v>905</c:v>
                </c:pt>
                <c:pt idx="81">
                  <c:v>885</c:v>
                </c:pt>
                <c:pt idx="82">
                  <c:v>884</c:v>
                </c:pt>
                <c:pt idx="83">
                  <c:v>871</c:v>
                </c:pt>
                <c:pt idx="84">
                  <c:v>894</c:v>
                </c:pt>
                <c:pt idx="85">
                  <c:v>920</c:v>
                </c:pt>
                <c:pt idx="86">
                  <c:v>959</c:v>
                </c:pt>
                <c:pt idx="87">
                  <c:v>923</c:v>
                </c:pt>
                <c:pt idx="88">
                  <c:v>886</c:v>
                </c:pt>
                <c:pt idx="89">
                  <c:v>921</c:v>
                </c:pt>
                <c:pt idx="90">
                  <c:v>911</c:v>
                </c:pt>
                <c:pt idx="91">
                  <c:v>917</c:v>
                </c:pt>
                <c:pt idx="92">
                  <c:v>897</c:v>
                </c:pt>
                <c:pt idx="93">
                  <c:v>942</c:v>
                </c:pt>
                <c:pt idx="94">
                  <c:v>940</c:v>
                </c:pt>
                <c:pt idx="95">
                  <c:v>965</c:v>
                </c:pt>
                <c:pt idx="96">
                  <c:v>975</c:v>
                </c:pt>
                <c:pt idx="97">
                  <c:v>1000</c:v>
                </c:pt>
                <c:pt idx="98">
                  <c:v>1067</c:v>
                </c:pt>
                <c:pt idx="99">
                  <c:v>1105</c:v>
                </c:pt>
                <c:pt idx="100">
                  <c:v>1128</c:v>
                </c:pt>
                <c:pt idx="101">
                  <c:v>1117</c:v>
                </c:pt>
                <c:pt idx="102">
                  <c:v>1136</c:v>
                </c:pt>
                <c:pt idx="103">
                  <c:v>1156</c:v>
                </c:pt>
                <c:pt idx="104">
                  <c:v>1158</c:v>
                </c:pt>
                <c:pt idx="105">
                  <c:v>1237</c:v>
                </c:pt>
                <c:pt idx="106">
                  <c:v>1294</c:v>
                </c:pt>
                <c:pt idx="107">
                  <c:v>1302</c:v>
                </c:pt>
                <c:pt idx="108">
                  <c:v>1284</c:v>
                </c:pt>
                <c:pt idx="109">
                  <c:v>1286</c:v>
                </c:pt>
                <c:pt idx="110">
                  <c:v>1366</c:v>
                </c:pt>
                <c:pt idx="111">
                  <c:v>1464</c:v>
                </c:pt>
                <c:pt idx="112">
                  <c:v>1515</c:v>
                </c:pt>
                <c:pt idx="113">
                  <c:v>1572</c:v>
                </c:pt>
                <c:pt idx="114">
                  <c:v>1649</c:v>
                </c:pt>
                <c:pt idx="115">
                  <c:v>1626</c:v>
                </c:pt>
                <c:pt idx="116">
                  <c:v>1673</c:v>
                </c:pt>
                <c:pt idx="117">
                  <c:v>1749</c:v>
                </c:pt>
                <c:pt idx="118">
                  <c:v>1791</c:v>
                </c:pt>
                <c:pt idx="119">
                  <c:v>1893</c:v>
                </c:pt>
                <c:pt idx="120">
                  <c:v>1926</c:v>
                </c:pt>
                <c:pt idx="121">
                  <c:v>2007</c:v>
                </c:pt>
                <c:pt idx="122">
                  <c:v>1983</c:v>
                </c:pt>
                <c:pt idx="123">
                  <c:v>2035</c:v>
                </c:pt>
                <c:pt idx="124">
                  <c:v>2140</c:v>
                </c:pt>
                <c:pt idx="125">
                  <c:v>2195</c:v>
                </c:pt>
                <c:pt idx="126">
                  <c:v>2295</c:v>
                </c:pt>
                <c:pt idx="127">
                  <c:v>2408</c:v>
                </c:pt>
                <c:pt idx="128">
                  <c:v>2492</c:v>
                </c:pt>
                <c:pt idx="129">
                  <c:v>2549</c:v>
                </c:pt>
                <c:pt idx="130">
                  <c:v>2650</c:v>
                </c:pt>
                <c:pt idx="131">
                  <c:v>2793</c:v>
                </c:pt>
                <c:pt idx="132">
                  <c:v>2872</c:v>
                </c:pt>
                <c:pt idx="133">
                  <c:v>3019</c:v>
                </c:pt>
                <c:pt idx="134">
                  <c:v>3143</c:v>
                </c:pt>
                <c:pt idx="135">
                  <c:v>3255</c:v>
                </c:pt>
                <c:pt idx="136">
                  <c:v>3229</c:v>
                </c:pt>
                <c:pt idx="137">
                  <c:v>3244</c:v>
                </c:pt>
                <c:pt idx="138">
                  <c:v>3376</c:v>
                </c:pt>
                <c:pt idx="139">
                  <c:v>3557</c:v>
                </c:pt>
                <c:pt idx="140">
                  <c:v>3742</c:v>
                </c:pt>
                <c:pt idx="141">
                  <c:v>3976</c:v>
                </c:pt>
                <c:pt idx="142">
                  <c:v>4197</c:v>
                </c:pt>
                <c:pt idx="143">
                  <c:v>4185</c:v>
                </c:pt>
                <c:pt idx="144">
                  <c:v>4436</c:v>
                </c:pt>
                <c:pt idx="145">
                  <c:v>4485</c:v>
                </c:pt>
                <c:pt idx="146">
                  <c:v>4583</c:v>
                </c:pt>
                <c:pt idx="147">
                  <c:v>4880</c:v>
                </c:pt>
                <c:pt idx="148">
                  <c:v>5150</c:v>
                </c:pt>
                <c:pt idx="149">
                  <c:v>5431</c:v>
                </c:pt>
                <c:pt idx="150">
                  <c:v>5448</c:v>
                </c:pt>
                <c:pt idx="151">
                  <c:v>5567</c:v>
                </c:pt>
                <c:pt idx="152">
                  <c:v>5880</c:v>
                </c:pt>
                <c:pt idx="153">
                  <c:v>6150</c:v>
                </c:pt>
                <c:pt idx="154">
                  <c:v>6585</c:v>
                </c:pt>
                <c:pt idx="155">
                  <c:v>6847</c:v>
                </c:pt>
                <c:pt idx="156">
                  <c:v>7207</c:v>
                </c:pt>
                <c:pt idx="157">
                  <c:v>7315</c:v>
                </c:pt>
                <c:pt idx="158">
                  <c:v>7384</c:v>
                </c:pt>
                <c:pt idx="159">
                  <c:v>7728</c:v>
                </c:pt>
                <c:pt idx="160">
                  <c:v>8066</c:v>
                </c:pt>
                <c:pt idx="161">
                  <c:v>8436</c:v>
                </c:pt>
                <c:pt idx="162">
                  <c:v>9009</c:v>
                </c:pt>
                <c:pt idx="163">
                  <c:v>9474</c:v>
                </c:pt>
                <c:pt idx="164">
                  <c:v>9459</c:v>
                </c:pt>
                <c:pt idx="165">
                  <c:v>9711</c:v>
                </c:pt>
                <c:pt idx="166">
                  <c:v>10312</c:v>
                </c:pt>
                <c:pt idx="167">
                  <c:v>10933</c:v>
                </c:pt>
                <c:pt idx="168">
                  <c:v>11523</c:v>
                </c:pt>
                <c:pt idx="169">
                  <c:v>12139</c:v>
                </c:pt>
                <c:pt idx="170">
                  <c:v>12894</c:v>
                </c:pt>
                <c:pt idx="171">
                  <c:v>12788</c:v>
                </c:pt>
                <c:pt idx="172">
                  <c:v>13269</c:v>
                </c:pt>
                <c:pt idx="173">
                  <c:v>14077</c:v>
                </c:pt>
                <c:pt idx="174">
                  <c:v>14849</c:v>
                </c:pt>
                <c:pt idx="175">
                  <c:v>15534</c:v>
                </c:pt>
                <c:pt idx="176">
                  <c:v>16115</c:v>
                </c:pt>
                <c:pt idx="177">
                  <c:v>16855</c:v>
                </c:pt>
                <c:pt idx="178">
                  <c:v>16857</c:v>
                </c:pt>
                <c:pt idx="179">
                  <c:v>17042</c:v>
                </c:pt>
                <c:pt idx="180">
                  <c:v>17860</c:v>
                </c:pt>
                <c:pt idx="181">
                  <c:v>18522</c:v>
                </c:pt>
                <c:pt idx="182">
                  <c:v>19449</c:v>
                </c:pt>
                <c:pt idx="183">
                  <c:v>20215</c:v>
                </c:pt>
                <c:pt idx="184">
                  <c:v>20994</c:v>
                </c:pt>
                <c:pt idx="185">
                  <c:v>21054</c:v>
                </c:pt>
                <c:pt idx="186">
                  <c:v>20970</c:v>
                </c:pt>
                <c:pt idx="187">
                  <c:v>22324</c:v>
                </c:pt>
                <c:pt idx="188">
                  <c:v>23411</c:v>
                </c:pt>
                <c:pt idx="189">
                  <c:v>24417</c:v>
                </c:pt>
                <c:pt idx="190">
                  <c:v>25689</c:v>
                </c:pt>
                <c:pt idx="191">
                  <c:v>26744</c:v>
                </c:pt>
                <c:pt idx="192">
                  <c:v>26801</c:v>
                </c:pt>
                <c:pt idx="193">
                  <c:v>26915</c:v>
                </c:pt>
                <c:pt idx="194">
                  <c:v>28384</c:v>
                </c:pt>
                <c:pt idx="195">
                  <c:v>29414</c:v>
                </c:pt>
                <c:pt idx="196">
                  <c:v>30605</c:v>
                </c:pt>
                <c:pt idx="197">
                  <c:v>31767</c:v>
                </c:pt>
                <c:pt idx="198">
                  <c:v>32961</c:v>
                </c:pt>
                <c:pt idx="199">
                  <c:v>32587</c:v>
                </c:pt>
                <c:pt idx="200">
                  <c:v>33015</c:v>
                </c:pt>
                <c:pt idx="201">
                  <c:v>33847</c:v>
                </c:pt>
                <c:pt idx="202">
                  <c:v>34909</c:v>
                </c:pt>
                <c:pt idx="203">
                  <c:v>35513</c:v>
                </c:pt>
                <c:pt idx="204">
                  <c:v>37101</c:v>
                </c:pt>
                <c:pt idx="205">
                  <c:v>37756</c:v>
                </c:pt>
                <c:pt idx="206">
                  <c:v>37730</c:v>
                </c:pt>
                <c:pt idx="207">
                  <c:v>37398</c:v>
                </c:pt>
                <c:pt idx="208">
                  <c:v>38257</c:v>
                </c:pt>
                <c:pt idx="209">
                  <c:v>38059</c:v>
                </c:pt>
                <c:pt idx="210">
                  <c:v>38739</c:v>
                </c:pt>
                <c:pt idx="211">
                  <c:v>38846</c:v>
                </c:pt>
                <c:pt idx="212">
                  <c:v>39254</c:v>
                </c:pt>
                <c:pt idx="213">
                  <c:v>38169</c:v>
                </c:pt>
                <c:pt idx="214">
                  <c:v>37715</c:v>
                </c:pt>
                <c:pt idx="215">
                  <c:v>38132</c:v>
                </c:pt>
                <c:pt idx="216">
                  <c:v>37691</c:v>
                </c:pt>
                <c:pt idx="217">
                  <c:v>37487</c:v>
                </c:pt>
                <c:pt idx="218">
                  <c:v>36981</c:v>
                </c:pt>
                <c:pt idx="219">
                  <c:v>36751</c:v>
                </c:pt>
                <c:pt idx="220">
                  <c:v>35391</c:v>
                </c:pt>
                <c:pt idx="221">
                  <c:v>34032</c:v>
                </c:pt>
                <c:pt idx="222">
                  <c:v>33778</c:v>
                </c:pt>
                <c:pt idx="223">
                  <c:v>32583</c:v>
                </c:pt>
                <c:pt idx="224">
                  <c:v>31946</c:v>
                </c:pt>
                <c:pt idx="225">
                  <c:v>30686</c:v>
                </c:pt>
                <c:pt idx="226">
                  <c:v>30775</c:v>
                </c:pt>
                <c:pt idx="227">
                  <c:v>29033</c:v>
                </c:pt>
                <c:pt idx="228">
                  <c:v>27561</c:v>
                </c:pt>
                <c:pt idx="229">
                  <c:v>26389</c:v>
                </c:pt>
                <c:pt idx="230">
                  <c:v>26578</c:v>
                </c:pt>
                <c:pt idx="231">
                  <c:v>26551</c:v>
                </c:pt>
                <c:pt idx="232">
                  <c:v>25549</c:v>
                </c:pt>
                <c:pt idx="233">
                  <c:v>24049</c:v>
                </c:pt>
                <c:pt idx="234">
                  <c:v>22764</c:v>
                </c:pt>
                <c:pt idx="235">
                  <c:v>21730</c:v>
                </c:pt>
                <c:pt idx="236">
                  <c:v>20918</c:v>
                </c:pt>
                <c:pt idx="237">
                  <c:v>21577</c:v>
                </c:pt>
                <c:pt idx="238">
                  <c:v>21222</c:v>
                </c:pt>
                <c:pt idx="239">
                  <c:v>21488</c:v>
                </c:pt>
                <c:pt idx="240">
                  <c:v>21133</c:v>
                </c:pt>
                <c:pt idx="241">
                  <c:v>20004</c:v>
                </c:pt>
                <c:pt idx="242">
                  <c:v>19463</c:v>
                </c:pt>
                <c:pt idx="243">
                  <c:v>19117</c:v>
                </c:pt>
                <c:pt idx="244">
                  <c:v>18970</c:v>
                </c:pt>
                <c:pt idx="245">
                  <c:v>18671</c:v>
                </c:pt>
                <c:pt idx="246">
                  <c:v>18216</c:v>
                </c:pt>
                <c:pt idx="247">
                  <c:v>18246</c:v>
                </c:pt>
                <c:pt idx="248">
                  <c:v>17538</c:v>
                </c:pt>
                <c:pt idx="249">
                  <c:v>16909</c:v>
                </c:pt>
                <c:pt idx="250">
                  <c:v>16885</c:v>
                </c:pt>
                <c:pt idx="251">
                  <c:v>16723</c:v>
                </c:pt>
                <c:pt idx="252">
                  <c:v>16331</c:v>
                </c:pt>
                <c:pt idx="253">
                  <c:v>16477</c:v>
                </c:pt>
                <c:pt idx="254">
                  <c:v>16415</c:v>
                </c:pt>
                <c:pt idx="255">
                  <c:v>15960</c:v>
                </c:pt>
                <c:pt idx="256">
                  <c:v>15688</c:v>
                </c:pt>
                <c:pt idx="257">
                  <c:v>15727</c:v>
                </c:pt>
                <c:pt idx="258">
                  <c:v>15658</c:v>
                </c:pt>
                <c:pt idx="259">
                  <c:v>15977</c:v>
                </c:pt>
                <c:pt idx="260">
                  <c:v>16312</c:v>
                </c:pt>
                <c:pt idx="261">
                  <c:v>16565</c:v>
                </c:pt>
                <c:pt idx="262">
                  <c:v>16313</c:v>
                </c:pt>
                <c:pt idx="263">
                  <c:v>15985</c:v>
                </c:pt>
                <c:pt idx="264">
                  <c:v>16571</c:v>
                </c:pt>
                <c:pt idx="265">
                  <c:v>16762</c:v>
                </c:pt>
                <c:pt idx="266">
                  <c:v>17132</c:v>
                </c:pt>
                <c:pt idx="267">
                  <c:v>17424</c:v>
                </c:pt>
                <c:pt idx="268">
                  <c:v>17680</c:v>
                </c:pt>
                <c:pt idx="269">
                  <c:v>17264</c:v>
                </c:pt>
                <c:pt idx="270">
                  <c:v>17063</c:v>
                </c:pt>
                <c:pt idx="271">
                  <c:v>17184</c:v>
                </c:pt>
                <c:pt idx="272">
                  <c:v>17459</c:v>
                </c:pt>
                <c:pt idx="273">
                  <c:v>17486</c:v>
                </c:pt>
                <c:pt idx="274">
                  <c:v>17439</c:v>
                </c:pt>
                <c:pt idx="275">
                  <c:v>17313</c:v>
                </c:pt>
                <c:pt idx="276">
                  <c:v>16864</c:v>
                </c:pt>
                <c:pt idx="277">
                  <c:v>16299</c:v>
                </c:pt>
                <c:pt idx="278">
                  <c:v>16236</c:v>
                </c:pt>
                <c:pt idx="279">
                  <c:v>15879</c:v>
                </c:pt>
                <c:pt idx="280">
                  <c:v>15666</c:v>
                </c:pt>
                <c:pt idx="281">
                  <c:v>14964</c:v>
                </c:pt>
                <c:pt idx="282">
                  <c:v>15141</c:v>
                </c:pt>
                <c:pt idx="283">
                  <c:v>14546</c:v>
                </c:pt>
                <c:pt idx="284">
                  <c:v>14314</c:v>
                </c:pt>
                <c:pt idx="285">
                  <c:v>13958</c:v>
                </c:pt>
                <c:pt idx="286">
                  <c:v>13796</c:v>
                </c:pt>
                <c:pt idx="287">
                  <c:v>13817</c:v>
                </c:pt>
                <c:pt idx="288">
                  <c:v>13749</c:v>
                </c:pt>
                <c:pt idx="289">
                  <c:v>13105</c:v>
                </c:pt>
                <c:pt idx="290">
                  <c:v>12230</c:v>
                </c:pt>
                <c:pt idx="291">
                  <c:v>12310</c:v>
                </c:pt>
                <c:pt idx="292">
                  <c:v>11788</c:v>
                </c:pt>
                <c:pt idx="293">
                  <c:v>11583</c:v>
                </c:pt>
                <c:pt idx="294">
                  <c:v>11434</c:v>
                </c:pt>
                <c:pt idx="295">
                  <c:v>10938</c:v>
                </c:pt>
                <c:pt idx="296">
                  <c:v>10108</c:v>
                </c:pt>
                <c:pt idx="297">
                  <c:v>9786</c:v>
                </c:pt>
                <c:pt idx="298">
                  <c:v>9262</c:v>
                </c:pt>
                <c:pt idx="299">
                  <c:v>8886</c:v>
                </c:pt>
                <c:pt idx="300">
                  <c:v>8311</c:v>
                </c:pt>
                <c:pt idx="301">
                  <c:v>8132</c:v>
                </c:pt>
                <c:pt idx="302">
                  <c:v>7852</c:v>
                </c:pt>
                <c:pt idx="303">
                  <c:v>7334</c:v>
                </c:pt>
                <c:pt idx="304">
                  <c:v>6829</c:v>
                </c:pt>
                <c:pt idx="305">
                  <c:v>6545</c:v>
                </c:pt>
                <c:pt idx="306">
                  <c:v>6296</c:v>
                </c:pt>
                <c:pt idx="307">
                  <c:v>5933</c:v>
                </c:pt>
                <c:pt idx="308">
                  <c:v>5598</c:v>
                </c:pt>
                <c:pt idx="309">
                  <c:v>5293</c:v>
                </c:pt>
                <c:pt idx="310">
                  <c:v>4959</c:v>
                </c:pt>
                <c:pt idx="311">
                  <c:v>4670</c:v>
                </c:pt>
                <c:pt idx="312">
                  <c:v>4358</c:v>
                </c:pt>
                <c:pt idx="313">
                  <c:v>4170</c:v>
                </c:pt>
                <c:pt idx="314">
                  <c:v>4085</c:v>
                </c:pt>
                <c:pt idx="315">
                  <c:v>3893</c:v>
                </c:pt>
                <c:pt idx="316">
                  <c:v>3642</c:v>
                </c:pt>
                <c:pt idx="317">
                  <c:v>3370</c:v>
                </c:pt>
                <c:pt idx="318">
                  <c:v>3056</c:v>
                </c:pt>
                <c:pt idx="319">
                  <c:v>2867</c:v>
                </c:pt>
                <c:pt idx="320">
                  <c:v>2723</c:v>
                </c:pt>
                <c:pt idx="321">
                  <c:v>2592</c:v>
                </c:pt>
                <c:pt idx="322">
                  <c:v>2530</c:v>
                </c:pt>
                <c:pt idx="323">
                  <c:v>2420</c:v>
                </c:pt>
                <c:pt idx="324">
                  <c:v>2399</c:v>
                </c:pt>
                <c:pt idx="325">
                  <c:v>2188</c:v>
                </c:pt>
                <c:pt idx="326">
                  <c:v>2033</c:v>
                </c:pt>
                <c:pt idx="327">
                  <c:v>2020</c:v>
                </c:pt>
                <c:pt idx="328">
                  <c:v>1846</c:v>
                </c:pt>
                <c:pt idx="329">
                  <c:v>1730</c:v>
                </c:pt>
                <c:pt idx="330">
                  <c:v>1636</c:v>
                </c:pt>
                <c:pt idx="331">
                  <c:v>1558</c:v>
                </c:pt>
                <c:pt idx="332">
                  <c:v>1398</c:v>
                </c:pt>
                <c:pt idx="333">
                  <c:v>1300</c:v>
                </c:pt>
                <c:pt idx="334">
                  <c:v>1221</c:v>
                </c:pt>
                <c:pt idx="335">
                  <c:v>1162</c:v>
                </c:pt>
                <c:pt idx="336">
                  <c:v>1106</c:v>
                </c:pt>
                <c:pt idx="337">
                  <c:v>1066</c:v>
                </c:pt>
                <c:pt idx="338">
                  <c:v>982</c:v>
                </c:pt>
                <c:pt idx="339">
                  <c:v>843</c:v>
                </c:pt>
                <c:pt idx="340">
                  <c:v>812</c:v>
                </c:pt>
                <c:pt idx="341">
                  <c:v>770</c:v>
                </c:pt>
                <c:pt idx="342">
                  <c:v>944</c:v>
                </c:pt>
                <c:pt idx="343">
                  <c:v>924</c:v>
                </c:pt>
                <c:pt idx="344">
                  <c:v>894</c:v>
                </c:pt>
                <c:pt idx="345">
                  <c:v>902</c:v>
                </c:pt>
                <c:pt idx="346">
                  <c:v>817</c:v>
                </c:pt>
                <c:pt idx="347">
                  <c:v>812</c:v>
                </c:pt>
                <c:pt idx="348">
                  <c:v>818</c:v>
                </c:pt>
                <c:pt idx="349">
                  <c:v>817</c:v>
                </c:pt>
                <c:pt idx="350">
                  <c:v>803</c:v>
                </c:pt>
                <c:pt idx="351">
                  <c:v>861</c:v>
                </c:pt>
                <c:pt idx="352">
                  <c:v>854</c:v>
                </c:pt>
                <c:pt idx="353">
                  <c:v>831</c:v>
                </c:pt>
                <c:pt idx="354">
                  <c:v>833</c:v>
                </c:pt>
                <c:pt idx="355">
                  <c:v>818</c:v>
                </c:pt>
                <c:pt idx="356">
                  <c:v>840</c:v>
                </c:pt>
                <c:pt idx="357">
                  <c:v>829</c:v>
                </c:pt>
                <c:pt idx="358">
                  <c:v>844</c:v>
                </c:pt>
                <c:pt idx="359">
                  <c:v>876</c:v>
                </c:pt>
                <c:pt idx="360">
                  <c:v>870</c:v>
                </c:pt>
                <c:pt idx="361">
                  <c:v>943</c:v>
                </c:pt>
                <c:pt idx="362">
                  <c:v>888</c:v>
                </c:pt>
                <c:pt idx="363">
                  <c:v>909</c:v>
                </c:pt>
                <c:pt idx="364">
                  <c:v>924</c:v>
                </c:pt>
                <c:pt idx="365">
                  <c:v>953</c:v>
                </c:pt>
                <c:pt idx="366">
                  <c:v>982</c:v>
                </c:pt>
                <c:pt idx="367">
                  <c:v>979</c:v>
                </c:pt>
                <c:pt idx="368">
                  <c:v>974</c:v>
                </c:pt>
                <c:pt idx="369">
                  <c:v>995</c:v>
                </c:pt>
                <c:pt idx="370">
                  <c:v>1008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E51-4CD9-9575-96C23ED0F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229480"/>
        <c:axId val="478234184"/>
      </c:lineChart>
      <c:dateAx>
        <c:axId val="478233400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78228304"/>
        <c:crosses val="autoZero"/>
        <c:auto val="1"/>
        <c:lblOffset val="100"/>
        <c:baseTimeUnit val="days"/>
        <c:majorUnit val="30"/>
        <c:majorTimeUnit val="days"/>
      </c:dateAx>
      <c:valAx>
        <c:axId val="478228304"/>
        <c:scaling>
          <c:orientation val="minMax"/>
          <c:max val="5000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78233400"/>
        <c:crosses val="autoZero"/>
        <c:crossBetween val="between"/>
      </c:valAx>
      <c:valAx>
        <c:axId val="478234184"/>
        <c:scaling>
          <c:orientation val="minMax"/>
          <c:max val="62000"/>
        </c:scaling>
        <c:delete val="0"/>
        <c:axPos val="r"/>
        <c:numFmt formatCode="_ * #,##0_ ;_ * \-#,##0_ ;_ * &quot;-&quot;??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78229480"/>
        <c:crosses val="max"/>
        <c:crossBetween val="between"/>
      </c:valAx>
      <c:dateAx>
        <c:axId val="47822948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78234184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5559644104363E-2"/>
          <c:y val="2.2683167329277105E-3"/>
          <c:w val="0.97613605489356503"/>
          <c:h val="0.91422502692726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'לקיט קבינט'!$B$1</c:f>
              <c:strCache>
                <c:ptCount val="1"/>
                <c:pt idx="0">
                  <c:v>מאומתים</c:v>
                </c:pt>
              </c:strCache>
            </c:strRef>
          </c:tx>
          <c:spPr>
            <a:solidFill>
              <a:srgbClr val="3366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0EF-48B9-9196-A912D097949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5083486653913607E-3"/>
                  <c:y val="8.289045874421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EA-406D-9F1B-9F7AE6755CA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6777982205218235E-3"/>
                  <c:y val="-8.5015855122273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0F-4A79-828C-99E55F11C50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886391192741127E-17"/>
                  <c:y val="8.50158551222722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0F-4A79-828C-99E55F11C50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41666752105289E-3"/>
                  <c:y val="2.12539637805664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0EF-48B9-9196-A912D097949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847247775652665E-3"/>
                  <c:y val="0.15302853922008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0F-4A79-828C-99E55F11C50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2.3379360158624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FD6-4F20-B385-06A77B8A347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4236238878261336E-3"/>
                  <c:y val="1.0626981890284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40F-4A79-828C-99E55F11C505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0833335042105016E-3"/>
                  <c:y val="5.7385702207533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EF-48B9-9196-A912D097949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703-4D34-82FB-26BD083902D7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FD6-4F20-B385-06A77B8A347A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8.6777982205218148E-3"/>
                  <c:y val="2.23166619695964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40F-4A79-828C-99E55F11C505}"/>
                </c:ext>
                <c:ext xmlns:c15="http://schemas.microsoft.com/office/drawing/2012/chart" uri="{CE6537A1-D6FC-4f65-9D91-7224C49458BB}">
                  <c15:layout>
                    <c:manualLayout>
                      <c:w val="5.5939256779038743E-2"/>
                      <c:h val="5.1604624059219235E-2"/>
                    </c:manualLayout>
                  </c15:layout>
                </c:ext>
              </c:extLst>
            </c:dLbl>
            <c:dLbl>
              <c:idx val="13"/>
              <c:layout>
                <c:manualLayout>
                  <c:x val="-2.1694495551304537E-3"/>
                  <c:y val="2.1253963780568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40F-4A79-828C-99E55F11C505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DE-4E98-8111-577F7A7243AA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0847247775653062E-3"/>
                  <c:y val="1.7003171024454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40F-4A79-828C-99E55F11C505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A3F-42DA-9765-96A98C17C62E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8DE-4E98-8111-577F7A7243AA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3.2541743326955212E-3"/>
                  <c:y val="1.487777464639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484-495D-AF43-DC0C37FA46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'לקיט קבינט'!$A$2:$A$24</c:f>
              <c:numCache>
                <c:formatCode>m/d/yyyy</c:formatCode>
                <c:ptCount val="23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</c:numCache>
            </c:numRef>
          </c:cat>
          <c:val>
            <c:numRef>
              <c:f>'לקיט קבינט'!$B$2:$B$24</c:f>
              <c:numCache>
                <c:formatCode>_ * #,##0_ ;_ * \-#,##0_ ;_ * "-"??_ ;_ @_ </c:formatCode>
                <c:ptCount val="23"/>
                <c:pt idx="0">
                  <c:v>5304</c:v>
                </c:pt>
                <c:pt idx="1">
                  <c:v>7793</c:v>
                </c:pt>
                <c:pt idx="2">
                  <c:v>7761</c:v>
                </c:pt>
                <c:pt idx="3">
                  <c:v>7964</c:v>
                </c:pt>
                <c:pt idx="4">
                  <c:v>7920</c:v>
                </c:pt>
                <c:pt idx="5">
                  <c:v>8765</c:v>
                </c:pt>
                <c:pt idx="6">
                  <c:v>5181</c:v>
                </c:pt>
                <c:pt idx="7">
                  <c:v>4207</c:v>
                </c:pt>
                <c:pt idx="8">
                  <c:v>5929</c:v>
                </c:pt>
                <c:pt idx="9">
                  <c:v>6141</c:v>
                </c:pt>
                <c:pt idx="10">
                  <c:v>6018</c:v>
                </c:pt>
                <c:pt idx="11">
                  <c:v>5847</c:v>
                </c:pt>
                <c:pt idx="12">
                  <c:v>6370</c:v>
                </c:pt>
                <c:pt idx="13">
                  <c:v>3440</c:v>
                </c:pt>
                <c:pt idx="14">
                  <c:v>2928</c:v>
                </c:pt>
                <c:pt idx="15">
                  <c:v>3886</c:v>
                </c:pt>
                <c:pt idx="16">
                  <c:v>3881</c:v>
                </c:pt>
                <c:pt idx="17">
                  <c:v>3507</c:v>
                </c:pt>
                <c:pt idx="18">
                  <c:v>3311</c:v>
                </c:pt>
                <c:pt idx="19">
                  <c:v>3858</c:v>
                </c:pt>
                <c:pt idx="20">
                  <c:v>2124</c:v>
                </c:pt>
                <c:pt idx="21">
                  <c:v>2098</c:v>
                </c:pt>
                <c:pt idx="22">
                  <c:v>2441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EF-48B9-9196-A912D0979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99618184"/>
        <c:axId val="499624064"/>
      </c:barChart>
      <c:lineChart>
        <c:grouping val="standard"/>
        <c:varyColors val="0"/>
        <c:ser>
          <c:idx val="1"/>
          <c:order val="1"/>
          <c:tx>
            <c:strRef>
              <c:f>'לקיט קבינט'!$C$1</c:f>
              <c:strCache>
                <c:ptCount val="1"/>
                <c:pt idx="0">
                  <c:v>מאומתים - ממוצע שבועי</c:v>
                </c:pt>
              </c:strCache>
            </c:strRef>
          </c:tx>
          <c:spPr>
            <a:ln w="57150" cap="rnd">
              <a:solidFill>
                <a:srgbClr val="FFC000"/>
              </a:solidFill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0312197456807242E-2"/>
                  <c:y val="-3.288523729799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00B05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fld id="{B6BE89C4-C89F-4130-B079-DDD57481BE7A}" type="VALUE">
                      <a:rPr lang="en-US" dirty="0">
                        <a:solidFill>
                          <a:srgbClr val="FFC000"/>
                        </a:solidFill>
                      </a:rPr>
                      <a:pPr>
                        <a:defRPr b="1">
                          <a:solidFill>
                            <a:srgbClr val="00B050"/>
                          </a:solidFill>
                        </a:defRPr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5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0EF-48B9-9196-A912D097949B}"/>
                </c:ext>
                <c:ext xmlns:c15="http://schemas.microsoft.com/office/drawing/2012/chart" uri="{CE6537A1-D6FC-4f65-9D91-7224C49458BB}">
                  <c15:layout>
                    <c:manualLayout>
                      <c:w val="3.6566072251723793E-2"/>
                      <c:h val="4.664190719347935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379-4CF2-B462-26C0DC41738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0EF-48B9-9196-A912D097949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0EF-48B9-9196-A912D097949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79-4CF2-B462-26C0DC41738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379-4CF2-B462-26C0DC41738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399262677550019E-2"/>
                  <c:y val="-2.9697142730910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379-4CF2-B462-26C0DC41738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379-4CF2-B462-26C0DC417382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0EF-48B9-9196-A912D097949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9367803609127029E-2"/>
                  <c:y val="2.1312370342453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556-4E6F-819B-559362208EC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556-4E6F-819B-559362208EC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8761520182841893E-2"/>
                  <c:y val="-2.757174635285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FD6-4F20-B385-06A77B8A347A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796-444C-AF23-D6170A9F414B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379-4CF2-B462-26C0DC417382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796-444C-AF23-D6170A9F414B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96-444C-AF23-D6170A9F414B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796-444C-AF23-D6170A9F414B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796-444C-AF23-D6170A9F414B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2.1694495551304537E-3"/>
                  <c:y val="5.3193316013305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AE9-4022-980D-D637E9D196D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C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'לקיט קבינט'!$A$2:$A$24</c:f>
              <c:numCache>
                <c:formatCode>m/d/yyyy</c:formatCode>
                <c:ptCount val="23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</c:numCache>
            </c:numRef>
          </c:cat>
          <c:val>
            <c:numRef>
              <c:f>'לקיט קבינט'!$C$2:$C$24</c:f>
              <c:numCache>
                <c:formatCode>_ * #,##0_ ;_ * \-#,##0_ ;_ * "-"??_ ;_ @_ </c:formatCode>
                <c:ptCount val="23"/>
                <c:pt idx="0">
                  <c:v>7241.1428571428569</c:v>
                </c:pt>
                <c:pt idx="1">
                  <c:v>7084.4285714285716</c:v>
                </c:pt>
                <c:pt idx="2">
                  <c:v>6818.1428571428569</c:v>
                </c:pt>
                <c:pt idx="3">
                  <c:v>6586.7142857142853</c:v>
                </c:pt>
                <c:pt idx="4">
                  <c:v>6308.7142857142853</c:v>
                </c:pt>
                <c:pt idx="5">
                  <c:v>6012.5714285714284</c:v>
                </c:pt>
                <c:pt idx="6">
                  <c:v>5670.4285714285716</c:v>
                </c:pt>
                <c:pt idx="7">
                  <c:v>5421.7142857142853</c:v>
                </c:pt>
                <c:pt idx="8">
                  <c:v>5239</c:v>
                </c:pt>
                <c:pt idx="9">
                  <c:v>4947.1428571428569</c:v>
                </c:pt>
                <c:pt idx="10">
                  <c:v>4624.2857142857147</c:v>
                </c:pt>
                <c:pt idx="11">
                  <c:v>4265.5714285714284</c:v>
                </c:pt>
                <c:pt idx="12">
                  <c:v>3903.2857142857142</c:v>
                </c:pt>
                <c:pt idx="13">
                  <c:v>3544.4285714285716</c:v>
                </c:pt>
                <c:pt idx="14">
                  <c:v>3356.4285714285716</c:v>
                </c:pt>
                <c:pt idx="15">
                  <c:v>3237.8571428571427</c:v>
                </c:pt>
                <c:pt idx="16">
                  <c:v>3031.4285714285716</c:v>
                </c:pt>
                <c:pt idx="17">
                  <c:v>2787.8571428571427</c:v>
                </c:pt>
                <c:pt idx="18">
                  <c:v>2599.8571428571427</c:v>
                </c:pt>
                <c:pt idx="19">
                  <c:v>2453.4285714285716</c:v>
                </c:pt>
                <c:pt idx="20">
                  <c:v>2207.4285714285716</c:v>
                </c:pt>
                <c:pt idx="21">
                  <c:v>2106</c:v>
                </c:pt>
                <c:pt idx="22">
                  <c:v>1945.1428571428571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0EF-48B9-9196-A912D0979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618184"/>
        <c:axId val="499624064"/>
      </c:lineChart>
      <c:dateAx>
        <c:axId val="499618184"/>
        <c:scaling>
          <c:orientation val="minMax"/>
        </c:scaling>
        <c:delete val="0"/>
        <c:axPos val="b"/>
        <c:numFmt formatCode="dd/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99624064"/>
        <c:crosses val="autoZero"/>
        <c:auto val="1"/>
        <c:lblOffset val="100"/>
        <c:baseTimeUnit val="days"/>
        <c:majorUnit val="2"/>
        <c:majorTimeUnit val="days"/>
      </c:dateAx>
      <c:valAx>
        <c:axId val="499624064"/>
        <c:scaling>
          <c:orientation val="minMax"/>
        </c:scaling>
        <c:delete val="0"/>
        <c:axPos val="l"/>
        <c:numFmt formatCode="_ * #,##0_ ;_ * \-#,##0_ ;_ * &quot;-&quot;??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99618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dirty="0"/>
              <a:t>מספר</a:t>
            </a:r>
            <a:r>
              <a:rPr lang="he-IL" sz="1100" b="1" baseline="0" dirty="0"/>
              <a:t> הנדבקים היומי -19/8</a:t>
            </a:r>
            <a:endParaRPr lang="he-IL" sz="11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'בריטניה גרפים'!$C$1</c:f>
              <c:strCache>
                <c:ptCount val="1"/>
                <c:pt idx="0">
                  <c:v>מקרים חדשים יומי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B40-46C9-B08F-641CAEF4F14D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40-46C9-B08F-641CAEF4F14D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0"/>
                  <c:y val="-3.4975980406106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40-46C9-B08F-641CAEF4F14D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6.5329218106995888E-3"/>
                  <c:y val="-1.7487990203053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B40-46C9-B08F-641CAEF4F14D}"/>
                </c:ext>
                <c:ext xmlns:c15="http://schemas.microsoft.com/office/drawing/2012/chart" uri="{CE6537A1-D6FC-4f65-9D91-7224C49458BB}"/>
              </c:extLst>
            </c:dLbl>
            <c:dLbl>
              <c:idx val="3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B40-46C9-B08F-641CAEF4F14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'בריטניה גרפים'!$B$2:$B$37</c:f>
              <c:numCache>
                <c:formatCode>m/d/yyyy</c:formatCode>
                <c:ptCount val="34"/>
                <c:pt idx="0">
                  <c:v>44427</c:v>
                </c:pt>
                <c:pt idx="1">
                  <c:v>44426</c:v>
                </c:pt>
                <c:pt idx="2">
                  <c:v>44425</c:v>
                </c:pt>
                <c:pt idx="3">
                  <c:v>44424</c:v>
                </c:pt>
                <c:pt idx="4">
                  <c:v>44423</c:v>
                </c:pt>
                <c:pt idx="5">
                  <c:v>44422</c:v>
                </c:pt>
                <c:pt idx="6">
                  <c:v>44421</c:v>
                </c:pt>
                <c:pt idx="7">
                  <c:v>44420</c:v>
                </c:pt>
                <c:pt idx="8">
                  <c:v>44419</c:v>
                </c:pt>
                <c:pt idx="9">
                  <c:v>44418</c:v>
                </c:pt>
                <c:pt idx="10">
                  <c:v>44417</c:v>
                </c:pt>
                <c:pt idx="11">
                  <c:v>44416</c:v>
                </c:pt>
                <c:pt idx="12">
                  <c:v>44415</c:v>
                </c:pt>
                <c:pt idx="13">
                  <c:v>44414</c:v>
                </c:pt>
                <c:pt idx="14">
                  <c:v>44413</c:v>
                </c:pt>
                <c:pt idx="15">
                  <c:v>44412</c:v>
                </c:pt>
                <c:pt idx="16">
                  <c:v>44411</c:v>
                </c:pt>
                <c:pt idx="17">
                  <c:v>44410</c:v>
                </c:pt>
                <c:pt idx="18">
                  <c:v>44409</c:v>
                </c:pt>
                <c:pt idx="19">
                  <c:v>44408</c:v>
                </c:pt>
                <c:pt idx="20">
                  <c:v>44407</c:v>
                </c:pt>
                <c:pt idx="21">
                  <c:v>44406</c:v>
                </c:pt>
                <c:pt idx="22">
                  <c:v>44405</c:v>
                </c:pt>
                <c:pt idx="23">
                  <c:v>44404</c:v>
                </c:pt>
                <c:pt idx="24">
                  <c:v>44403</c:v>
                </c:pt>
                <c:pt idx="25">
                  <c:v>44402</c:v>
                </c:pt>
                <c:pt idx="26">
                  <c:v>44401</c:v>
                </c:pt>
                <c:pt idx="27">
                  <c:v>44400</c:v>
                </c:pt>
                <c:pt idx="28">
                  <c:v>44399</c:v>
                </c:pt>
                <c:pt idx="29">
                  <c:v>44398</c:v>
                </c:pt>
                <c:pt idx="30">
                  <c:v>44397</c:v>
                </c:pt>
                <c:pt idx="31">
                  <c:v>44396</c:v>
                </c:pt>
                <c:pt idx="32">
                  <c:v>44395</c:v>
                </c:pt>
                <c:pt idx="33">
                  <c:v>44394</c:v>
                </c:pt>
              </c:numCache>
            </c:numRef>
          </c:cat>
          <c:val>
            <c:numRef>
              <c:f>'בריטניה גרפים'!$C$2:$C$37</c:f>
              <c:numCache>
                <c:formatCode>_ * #,##0_ ;_ * \-#,##0_ ;_ * "-"??_ ;_ @_ </c:formatCode>
                <c:ptCount val="34"/>
                <c:pt idx="0">
                  <c:v>36533</c:v>
                </c:pt>
                <c:pt idx="1">
                  <c:v>33758</c:v>
                </c:pt>
                <c:pt idx="2">
                  <c:v>26709</c:v>
                </c:pt>
                <c:pt idx="3">
                  <c:v>28358</c:v>
                </c:pt>
                <c:pt idx="4">
                  <c:v>26484</c:v>
                </c:pt>
                <c:pt idx="5">
                  <c:v>29226</c:v>
                </c:pt>
                <c:pt idx="6">
                  <c:v>32539</c:v>
                </c:pt>
                <c:pt idx="7">
                  <c:v>32885</c:v>
                </c:pt>
                <c:pt idx="8">
                  <c:v>29381</c:v>
                </c:pt>
                <c:pt idx="9">
                  <c:v>23469</c:v>
                </c:pt>
                <c:pt idx="10">
                  <c:v>25056</c:v>
                </c:pt>
                <c:pt idx="11">
                  <c:v>27244</c:v>
                </c:pt>
                <c:pt idx="12">
                  <c:v>28344</c:v>
                </c:pt>
                <c:pt idx="13">
                  <c:v>31633</c:v>
                </c:pt>
                <c:pt idx="14">
                  <c:v>30009</c:v>
                </c:pt>
                <c:pt idx="15">
                  <c:v>29151</c:v>
                </c:pt>
                <c:pt idx="16">
                  <c:v>21855</c:v>
                </c:pt>
                <c:pt idx="17">
                  <c:v>22287</c:v>
                </c:pt>
                <c:pt idx="18">
                  <c:v>24173</c:v>
                </c:pt>
                <c:pt idx="19">
                  <c:v>25782</c:v>
                </c:pt>
                <c:pt idx="20">
                  <c:v>29323</c:v>
                </c:pt>
                <c:pt idx="21">
                  <c:v>30871</c:v>
                </c:pt>
                <c:pt idx="22">
                  <c:v>25713</c:v>
                </c:pt>
                <c:pt idx="23">
                  <c:v>23401</c:v>
                </c:pt>
                <c:pt idx="24">
                  <c:v>24932</c:v>
                </c:pt>
                <c:pt idx="25">
                  <c:v>28937</c:v>
                </c:pt>
                <c:pt idx="26">
                  <c:v>31624</c:v>
                </c:pt>
                <c:pt idx="27">
                  <c:v>36093</c:v>
                </c:pt>
                <c:pt idx="28">
                  <c:v>40029</c:v>
                </c:pt>
                <c:pt idx="29">
                  <c:v>44081</c:v>
                </c:pt>
                <c:pt idx="30">
                  <c:v>46688</c:v>
                </c:pt>
                <c:pt idx="31">
                  <c:v>40671</c:v>
                </c:pt>
                <c:pt idx="32">
                  <c:v>47848</c:v>
                </c:pt>
                <c:pt idx="33">
                  <c:v>54183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B1-448F-B864-BE995609E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78232224"/>
        <c:axId val="478232616"/>
      </c:barChart>
      <c:dateAx>
        <c:axId val="478232224"/>
        <c:scaling>
          <c:orientation val="minMax"/>
        </c:scaling>
        <c:delete val="0"/>
        <c:axPos val="b"/>
        <c:numFmt formatCode="dd/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78232616"/>
        <c:crosses val="autoZero"/>
        <c:auto val="1"/>
        <c:lblOffset val="100"/>
        <c:baseTimeUnit val="days"/>
        <c:majorUnit val="4"/>
        <c:majorTimeUnit val="days"/>
      </c:dateAx>
      <c:valAx>
        <c:axId val="478232616"/>
        <c:scaling>
          <c:orientation val="minMax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solidFill>
            <a:srgbClr val="002060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7823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100" b="1" i="0" u="none" strike="noStrike" kern="1200" spc="0" baseline="0" dirty="0">
                <a:solidFill>
                  <a:prstClr val="white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מאושפזים – 16/8</a:t>
            </a:r>
          </a:p>
        </c:rich>
      </c:tx>
      <c:layout>
        <c:manualLayout>
          <c:xMode val="edge"/>
          <c:yMode val="edge"/>
          <c:x val="0.40204681069958847"/>
          <c:y val="4.11073340316289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5931069958847733E-2"/>
          <c:y val="0.34384212962962962"/>
          <c:w val="0.95052957818930039"/>
          <c:h val="0.50950092592592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'בריטניה גרפים'!$E$1</c:f>
              <c:strCache>
                <c:ptCount val="1"/>
                <c:pt idx="0">
                  <c:v>מאושפזים חדשים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dLbls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5E4-4519-8585-F11160133F94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1AE-4CC3-B194-A179641B1C2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'בריטניה גרפים'!$B$2:$B$37</c:f>
              <c:numCache>
                <c:formatCode>m/d/yyyy</c:formatCode>
                <c:ptCount val="31"/>
                <c:pt idx="0">
                  <c:v>44424</c:v>
                </c:pt>
                <c:pt idx="1">
                  <c:v>44423</c:v>
                </c:pt>
                <c:pt idx="2">
                  <c:v>44422</c:v>
                </c:pt>
                <c:pt idx="3">
                  <c:v>44421</c:v>
                </c:pt>
                <c:pt idx="4">
                  <c:v>44420</c:v>
                </c:pt>
                <c:pt idx="5">
                  <c:v>44419</c:v>
                </c:pt>
                <c:pt idx="6">
                  <c:v>44418</c:v>
                </c:pt>
                <c:pt idx="7">
                  <c:v>44417</c:v>
                </c:pt>
                <c:pt idx="8">
                  <c:v>44416</c:v>
                </c:pt>
                <c:pt idx="9">
                  <c:v>44415</c:v>
                </c:pt>
                <c:pt idx="10">
                  <c:v>44414</c:v>
                </c:pt>
                <c:pt idx="11">
                  <c:v>44413</c:v>
                </c:pt>
                <c:pt idx="12">
                  <c:v>44412</c:v>
                </c:pt>
                <c:pt idx="13">
                  <c:v>44411</c:v>
                </c:pt>
                <c:pt idx="14">
                  <c:v>44410</c:v>
                </c:pt>
                <c:pt idx="15">
                  <c:v>44409</c:v>
                </c:pt>
                <c:pt idx="16">
                  <c:v>44408</c:v>
                </c:pt>
                <c:pt idx="17">
                  <c:v>44407</c:v>
                </c:pt>
                <c:pt idx="18">
                  <c:v>44406</c:v>
                </c:pt>
                <c:pt idx="19">
                  <c:v>44405</c:v>
                </c:pt>
                <c:pt idx="20">
                  <c:v>44404</c:v>
                </c:pt>
                <c:pt idx="21">
                  <c:v>44403</c:v>
                </c:pt>
                <c:pt idx="22">
                  <c:v>44402</c:v>
                </c:pt>
                <c:pt idx="23">
                  <c:v>44401</c:v>
                </c:pt>
                <c:pt idx="24">
                  <c:v>44400</c:v>
                </c:pt>
                <c:pt idx="25">
                  <c:v>44399</c:v>
                </c:pt>
                <c:pt idx="26">
                  <c:v>44398</c:v>
                </c:pt>
                <c:pt idx="27">
                  <c:v>44397</c:v>
                </c:pt>
                <c:pt idx="28">
                  <c:v>44396</c:v>
                </c:pt>
                <c:pt idx="29">
                  <c:v>44395</c:v>
                </c:pt>
                <c:pt idx="30">
                  <c:v>44394</c:v>
                </c:pt>
              </c:numCache>
            </c:numRef>
          </c:cat>
          <c:val>
            <c:numRef>
              <c:f>'בריטניה גרפים'!$E$2:$E$37</c:f>
              <c:numCache>
                <c:formatCode>General</c:formatCode>
                <c:ptCount val="31"/>
                <c:pt idx="0">
                  <c:v>858</c:v>
                </c:pt>
                <c:pt idx="1">
                  <c:v>805</c:v>
                </c:pt>
                <c:pt idx="2">
                  <c:v>781</c:v>
                </c:pt>
                <c:pt idx="3">
                  <c:v>781</c:v>
                </c:pt>
                <c:pt idx="4">
                  <c:v>853</c:v>
                </c:pt>
                <c:pt idx="5">
                  <c:v>842</c:v>
                </c:pt>
                <c:pt idx="6">
                  <c:v>889</c:v>
                </c:pt>
                <c:pt idx="7">
                  <c:v>755</c:v>
                </c:pt>
                <c:pt idx="8">
                  <c:v>738</c:v>
                </c:pt>
                <c:pt idx="9">
                  <c:v>722</c:v>
                </c:pt>
                <c:pt idx="10">
                  <c:v>770</c:v>
                </c:pt>
                <c:pt idx="11">
                  <c:v>801</c:v>
                </c:pt>
                <c:pt idx="12">
                  <c:v>832</c:v>
                </c:pt>
                <c:pt idx="13">
                  <c:v>757</c:v>
                </c:pt>
                <c:pt idx="14">
                  <c:v>784</c:v>
                </c:pt>
                <c:pt idx="15">
                  <c:v>739</c:v>
                </c:pt>
                <c:pt idx="16">
                  <c:v>672</c:v>
                </c:pt>
                <c:pt idx="17">
                  <c:v>740</c:v>
                </c:pt>
                <c:pt idx="18">
                  <c:v>833</c:v>
                </c:pt>
                <c:pt idx="19">
                  <c:v>848</c:v>
                </c:pt>
                <c:pt idx="20">
                  <c:v>914</c:v>
                </c:pt>
                <c:pt idx="21">
                  <c:v>933</c:v>
                </c:pt>
                <c:pt idx="22">
                  <c:v>933</c:v>
                </c:pt>
                <c:pt idx="23">
                  <c:v>825</c:v>
                </c:pt>
                <c:pt idx="24">
                  <c:v>859</c:v>
                </c:pt>
                <c:pt idx="25">
                  <c:v>954</c:v>
                </c:pt>
                <c:pt idx="26">
                  <c:v>927</c:v>
                </c:pt>
                <c:pt idx="27">
                  <c:v>934</c:v>
                </c:pt>
                <c:pt idx="28">
                  <c:v>872</c:v>
                </c:pt>
                <c:pt idx="29">
                  <c:v>795</c:v>
                </c:pt>
                <c:pt idx="30">
                  <c:v>708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33-4DDD-85F3-8149711A7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2540408"/>
        <c:axId val="482539624"/>
      </c:barChart>
      <c:lineChart>
        <c:grouping val="standard"/>
        <c:varyColors val="0"/>
        <c:ser>
          <c:idx val="2"/>
          <c:order val="1"/>
          <c:tx>
            <c:strRef>
              <c:f>'בריטניה גרפים'!$F$1</c:f>
              <c:strCache>
                <c:ptCount val="1"/>
                <c:pt idx="0">
                  <c:v>סך המאושפזים במחלקות בתיה"ח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1AE-4CC3-B194-A179641B1C2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1AE-4CC3-B194-A179641B1C25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1AE-4CC3-B194-A179641B1C25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1.1976884961618809E-16"/>
                  <c:y val="-8.7527161465098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1AE-4CC3-B194-A179641B1C2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'בריטניה גרפים'!$B$10:$B$37</c:f>
              <c:numCache>
                <c:formatCode>m/d/yyyy</c:formatCode>
                <c:ptCount val="23"/>
                <c:pt idx="0">
                  <c:v>44416</c:v>
                </c:pt>
                <c:pt idx="1">
                  <c:v>44415</c:v>
                </c:pt>
                <c:pt idx="2">
                  <c:v>44414</c:v>
                </c:pt>
                <c:pt idx="3">
                  <c:v>44413</c:v>
                </c:pt>
                <c:pt idx="4">
                  <c:v>44412</c:v>
                </c:pt>
                <c:pt idx="5">
                  <c:v>44411</c:v>
                </c:pt>
                <c:pt idx="6">
                  <c:v>44410</c:v>
                </c:pt>
                <c:pt idx="7">
                  <c:v>44409</c:v>
                </c:pt>
                <c:pt idx="8">
                  <c:v>44408</c:v>
                </c:pt>
                <c:pt idx="9">
                  <c:v>44407</c:v>
                </c:pt>
                <c:pt idx="10">
                  <c:v>44406</c:v>
                </c:pt>
                <c:pt idx="11">
                  <c:v>44405</c:v>
                </c:pt>
                <c:pt idx="12">
                  <c:v>44404</c:v>
                </c:pt>
                <c:pt idx="13">
                  <c:v>44403</c:v>
                </c:pt>
                <c:pt idx="14">
                  <c:v>44402</c:v>
                </c:pt>
                <c:pt idx="15">
                  <c:v>44401</c:v>
                </c:pt>
                <c:pt idx="16">
                  <c:v>44400</c:v>
                </c:pt>
                <c:pt idx="17">
                  <c:v>44399</c:v>
                </c:pt>
                <c:pt idx="18">
                  <c:v>44398</c:v>
                </c:pt>
                <c:pt idx="19">
                  <c:v>44397</c:v>
                </c:pt>
                <c:pt idx="20">
                  <c:v>44396</c:v>
                </c:pt>
                <c:pt idx="21">
                  <c:v>44395</c:v>
                </c:pt>
                <c:pt idx="22">
                  <c:v>44394</c:v>
                </c:pt>
              </c:numCache>
            </c:numRef>
          </c:cat>
          <c:val>
            <c:numRef>
              <c:f>'בריטניה גרפים'!$F$2:$F$37</c:f>
              <c:numCache>
                <c:formatCode>_ * #,##0_ ;_ * \-#,##0_ ;_ * "-"??_ ;_ @_ </c:formatCode>
                <c:ptCount val="31"/>
                <c:pt idx="0">
                  <c:v>6334</c:v>
                </c:pt>
                <c:pt idx="1">
                  <c:v>6001</c:v>
                </c:pt>
                <c:pt idx="2">
                  <c:v>5839</c:v>
                </c:pt>
                <c:pt idx="3">
                  <c:v>5941</c:v>
                </c:pt>
                <c:pt idx="4">
                  <c:v>5918</c:v>
                </c:pt>
                <c:pt idx="5">
                  <c:v>5969</c:v>
                </c:pt>
                <c:pt idx="6">
                  <c:v>5986</c:v>
                </c:pt>
                <c:pt idx="7">
                  <c:v>5985</c:v>
                </c:pt>
                <c:pt idx="8">
                  <c:v>5826</c:v>
                </c:pt>
                <c:pt idx="9">
                  <c:v>5672</c:v>
                </c:pt>
                <c:pt idx="10">
                  <c:v>5721</c:v>
                </c:pt>
                <c:pt idx="11">
                  <c:v>5729</c:v>
                </c:pt>
                <c:pt idx="12">
                  <c:v>5766</c:v>
                </c:pt>
                <c:pt idx="13">
                  <c:v>5982</c:v>
                </c:pt>
                <c:pt idx="14">
                  <c:v>6192</c:v>
                </c:pt>
                <c:pt idx="15">
                  <c:v>5959</c:v>
                </c:pt>
                <c:pt idx="16">
                  <c:v>5935</c:v>
                </c:pt>
                <c:pt idx="17">
                  <c:v>5997</c:v>
                </c:pt>
                <c:pt idx="18">
                  <c:v>5964</c:v>
                </c:pt>
                <c:pt idx="19">
                  <c:v>6089</c:v>
                </c:pt>
                <c:pt idx="20">
                  <c:v>6079</c:v>
                </c:pt>
                <c:pt idx="21">
                  <c:v>5987</c:v>
                </c:pt>
                <c:pt idx="22">
                  <c:v>5631</c:v>
                </c:pt>
                <c:pt idx="23">
                  <c:v>5363</c:v>
                </c:pt>
                <c:pt idx="24">
                  <c:v>5297</c:v>
                </c:pt>
                <c:pt idx="25">
                  <c:v>5087</c:v>
                </c:pt>
                <c:pt idx="26">
                  <c:v>4916</c:v>
                </c:pt>
                <c:pt idx="27">
                  <c:v>4729</c:v>
                </c:pt>
                <c:pt idx="28">
                  <c:v>4638</c:v>
                </c:pt>
                <c:pt idx="29">
                  <c:v>4335</c:v>
                </c:pt>
                <c:pt idx="30">
                  <c:v>4220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633-4DDD-85F3-8149711A7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543544"/>
        <c:axId val="482536096"/>
        <c:extLst xmlns:c16r2="http://schemas.microsoft.com/office/drawing/2015/06/chart"/>
      </c:lineChart>
      <c:valAx>
        <c:axId val="4825396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82540408"/>
        <c:crosses val="max"/>
        <c:crossBetween val="between"/>
      </c:valAx>
      <c:dateAx>
        <c:axId val="482540408"/>
        <c:scaling>
          <c:orientation val="minMax"/>
        </c:scaling>
        <c:delete val="0"/>
        <c:axPos val="b"/>
        <c:numFmt formatCode="dd/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82539624"/>
        <c:crosses val="autoZero"/>
        <c:auto val="1"/>
        <c:lblOffset val="100"/>
        <c:baseTimeUnit val="days"/>
        <c:majorUnit val="4"/>
        <c:majorTimeUnit val="days"/>
      </c:dateAx>
      <c:valAx>
        <c:axId val="482536096"/>
        <c:scaling>
          <c:orientation val="minMax"/>
        </c:scaling>
        <c:delete val="0"/>
        <c:axPos val="l"/>
        <c:numFmt formatCode="_ * #,##0_ ;_ * \-#,##0_ ;_ * &quot;-&quot;??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82543544"/>
        <c:crosses val="autoZero"/>
        <c:crossBetween val="between"/>
      </c:valAx>
      <c:dateAx>
        <c:axId val="48254354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82536096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dirty="0"/>
              <a:t>מקרי מוות יומי – 19/8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4.0558484399240563E-2"/>
          <c:y val="0.19010525512675067"/>
          <c:w val="0.92757413500135621"/>
          <c:h val="0.69110124793503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'בריטניה גרפים'!$G$1</c:f>
              <c:strCache>
                <c:ptCount val="1"/>
                <c:pt idx="0">
                  <c:v>מקרי מוות יומי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6F4-4709-9735-4C9AA382603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29D-4FC4-895F-00A2FB85599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7251472052644668E-3"/>
                  <c:y val="1.1658660135368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D97-4D6E-9AD7-1EF4DE0F732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450-44BA-95A3-1D197FCD827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6F4-4709-9735-4C9AA382603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450-44BA-95A3-1D197FCD827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FB7-4EA3-B207-E13B3EB150E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111-47CF-88F8-D53C11D9C201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6F4-4709-9735-4C9AA382603C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6F4-4709-9735-4C9AA382603C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6F4-4709-9735-4C9AA382603C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111-47CF-88F8-D53C11D9C201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450-44BA-95A3-1D197FCD827F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450-44BA-95A3-1D197FCD827F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6F4-4709-9735-4C9AA382603C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1C6-4731-A1CC-6D967E59DEEF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6F4-4709-9735-4C9AA382603C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450-44BA-95A3-1D197FCD827F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6F4-4709-9735-4C9AA382603C}"/>
                </c:ex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604-4B58-8877-2835FDF65DF2}"/>
                </c:ex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6F4-4709-9735-4C9AA382603C}"/>
                </c:ex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-1.2329287585086683E-16"/>
                  <c:y val="-2.3317320270737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1C6-4731-A1CC-6D967E59DEE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'בריטניה גרפים'!$B$2:$B$37</c:f>
              <c:numCache>
                <c:formatCode>m/d/yyyy</c:formatCode>
                <c:ptCount val="34"/>
                <c:pt idx="0">
                  <c:v>44427</c:v>
                </c:pt>
                <c:pt idx="1">
                  <c:v>44426</c:v>
                </c:pt>
                <c:pt idx="2">
                  <c:v>44425</c:v>
                </c:pt>
                <c:pt idx="3">
                  <c:v>44424</c:v>
                </c:pt>
                <c:pt idx="4">
                  <c:v>44423</c:v>
                </c:pt>
                <c:pt idx="5">
                  <c:v>44422</c:v>
                </c:pt>
                <c:pt idx="6">
                  <c:v>44421</c:v>
                </c:pt>
                <c:pt idx="7">
                  <c:v>44420</c:v>
                </c:pt>
                <c:pt idx="8">
                  <c:v>44419</c:v>
                </c:pt>
                <c:pt idx="9">
                  <c:v>44418</c:v>
                </c:pt>
                <c:pt idx="10">
                  <c:v>44417</c:v>
                </c:pt>
                <c:pt idx="11">
                  <c:v>44416</c:v>
                </c:pt>
                <c:pt idx="12">
                  <c:v>44415</c:v>
                </c:pt>
                <c:pt idx="13">
                  <c:v>44414</c:v>
                </c:pt>
                <c:pt idx="14">
                  <c:v>44413</c:v>
                </c:pt>
                <c:pt idx="15">
                  <c:v>44412</c:v>
                </c:pt>
                <c:pt idx="16">
                  <c:v>44411</c:v>
                </c:pt>
                <c:pt idx="17">
                  <c:v>44410</c:v>
                </c:pt>
                <c:pt idx="18">
                  <c:v>44409</c:v>
                </c:pt>
                <c:pt idx="19">
                  <c:v>44408</c:v>
                </c:pt>
                <c:pt idx="20">
                  <c:v>44407</c:v>
                </c:pt>
                <c:pt idx="21">
                  <c:v>44406</c:v>
                </c:pt>
                <c:pt idx="22">
                  <c:v>44405</c:v>
                </c:pt>
                <c:pt idx="23">
                  <c:v>44404</c:v>
                </c:pt>
                <c:pt idx="24">
                  <c:v>44403</c:v>
                </c:pt>
                <c:pt idx="25">
                  <c:v>44402</c:v>
                </c:pt>
                <c:pt idx="26">
                  <c:v>44401</c:v>
                </c:pt>
                <c:pt idx="27">
                  <c:v>44400</c:v>
                </c:pt>
                <c:pt idx="28">
                  <c:v>44399</c:v>
                </c:pt>
                <c:pt idx="29">
                  <c:v>44398</c:v>
                </c:pt>
                <c:pt idx="30">
                  <c:v>44397</c:v>
                </c:pt>
                <c:pt idx="31">
                  <c:v>44396</c:v>
                </c:pt>
                <c:pt idx="32">
                  <c:v>44395</c:v>
                </c:pt>
                <c:pt idx="33">
                  <c:v>44394</c:v>
                </c:pt>
              </c:numCache>
            </c:numRef>
          </c:cat>
          <c:val>
            <c:numRef>
              <c:f>'בריטניה גרפים'!$G$2:$G$37</c:f>
              <c:numCache>
                <c:formatCode>_ * #,##0_ ;_ * \-#,##0_ ;_ * "-"??_ ;_ @_ </c:formatCode>
                <c:ptCount val="34"/>
                <c:pt idx="0">
                  <c:v>114</c:v>
                </c:pt>
                <c:pt idx="1">
                  <c:v>111</c:v>
                </c:pt>
                <c:pt idx="2">
                  <c:v>170</c:v>
                </c:pt>
                <c:pt idx="3">
                  <c:v>27</c:v>
                </c:pt>
                <c:pt idx="4">
                  <c:v>59</c:v>
                </c:pt>
                <c:pt idx="5">
                  <c:v>94</c:v>
                </c:pt>
                <c:pt idx="6">
                  <c:v>100</c:v>
                </c:pt>
                <c:pt idx="7">
                  <c:v>95</c:v>
                </c:pt>
                <c:pt idx="8">
                  <c:v>108</c:v>
                </c:pt>
                <c:pt idx="9">
                  <c:v>146</c:v>
                </c:pt>
                <c:pt idx="10">
                  <c:v>37</c:v>
                </c:pt>
                <c:pt idx="11">
                  <c:v>45</c:v>
                </c:pt>
                <c:pt idx="12">
                  <c:v>103</c:v>
                </c:pt>
                <c:pt idx="13">
                  <c:v>92</c:v>
                </c:pt>
                <c:pt idx="14">
                  <c:v>90</c:v>
                </c:pt>
                <c:pt idx="15">
                  <c:v>121</c:v>
                </c:pt>
                <c:pt idx="16">
                  <c:v>140</c:v>
                </c:pt>
                <c:pt idx="17">
                  <c:v>25</c:v>
                </c:pt>
                <c:pt idx="18">
                  <c:v>65</c:v>
                </c:pt>
                <c:pt idx="19">
                  <c:v>72</c:v>
                </c:pt>
                <c:pt idx="20">
                  <c:v>68</c:v>
                </c:pt>
                <c:pt idx="21">
                  <c:v>91</c:v>
                </c:pt>
                <c:pt idx="22">
                  <c:v>127</c:v>
                </c:pt>
                <c:pt idx="23">
                  <c:v>131</c:v>
                </c:pt>
                <c:pt idx="24">
                  <c:v>14</c:v>
                </c:pt>
                <c:pt idx="25">
                  <c:v>28</c:v>
                </c:pt>
                <c:pt idx="26">
                  <c:v>88</c:v>
                </c:pt>
                <c:pt idx="27">
                  <c:v>64</c:v>
                </c:pt>
                <c:pt idx="28">
                  <c:v>84</c:v>
                </c:pt>
                <c:pt idx="29">
                  <c:v>73</c:v>
                </c:pt>
                <c:pt idx="30">
                  <c:v>102</c:v>
                </c:pt>
                <c:pt idx="31">
                  <c:v>19</c:v>
                </c:pt>
                <c:pt idx="32">
                  <c:v>28</c:v>
                </c:pt>
                <c:pt idx="33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74-4A48-968A-A19B5980E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82546680"/>
        <c:axId val="482543936"/>
      </c:barChart>
      <c:dateAx>
        <c:axId val="482546680"/>
        <c:scaling>
          <c:orientation val="minMax"/>
        </c:scaling>
        <c:delete val="0"/>
        <c:axPos val="b"/>
        <c:numFmt formatCode="dd/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82543936"/>
        <c:crosses val="autoZero"/>
        <c:auto val="1"/>
        <c:lblOffset val="100"/>
        <c:baseTimeUnit val="days"/>
        <c:majorUnit val="4"/>
        <c:majorTimeUnit val="days"/>
      </c:dateAx>
      <c:valAx>
        <c:axId val="482543936"/>
        <c:scaling>
          <c:orientation val="minMax"/>
        </c:scaling>
        <c:delete val="1"/>
        <c:axPos val="l"/>
        <c:numFmt formatCode="_ * #,##0_ ;_ * \-#,##0_ ;_ * &quot;-&quot;??_ ;_ @_ " sourceLinked="1"/>
        <c:majorTickMark val="none"/>
        <c:minorTickMark val="none"/>
        <c:tickLblPos val="nextTo"/>
        <c:crossAx val="482546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>
      <a:solidFill>
        <a:schemeClr val="bg1"/>
      </a:solidFill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3200" b="1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שיעור הבדיקות החיוביות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3333333333333333E-2"/>
          <c:y val="0.13336118401866431"/>
          <c:w val="0.93333333333333335"/>
          <c:h val="0.79387970253718287"/>
        </c:manualLayout>
      </c:layout>
      <c:lineChart>
        <c:grouping val="standard"/>
        <c:varyColors val="0"/>
        <c:ser>
          <c:idx val="2"/>
          <c:order val="0"/>
          <c:tx>
            <c:strRef>
              <c:f>'לקיט קבינט'!$F$1</c:f>
              <c:strCache>
                <c:ptCount val="1"/>
                <c:pt idx="0">
                  <c:v>שיעור הבדיקות החיוביות</c:v>
                </c:pt>
              </c:strCache>
            </c:strRef>
          </c:tx>
          <c:spPr>
            <a:ln w="57150" cap="rnd">
              <a:solidFill>
                <a:srgbClr val="66FF66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83"/>
            <c:marker>
              <c:symbol val="none"/>
            </c:marker>
            <c:bubble3D val="0"/>
            <c:spPr>
              <a:ln w="57150" cap="rnd">
                <a:solidFill>
                  <a:srgbClr val="66FF66"/>
                </a:solidFill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C36-4413-91CB-45335F64C6EA}"/>
              </c:ext>
            </c:extLst>
          </c:dPt>
          <c:dPt>
            <c:idx val="91"/>
            <c:marker>
              <c:symbol val="none"/>
            </c:marker>
            <c:bubble3D val="0"/>
            <c:spPr>
              <a:ln w="57150" cap="rnd">
                <a:solidFill>
                  <a:srgbClr val="66FF66"/>
                </a:solidFill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F5D-4892-8165-8DC3750B8F4C}"/>
              </c:ext>
            </c:extLst>
          </c:dPt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CFF-4D48-A27C-F4E6A020B25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230-47CA-BAAA-01B6E1F33205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230-47CA-BAAA-01B6E1F33205}"/>
                </c:ext>
                <c:ext xmlns:c15="http://schemas.microsoft.com/office/drawing/2012/chart" uri="{CE6537A1-D6FC-4f65-9D91-7224C49458BB}"/>
              </c:extLst>
            </c:dLbl>
            <c:dLbl>
              <c:idx val="40"/>
              <c:layout>
                <c:manualLayout>
                  <c:x val="-5.0289124015748032E-2"/>
                  <c:y val="-4.0689851268591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230-47CA-BAAA-01B6E1F33205}"/>
                </c:ext>
                <c:ext xmlns:c15="http://schemas.microsoft.com/office/drawing/2012/chart" uri="{CE6537A1-D6FC-4f65-9D91-7224C49458BB}"/>
              </c:extLst>
            </c:dLbl>
            <c:dLbl>
              <c:idx val="5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230-47CA-BAAA-01B6E1F33205}"/>
                </c:ext>
                <c:ext xmlns:c15="http://schemas.microsoft.com/office/drawing/2012/chart" uri="{CE6537A1-D6FC-4f65-9D91-7224C49458BB}"/>
              </c:extLst>
            </c:dLbl>
            <c:dLbl>
              <c:idx val="6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230-47CA-BAAA-01B6E1F33205}"/>
                </c:ext>
                <c:ext xmlns:c15="http://schemas.microsoft.com/office/drawing/2012/chart" uri="{CE6537A1-D6FC-4f65-9D91-7224C49458BB}"/>
              </c:extLst>
            </c:dLbl>
            <c:dLbl>
              <c:idx val="6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925-4C31-88E8-6C49F5A2ECBF}"/>
                </c:ext>
                <c:ext xmlns:c15="http://schemas.microsoft.com/office/drawing/2012/chart" uri="{CE6537A1-D6FC-4f65-9D91-7224C49458BB}"/>
              </c:extLst>
            </c:dLbl>
            <c:dLbl>
              <c:idx val="64"/>
              <c:layout>
                <c:manualLayout>
                  <c:x val="-3.8830790682414774E-2"/>
                  <c:y val="-3.3282443861184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CFF-4D48-A27C-F4E6A020B254}"/>
                </c:ext>
                <c:ext xmlns:c15="http://schemas.microsoft.com/office/drawing/2012/chart" uri="{CE6537A1-D6FC-4f65-9D91-7224C49458BB}"/>
              </c:extLst>
            </c:dLbl>
            <c:dLbl>
              <c:idx val="72"/>
              <c:layout>
                <c:manualLayout>
                  <c:x val="-4.4039124015748034E-2"/>
                  <c:y val="-3.3282443861184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864-45C2-898F-E01B74DF4959}"/>
                </c:ext>
                <c:ext xmlns:c15="http://schemas.microsoft.com/office/drawing/2012/chart" uri="{CE6537A1-D6FC-4f65-9D91-7224C49458BB}"/>
              </c:extLst>
            </c:dLbl>
            <c:dLbl>
              <c:idx val="79"/>
              <c:layout>
                <c:manualLayout>
                  <c:x val="-6.25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925-4C31-88E8-6C49F5A2ECBF}"/>
                </c:ext>
                <c:ext xmlns:c15="http://schemas.microsoft.com/office/drawing/2012/chart" uri="{CE6537A1-D6FC-4f65-9D91-7224C49458BB}"/>
              </c:extLst>
            </c:dLbl>
            <c:dLbl>
              <c:idx val="8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230-47CA-BAAA-01B6E1F33205}"/>
                </c:ext>
                <c:ext xmlns:c15="http://schemas.microsoft.com/office/drawing/2012/chart" uri="{CE6537A1-D6FC-4f65-9D91-7224C49458BB}"/>
              </c:extLst>
            </c:dLbl>
            <c:dLbl>
              <c:idx val="8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925-4C31-88E8-6C49F5A2ECBF}"/>
                </c:ext>
                <c:ext xmlns:c15="http://schemas.microsoft.com/office/drawing/2012/chart" uri="{CE6537A1-D6FC-4f65-9D91-7224C49458BB}"/>
              </c:extLst>
            </c:dLbl>
            <c:dLbl>
              <c:idx val="9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1"/>
              <c:layout>
                <c:manualLayout>
                  <c:x val="-5.2079232283464569E-4"/>
                  <c:y val="-4.90740011665208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fld id="{3B3B8FF0-F0A6-4BC1-8E57-F114AEB44E76}" type="VALUE">
                      <a:rPr lang="en-US" sz="2400"/>
                      <a:pPr>
                        <a:defRPr b="1"/>
                      </a:pPr>
                      <a:t>[ערך]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F5D-4892-8165-8DC3750B8F4C}"/>
                </c:ext>
                <c:ext xmlns:c15="http://schemas.microsoft.com/office/drawing/2012/chart" uri="{CE6537A1-D6FC-4f65-9D91-7224C49458BB}">
                  <c15:layout>
                    <c:manualLayout>
                      <c:w val="8.0973999343832009E-2"/>
                      <c:h val="6.2824146981627291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'לקיט קבינט'!$A$2:$A$93</c:f>
              <c:numCache>
                <c:formatCode>m/d/yyyy</c:formatCode>
                <c:ptCount val="92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  <c:pt idx="23">
                  <c:v>44406</c:v>
                </c:pt>
                <c:pt idx="24">
                  <c:v>44405</c:v>
                </c:pt>
                <c:pt idx="25">
                  <c:v>44404</c:v>
                </c:pt>
                <c:pt idx="26">
                  <c:v>44403</c:v>
                </c:pt>
                <c:pt idx="27">
                  <c:v>44402</c:v>
                </c:pt>
                <c:pt idx="28">
                  <c:v>44401</c:v>
                </c:pt>
                <c:pt idx="29">
                  <c:v>44400</c:v>
                </c:pt>
                <c:pt idx="30">
                  <c:v>44399</c:v>
                </c:pt>
                <c:pt idx="31">
                  <c:v>44398</c:v>
                </c:pt>
                <c:pt idx="32">
                  <c:v>44397</c:v>
                </c:pt>
                <c:pt idx="33">
                  <c:v>44396</c:v>
                </c:pt>
                <c:pt idx="34">
                  <c:v>44395</c:v>
                </c:pt>
                <c:pt idx="35">
                  <c:v>44394</c:v>
                </c:pt>
                <c:pt idx="36">
                  <c:v>44393</c:v>
                </c:pt>
                <c:pt idx="37">
                  <c:v>44392</c:v>
                </c:pt>
                <c:pt idx="38">
                  <c:v>44391</c:v>
                </c:pt>
                <c:pt idx="39">
                  <c:v>44390</c:v>
                </c:pt>
                <c:pt idx="40">
                  <c:v>44389</c:v>
                </c:pt>
                <c:pt idx="41">
                  <c:v>44388</c:v>
                </c:pt>
                <c:pt idx="42">
                  <c:v>44387</c:v>
                </c:pt>
                <c:pt idx="43">
                  <c:v>44386</c:v>
                </c:pt>
                <c:pt idx="44">
                  <c:v>44385</c:v>
                </c:pt>
                <c:pt idx="45">
                  <c:v>44384</c:v>
                </c:pt>
                <c:pt idx="46">
                  <c:v>44383</c:v>
                </c:pt>
                <c:pt idx="47">
                  <c:v>44382</c:v>
                </c:pt>
                <c:pt idx="48">
                  <c:v>44381</c:v>
                </c:pt>
                <c:pt idx="49">
                  <c:v>44380</c:v>
                </c:pt>
                <c:pt idx="50">
                  <c:v>44379</c:v>
                </c:pt>
                <c:pt idx="51">
                  <c:v>44378</c:v>
                </c:pt>
                <c:pt idx="52">
                  <c:v>44377</c:v>
                </c:pt>
                <c:pt idx="53">
                  <c:v>44376</c:v>
                </c:pt>
                <c:pt idx="54">
                  <c:v>44375</c:v>
                </c:pt>
                <c:pt idx="55">
                  <c:v>44374</c:v>
                </c:pt>
                <c:pt idx="56">
                  <c:v>44373</c:v>
                </c:pt>
                <c:pt idx="57">
                  <c:v>44372</c:v>
                </c:pt>
                <c:pt idx="58">
                  <c:v>44371</c:v>
                </c:pt>
                <c:pt idx="59">
                  <c:v>44370</c:v>
                </c:pt>
                <c:pt idx="60">
                  <c:v>44369</c:v>
                </c:pt>
                <c:pt idx="61">
                  <c:v>44368</c:v>
                </c:pt>
                <c:pt idx="62">
                  <c:v>44367</c:v>
                </c:pt>
                <c:pt idx="63">
                  <c:v>44366</c:v>
                </c:pt>
                <c:pt idx="64">
                  <c:v>44365</c:v>
                </c:pt>
                <c:pt idx="65">
                  <c:v>44364</c:v>
                </c:pt>
                <c:pt idx="66">
                  <c:v>44363</c:v>
                </c:pt>
                <c:pt idx="67">
                  <c:v>44362</c:v>
                </c:pt>
                <c:pt idx="68">
                  <c:v>44361</c:v>
                </c:pt>
                <c:pt idx="69">
                  <c:v>44360</c:v>
                </c:pt>
                <c:pt idx="70">
                  <c:v>44359</c:v>
                </c:pt>
                <c:pt idx="71">
                  <c:v>44358</c:v>
                </c:pt>
                <c:pt idx="72">
                  <c:v>44357</c:v>
                </c:pt>
                <c:pt idx="73">
                  <c:v>44356</c:v>
                </c:pt>
                <c:pt idx="74">
                  <c:v>44355</c:v>
                </c:pt>
                <c:pt idx="75">
                  <c:v>44354</c:v>
                </c:pt>
                <c:pt idx="76">
                  <c:v>44353</c:v>
                </c:pt>
                <c:pt idx="77">
                  <c:v>44352</c:v>
                </c:pt>
                <c:pt idx="78">
                  <c:v>44351</c:v>
                </c:pt>
                <c:pt idx="79">
                  <c:v>44350</c:v>
                </c:pt>
                <c:pt idx="80">
                  <c:v>44349</c:v>
                </c:pt>
                <c:pt idx="81">
                  <c:v>44348</c:v>
                </c:pt>
                <c:pt idx="82">
                  <c:v>44347</c:v>
                </c:pt>
                <c:pt idx="83">
                  <c:v>44346</c:v>
                </c:pt>
                <c:pt idx="84">
                  <c:v>44345</c:v>
                </c:pt>
                <c:pt idx="85">
                  <c:v>44344</c:v>
                </c:pt>
                <c:pt idx="86">
                  <c:v>44343</c:v>
                </c:pt>
                <c:pt idx="87">
                  <c:v>44342</c:v>
                </c:pt>
                <c:pt idx="88">
                  <c:v>44341</c:v>
                </c:pt>
                <c:pt idx="89">
                  <c:v>44340</c:v>
                </c:pt>
                <c:pt idx="90">
                  <c:v>44339</c:v>
                </c:pt>
                <c:pt idx="91">
                  <c:v>44338</c:v>
                </c:pt>
              </c:numCache>
            </c:numRef>
          </c:cat>
          <c:val>
            <c:numRef>
              <c:f>'לקיט קבינט'!$F$2:$F$93</c:f>
              <c:numCache>
                <c:formatCode>0.00%</c:formatCode>
                <c:ptCount val="92"/>
                <c:pt idx="0">
                  <c:v>5.2818689690198067E-2</c:v>
                </c:pt>
                <c:pt idx="1">
                  <c:v>5.3061613568739063E-2</c:v>
                </c:pt>
                <c:pt idx="2">
                  <c:v>5.4024516730824118E-2</c:v>
                </c:pt>
                <c:pt idx="3">
                  <c:v>5.3953349727997618E-2</c:v>
                </c:pt>
                <c:pt idx="4">
                  <c:v>5.4592828487530505E-2</c:v>
                </c:pt>
                <c:pt idx="5">
                  <c:v>6.0923055536248001E-2</c:v>
                </c:pt>
                <c:pt idx="6">
                  <c:v>5.9675190048375952E-2</c:v>
                </c:pt>
                <c:pt idx="7">
                  <c:v>5.2464209108594805E-2</c:v>
                </c:pt>
                <c:pt idx="8">
                  <c:v>4.7996438112199467E-2</c:v>
                </c:pt>
                <c:pt idx="9">
                  <c:v>4.9227242120114152E-2</c:v>
                </c:pt>
                <c:pt idx="10">
                  <c:v>4.510061078427699E-2</c:v>
                </c:pt>
                <c:pt idx="11">
                  <c:v>4.6035745216912054E-2</c:v>
                </c:pt>
                <c:pt idx="12">
                  <c:v>4.7564290194438634E-2</c:v>
                </c:pt>
                <c:pt idx="13">
                  <c:v>4.0091838280712798E-2</c:v>
                </c:pt>
                <c:pt idx="14">
                  <c:v>3.6312675951533493E-2</c:v>
                </c:pt>
                <c:pt idx="15">
                  <c:v>3.560433922157883E-2</c:v>
                </c:pt>
                <c:pt idx="16">
                  <c:v>3.5534110365412611E-2</c:v>
                </c:pt>
                <c:pt idx="17">
                  <c:v>3.1606268982236681E-2</c:v>
                </c:pt>
                <c:pt idx="18">
                  <c:v>3.2362744235599997E-2</c:v>
                </c:pt>
                <c:pt idx="19">
                  <c:v>3.5363673862230167E-2</c:v>
                </c:pt>
                <c:pt idx="20">
                  <c:v>2.7976817702845099E-2</c:v>
                </c:pt>
                <c:pt idx="21">
                  <c:v>2.994832557741171E-2</c:v>
                </c:pt>
                <c:pt idx="22">
                  <c:v>2.3291984732824428E-2</c:v>
                </c:pt>
                <c:pt idx="23">
                  <c:v>2.2574487509336875E-2</c:v>
                </c:pt>
                <c:pt idx="24">
                  <c:v>2.2248172217709181E-2</c:v>
                </c:pt>
                <c:pt idx="25">
                  <c:v>2.2587370438803642E-2</c:v>
                </c:pt>
                <c:pt idx="26">
                  <c:v>2.1743999022741618E-2</c:v>
                </c:pt>
                <c:pt idx="27">
                  <c:v>2.0627279358132751E-2</c:v>
                </c:pt>
                <c:pt idx="28">
                  <c:v>1.7171931312274753E-2</c:v>
                </c:pt>
                <c:pt idx="29">
                  <c:v>1.5488201002430787E-2</c:v>
                </c:pt>
                <c:pt idx="30">
                  <c:v>1.7112370790263422E-2</c:v>
                </c:pt>
                <c:pt idx="31">
                  <c:v>1.673546526085443E-2</c:v>
                </c:pt>
                <c:pt idx="32">
                  <c:v>1.6486600252560685E-2</c:v>
                </c:pt>
                <c:pt idx="33">
                  <c:v>1.7205396407364158E-2</c:v>
                </c:pt>
                <c:pt idx="34">
                  <c:v>1.5979076382657834E-2</c:v>
                </c:pt>
                <c:pt idx="35">
                  <c:v>1.3871050603647572E-2</c:v>
                </c:pt>
                <c:pt idx="36">
                  <c:v>1.4972241728830177E-2</c:v>
                </c:pt>
                <c:pt idx="37">
                  <c:v>1.4263519767288114E-2</c:v>
                </c:pt>
                <c:pt idx="38">
                  <c:v>1.2931756507755703E-2</c:v>
                </c:pt>
                <c:pt idx="39">
                  <c:v>1.2656724521131301E-2</c:v>
                </c:pt>
                <c:pt idx="40">
                  <c:v>1.2854467855395671E-2</c:v>
                </c:pt>
                <c:pt idx="41">
                  <c:v>1.0873300279809534E-2</c:v>
                </c:pt>
                <c:pt idx="42">
                  <c:v>8.0332409972299172E-3</c:v>
                </c:pt>
                <c:pt idx="43">
                  <c:v>8.9574771450138396E-3</c:v>
                </c:pt>
                <c:pt idx="44">
                  <c:v>9.3119916871490516E-3</c:v>
                </c:pt>
                <c:pt idx="45">
                  <c:v>1.0007448291667463E-2</c:v>
                </c:pt>
                <c:pt idx="46">
                  <c:v>9.2107102908277408E-3</c:v>
                </c:pt>
                <c:pt idx="47">
                  <c:v>9.6474101297806363E-3</c:v>
                </c:pt>
                <c:pt idx="48">
                  <c:v>1.0290574904083515E-2</c:v>
                </c:pt>
                <c:pt idx="49">
                  <c:v>7.1939663508025524E-3</c:v>
                </c:pt>
                <c:pt idx="50">
                  <c:v>6.8724202233536574E-3</c:v>
                </c:pt>
                <c:pt idx="51">
                  <c:v>6.8896724505892182E-3</c:v>
                </c:pt>
                <c:pt idx="52">
                  <c:v>7.5924565270634337E-3</c:v>
                </c:pt>
                <c:pt idx="53">
                  <c:v>6.5629394825546354E-3</c:v>
                </c:pt>
                <c:pt idx="54">
                  <c:v>6.4058364287461911E-3</c:v>
                </c:pt>
                <c:pt idx="55">
                  <c:v>4.9693272559032178E-3</c:v>
                </c:pt>
                <c:pt idx="56">
                  <c:v>5.6612981942410932E-3</c:v>
                </c:pt>
                <c:pt idx="57">
                  <c:v>6.0350030175015086E-3</c:v>
                </c:pt>
                <c:pt idx="58">
                  <c:v>8.1358581731623258E-3</c:v>
                </c:pt>
                <c:pt idx="59">
                  <c:v>5.0087653393438517E-3</c:v>
                </c:pt>
                <c:pt idx="60">
                  <c:v>3.8178536720810774E-3</c:v>
                </c:pt>
                <c:pt idx="61">
                  <c:v>3.9615884385003014E-3</c:v>
                </c:pt>
                <c:pt idx="62">
                  <c:v>2.1645977823916596E-3</c:v>
                </c:pt>
                <c:pt idx="63">
                  <c:v>3.8158440481128163E-3</c:v>
                </c:pt>
                <c:pt idx="64">
                  <c:v>1.8339009693476552E-3</c:v>
                </c:pt>
                <c:pt idx="65">
                  <c:v>1.6091100383710856E-3</c:v>
                </c:pt>
                <c:pt idx="66">
                  <c:v>7.1645081289611467E-4</c:v>
                </c:pt>
                <c:pt idx="67">
                  <c:v>1.1738148984198646E-3</c:v>
                </c:pt>
                <c:pt idx="68">
                  <c:v>1.0075957215935514E-3</c:v>
                </c:pt>
                <c:pt idx="69">
                  <c:v>1.6346101454803029E-4</c:v>
                </c:pt>
                <c:pt idx="70">
                  <c:v>4.7980040303233852E-4</c:v>
                </c:pt>
                <c:pt idx="71">
                  <c:v>1.0417872438939692E-3</c:v>
                </c:pt>
                <c:pt idx="72">
                  <c:v>1.0200034000113333E-3</c:v>
                </c:pt>
                <c:pt idx="73">
                  <c:v>3.5618878005342833E-4</c:v>
                </c:pt>
                <c:pt idx="74">
                  <c:v>1.4187751241428233E-3</c:v>
                </c:pt>
                <c:pt idx="75">
                  <c:v>2.6190580121349685E-4</c:v>
                </c:pt>
                <c:pt idx="76">
                  <c:v>2.5075225677031093E-4</c:v>
                </c:pt>
                <c:pt idx="77">
                  <c:v>6.8709633090559296E-4</c:v>
                </c:pt>
                <c:pt idx="78">
                  <c:v>1.7253854288417656E-3</c:v>
                </c:pt>
                <c:pt idx="79">
                  <c:v>6.3714558776680472E-4</c:v>
                </c:pt>
                <c:pt idx="80">
                  <c:v>7.6335877862595419E-4</c:v>
                </c:pt>
                <c:pt idx="81">
                  <c:v>1.6186468112657818E-3</c:v>
                </c:pt>
                <c:pt idx="82">
                  <c:v>5.537974683544304E-4</c:v>
                </c:pt>
                <c:pt idx="83">
                  <c:v>1.5288961369890939E-4</c:v>
                </c:pt>
                <c:pt idx="84">
                  <c:v>1.2994044396318354E-3</c:v>
                </c:pt>
                <c:pt idx="85">
                  <c:v>5.6836122513419642E-4</c:v>
                </c:pt>
                <c:pt idx="86">
                  <c:v>5.0627418363287889E-4</c:v>
                </c:pt>
                <c:pt idx="87">
                  <c:v>5.446411204045906E-4</c:v>
                </c:pt>
                <c:pt idx="88">
                  <c:v>8.2903116403512081E-4</c:v>
                </c:pt>
                <c:pt idx="89">
                  <c:v>8.7197533555479433E-4</c:v>
                </c:pt>
                <c:pt idx="90">
                  <c:v>1.4256730821955365E-3</c:v>
                </c:pt>
                <c:pt idx="91">
                  <c:v>1.7454545454545455E-3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1F5D-4892-8165-8DC3750B8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9625240"/>
        <c:axId val="499625632"/>
        <c:extLst xmlns:c16r2="http://schemas.microsoft.com/office/drawing/2015/06/chart"/>
      </c:lineChart>
      <c:dateAx>
        <c:axId val="499625240"/>
        <c:scaling>
          <c:orientation val="minMax"/>
        </c:scaling>
        <c:delete val="0"/>
        <c:axPos val="b"/>
        <c:numFmt formatCode="dd/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99625632"/>
        <c:crosses val="autoZero"/>
        <c:auto val="1"/>
        <c:lblOffset val="100"/>
        <c:baseTimeUnit val="days"/>
      </c:dateAx>
      <c:valAx>
        <c:axId val="499625632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99625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3200" b="1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חולים במצב קשה</a:t>
            </a:r>
            <a:endParaRPr lang="he-IL" sz="36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3333333333333333E-2"/>
          <c:y val="0.11484266550014581"/>
          <c:w val="0.93333333333333335"/>
          <c:h val="0.81239822105570136"/>
        </c:manualLayout>
      </c:layout>
      <c:lineChart>
        <c:grouping val="standard"/>
        <c:varyColors val="0"/>
        <c:ser>
          <c:idx val="2"/>
          <c:order val="0"/>
          <c:tx>
            <c:strRef>
              <c:f>'לקיט קבינט'!$D$1</c:f>
              <c:strCache>
                <c:ptCount val="1"/>
                <c:pt idx="0">
                  <c:v>חולים במצב קשה</c:v>
                </c:pt>
              </c:strCache>
            </c:strRef>
          </c:tx>
          <c:spPr>
            <a:ln w="57150" cap="rnd">
              <a:solidFill>
                <a:srgbClr val="A8337D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91"/>
            <c:marker>
              <c:symbol val="none"/>
            </c:marker>
            <c:bubble3D val="0"/>
            <c:spPr>
              <a:ln w="57150" cap="rnd">
                <a:solidFill>
                  <a:srgbClr val="A8337D"/>
                </a:solidFill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E-5451-40C8-A743-01D0DCF4DFDE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F46-44B5-A20D-3F553E11A47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2533874671916011E-2"/>
                  <c:y val="-4.6245406824147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414-4DBF-9901-10125D47FCE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F46-44B5-A20D-3F553E11A47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F46-44B5-A20D-3F553E11A47E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F46-44B5-A20D-3F553E11A47E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F46-44B5-A20D-3F553E11A47E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F46-44B5-A20D-3F553E11A47E}"/>
                </c:ex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3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3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F46-44B5-A20D-3F553E11A47E}"/>
                </c:ext>
                <c:ext xmlns:c15="http://schemas.microsoft.com/office/drawing/2012/chart" uri="{CE6537A1-D6FC-4f65-9D91-7224C49458BB}"/>
              </c:extLst>
            </c:dLbl>
            <c:dLbl>
              <c:idx val="4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4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4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4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F46-44B5-A20D-3F553E11A47E}"/>
                </c:ext>
                <c:ext xmlns:c15="http://schemas.microsoft.com/office/drawing/2012/chart" uri="{CE6537A1-D6FC-4f65-9D91-7224C49458BB}"/>
              </c:extLst>
            </c:dLbl>
            <c:dLbl>
              <c:idx val="4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4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4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5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5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F46-44B5-A20D-3F553E11A47E}"/>
                </c:ext>
                <c:ext xmlns:c15="http://schemas.microsoft.com/office/drawing/2012/chart" uri="{CE6537A1-D6FC-4f65-9D91-7224C49458BB}"/>
              </c:extLst>
            </c:dLbl>
            <c:dLbl>
              <c:idx val="5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5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5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5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F46-44B5-A20D-3F553E11A47E}"/>
                </c:ext>
                <c:ext xmlns:c15="http://schemas.microsoft.com/office/drawing/2012/chart" uri="{CE6537A1-D6FC-4f65-9D91-7224C49458BB}"/>
              </c:extLst>
            </c:dLbl>
            <c:dLbl>
              <c:idx val="5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5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6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6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6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F46-44B5-A20D-3F553E11A47E}"/>
                </c:ext>
                <c:ext xmlns:c15="http://schemas.microsoft.com/office/drawing/2012/chart" uri="{CE6537A1-D6FC-4f65-9D91-7224C49458BB}"/>
              </c:extLst>
            </c:dLbl>
            <c:dLbl>
              <c:idx val="6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6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6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6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6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F46-44B5-A20D-3F553E11A47E}"/>
                </c:ext>
                <c:ext xmlns:c15="http://schemas.microsoft.com/office/drawing/2012/chart" uri="{CE6537A1-D6FC-4f65-9D91-7224C49458BB}"/>
              </c:extLst>
            </c:dLbl>
            <c:dLbl>
              <c:idx val="7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7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7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7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2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7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F46-44B5-A20D-3F553E11A47E}"/>
                </c:ext>
                <c:ext xmlns:c15="http://schemas.microsoft.com/office/drawing/2012/chart" uri="{CE6537A1-D6FC-4f65-9D91-7224C49458BB}"/>
              </c:extLst>
            </c:dLbl>
            <c:dLbl>
              <c:idx val="7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7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4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7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8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6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8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F46-44B5-A20D-3F553E11A47E}"/>
                </c:ext>
                <c:ext xmlns:c15="http://schemas.microsoft.com/office/drawing/2012/chart" uri="{CE6537A1-D6FC-4f65-9D91-7224C49458BB}"/>
              </c:extLst>
            </c:dLbl>
            <c:dLbl>
              <c:idx val="8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8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8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8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8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A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8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F46-44B5-A20D-3F553E11A47E}"/>
                </c:ext>
                <c:ext xmlns:c15="http://schemas.microsoft.com/office/drawing/2012/chart" uri="{CE6537A1-D6FC-4f65-9D91-7224C49458BB}"/>
              </c:extLst>
            </c:dLbl>
            <c:dLbl>
              <c:idx val="8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B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8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C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9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D-5451-40C8-A743-01D0DCF4DFDE}"/>
                </c:ext>
                <c:ext xmlns:c15="http://schemas.microsoft.com/office/drawing/2012/chart" uri="{CE6537A1-D6FC-4f65-9D91-7224C49458BB}"/>
              </c:extLst>
            </c:dLbl>
            <c:dLbl>
              <c:idx val="9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'לקיט קבינט'!$A$2:$A$93</c:f>
              <c:numCache>
                <c:formatCode>m/d/yyyy</c:formatCode>
                <c:ptCount val="92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  <c:pt idx="23">
                  <c:v>44406</c:v>
                </c:pt>
                <c:pt idx="24">
                  <c:v>44405</c:v>
                </c:pt>
                <c:pt idx="25">
                  <c:v>44404</c:v>
                </c:pt>
                <c:pt idx="26">
                  <c:v>44403</c:v>
                </c:pt>
                <c:pt idx="27">
                  <c:v>44402</c:v>
                </c:pt>
                <c:pt idx="28">
                  <c:v>44401</c:v>
                </c:pt>
                <c:pt idx="29">
                  <c:v>44400</c:v>
                </c:pt>
                <c:pt idx="30">
                  <c:v>44399</c:v>
                </c:pt>
                <c:pt idx="31">
                  <c:v>44398</c:v>
                </c:pt>
                <c:pt idx="32">
                  <c:v>44397</c:v>
                </c:pt>
                <c:pt idx="33">
                  <c:v>44396</c:v>
                </c:pt>
                <c:pt idx="34">
                  <c:v>44395</c:v>
                </c:pt>
                <c:pt idx="35">
                  <c:v>44394</c:v>
                </c:pt>
                <c:pt idx="36">
                  <c:v>44393</c:v>
                </c:pt>
                <c:pt idx="37">
                  <c:v>44392</c:v>
                </c:pt>
                <c:pt idx="38">
                  <c:v>44391</c:v>
                </c:pt>
                <c:pt idx="39">
                  <c:v>44390</c:v>
                </c:pt>
                <c:pt idx="40">
                  <c:v>44389</c:v>
                </c:pt>
                <c:pt idx="41">
                  <c:v>44388</c:v>
                </c:pt>
                <c:pt idx="42">
                  <c:v>44387</c:v>
                </c:pt>
                <c:pt idx="43">
                  <c:v>44386</c:v>
                </c:pt>
                <c:pt idx="44">
                  <c:v>44385</c:v>
                </c:pt>
                <c:pt idx="45">
                  <c:v>44384</c:v>
                </c:pt>
                <c:pt idx="46">
                  <c:v>44383</c:v>
                </c:pt>
                <c:pt idx="47">
                  <c:v>44382</c:v>
                </c:pt>
                <c:pt idx="48">
                  <c:v>44381</c:v>
                </c:pt>
                <c:pt idx="49">
                  <c:v>44380</c:v>
                </c:pt>
                <c:pt idx="50">
                  <c:v>44379</c:v>
                </c:pt>
                <c:pt idx="51">
                  <c:v>44378</c:v>
                </c:pt>
                <c:pt idx="52">
                  <c:v>44377</c:v>
                </c:pt>
                <c:pt idx="53">
                  <c:v>44376</c:v>
                </c:pt>
                <c:pt idx="54">
                  <c:v>44375</c:v>
                </c:pt>
                <c:pt idx="55">
                  <c:v>44374</c:v>
                </c:pt>
                <c:pt idx="56">
                  <c:v>44373</c:v>
                </c:pt>
                <c:pt idx="57">
                  <c:v>44372</c:v>
                </c:pt>
                <c:pt idx="58">
                  <c:v>44371</c:v>
                </c:pt>
                <c:pt idx="59">
                  <c:v>44370</c:v>
                </c:pt>
                <c:pt idx="60">
                  <c:v>44369</c:v>
                </c:pt>
                <c:pt idx="61">
                  <c:v>44368</c:v>
                </c:pt>
                <c:pt idx="62">
                  <c:v>44367</c:v>
                </c:pt>
                <c:pt idx="63">
                  <c:v>44366</c:v>
                </c:pt>
                <c:pt idx="64">
                  <c:v>44365</c:v>
                </c:pt>
                <c:pt idx="65">
                  <c:v>44364</c:v>
                </c:pt>
                <c:pt idx="66">
                  <c:v>44363</c:v>
                </c:pt>
                <c:pt idx="67">
                  <c:v>44362</c:v>
                </c:pt>
                <c:pt idx="68">
                  <c:v>44361</c:v>
                </c:pt>
                <c:pt idx="69">
                  <c:v>44360</c:v>
                </c:pt>
                <c:pt idx="70">
                  <c:v>44359</c:v>
                </c:pt>
                <c:pt idx="71">
                  <c:v>44358</c:v>
                </c:pt>
                <c:pt idx="72">
                  <c:v>44357</c:v>
                </c:pt>
                <c:pt idx="73">
                  <c:v>44356</c:v>
                </c:pt>
                <c:pt idx="74">
                  <c:v>44355</c:v>
                </c:pt>
                <c:pt idx="75">
                  <c:v>44354</c:v>
                </c:pt>
                <c:pt idx="76">
                  <c:v>44353</c:v>
                </c:pt>
                <c:pt idx="77">
                  <c:v>44352</c:v>
                </c:pt>
                <c:pt idx="78">
                  <c:v>44351</c:v>
                </c:pt>
                <c:pt idx="79">
                  <c:v>44350</c:v>
                </c:pt>
                <c:pt idx="80">
                  <c:v>44349</c:v>
                </c:pt>
                <c:pt idx="81">
                  <c:v>44348</c:v>
                </c:pt>
                <c:pt idx="82">
                  <c:v>44347</c:v>
                </c:pt>
                <c:pt idx="83">
                  <c:v>44346</c:v>
                </c:pt>
                <c:pt idx="84">
                  <c:v>44345</c:v>
                </c:pt>
                <c:pt idx="85">
                  <c:v>44344</c:v>
                </c:pt>
                <c:pt idx="86">
                  <c:v>44343</c:v>
                </c:pt>
                <c:pt idx="87">
                  <c:v>44342</c:v>
                </c:pt>
                <c:pt idx="88">
                  <c:v>44341</c:v>
                </c:pt>
                <c:pt idx="89">
                  <c:v>44340</c:v>
                </c:pt>
                <c:pt idx="90">
                  <c:v>44339</c:v>
                </c:pt>
                <c:pt idx="91">
                  <c:v>44338</c:v>
                </c:pt>
              </c:numCache>
            </c:numRef>
          </c:cat>
          <c:val>
            <c:numRef>
              <c:f>'לקיט קבינט'!$D$2:$D$93</c:f>
              <c:numCache>
                <c:formatCode>General</c:formatCode>
                <c:ptCount val="92"/>
                <c:pt idx="0">
                  <c:v>652</c:v>
                </c:pt>
                <c:pt idx="1">
                  <c:v>610</c:v>
                </c:pt>
                <c:pt idx="2">
                  <c:v>600</c:v>
                </c:pt>
                <c:pt idx="3">
                  <c:v>594</c:v>
                </c:pt>
                <c:pt idx="4">
                  <c:v>573</c:v>
                </c:pt>
                <c:pt idx="5">
                  <c:v>531</c:v>
                </c:pt>
                <c:pt idx="6">
                  <c:v>536</c:v>
                </c:pt>
                <c:pt idx="7">
                  <c:v>491</c:v>
                </c:pt>
                <c:pt idx="8">
                  <c:v>470</c:v>
                </c:pt>
                <c:pt idx="9">
                  <c:v>452</c:v>
                </c:pt>
                <c:pt idx="10">
                  <c:v>402</c:v>
                </c:pt>
                <c:pt idx="11">
                  <c:v>393</c:v>
                </c:pt>
                <c:pt idx="12">
                  <c:v>377</c:v>
                </c:pt>
                <c:pt idx="13">
                  <c:v>362</c:v>
                </c:pt>
                <c:pt idx="14">
                  <c:v>325</c:v>
                </c:pt>
                <c:pt idx="15">
                  <c:v>275</c:v>
                </c:pt>
                <c:pt idx="16">
                  <c:v>262</c:v>
                </c:pt>
                <c:pt idx="17">
                  <c:v>235</c:v>
                </c:pt>
                <c:pt idx="18">
                  <c:v>232</c:v>
                </c:pt>
                <c:pt idx="19">
                  <c:v>215</c:v>
                </c:pt>
                <c:pt idx="20">
                  <c:v>199</c:v>
                </c:pt>
                <c:pt idx="21">
                  <c:v>199</c:v>
                </c:pt>
                <c:pt idx="22">
                  <c:v>178</c:v>
                </c:pt>
                <c:pt idx="23">
                  <c:v>153</c:v>
                </c:pt>
                <c:pt idx="24">
                  <c:v>151</c:v>
                </c:pt>
                <c:pt idx="25">
                  <c:v>155</c:v>
                </c:pt>
                <c:pt idx="26">
                  <c:v>123</c:v>
                </c:pt>
                <c:pt idx="27">
                  <c:v>97</c:v>
                </c:pt>
                <c:pt idx="28">
                  <c:v>89</c:v>
                </c:pt>
                <c:pt idx="29">
                  <c:v>86</c:v>
                </c:pt>
                <c:pt idx="30">
                  <c:v>76</c:v>
                </c:pt>
                <c:pt idx="31">
                  <c:v>67</c:v>
                </c:pt>
                <c:pt idx="32">
                  <c:v>62</c:v>
                </c:pt>
                <c:pt idx="33">
                  <c:v>61</c:v>
                </c:pt>
                <c:pt idx="34">
                  <c:v>66</c:v>
                </c:pt>
                <c:pt idx="35">
                  <c:v>58</c:v>
                </c:pt>
                <c:pt idx="36">
                  <c:v>49</c:v>
                </c:pt>
                <c:pt idx="37">
                  <c:v>54</c:v>
                </c:pt>
                <c:pt idx="38">
                  <c:v>51</c:v>
                </c:pt>
                <c:pt idx="39">
                  <c:v>45</c:v>
                </c:pt>
                <c:pt idx="40">
                  <c:v>45</c:v>
                </c:pt>
                <c:pt idx="41">
                  <c:v>47</c:v>
                </c:pt>
                <c:pt idx="42">
                  <c:v>39</c:v>
                </c:pt>
                <c:pt idx="43">
                  <c:v>39</c:v>
                </c:pt>
                <c:pt idx="44">
                  <c:v>41</c:v>
                </c:pt>
                <c:pt idx="45">
                  <c:v>40</c:v>
                </c:pt>
                <c:pt idx="46">
                  <c:v>35</c:v>
                </c:pt>
                <c:pt idx="47">
                  <c:v>31</c:v>
                </c:pt>
                <c:pt idx="48">
                  <c:v>28</c:v>
                </c:pt>
                <c:pt idx="49">
                  <c:v>27</c:v>
                </c:pt>
                <c:pt idx="50">
                  <c:v>25</c:v>
                </c:pt>
                <c:pt idx="51">
                  <c:v>23</c:v>
                </c:pt>
                <c:pt idx="52">
                  <c:v>23</c:v>
                </c:pt>
                <c:pt idx="53">
                  <c:v>20</c:v>
                </c:pt>
                <c:pt idx="54">
                  <c:v>20</c:v>
                </c:pt>
                <c:pt idx="55">
                  <c:v>22</c:v>
                </c:pt>
                <c:pt idx="56">
                  <c:v>23</c:v>
                </c:pt>
                <c:pt idx="57">
                  <c:v>22</c:v>
                </c:pt>
                <c:pt idx="58">
                  <c:v>22</c:v>
                </c:pt>
                <c:pt idx="59">
                  <c:v>23</c:v>
                </c:pt>
                <c:pt idx="60">
                  <c:v>24</c:v>
                </c:pt>
                <c:pt idx="61">
                  <c:v>21</c:v>
                </c:pt>
                <c:pt idx="62">
                  <c:v>21</c:v>
                </c:pt>
                <c:pt idx="63">
                  <c:v>19</c:v>
                </c:pt>
                <c:pt idx="64">
                  <c:v>19</c:v>
                </c:pt>
                <c:pt idx="65">
                  <c:v>20</c:v>
                </c:pt>
                <c:pt idx="66">
                  <c:v>21</c:v>
                </c:pt>
                <c:pt idx="67">
                  <c:v>24</c:v>
                </c:pt>
                <c:pt idx="68">
                  <c:v>27</c:v>
                </c:pt>
                <c:pt idx="69">
                  <c:v>26</c:v>
                </c:pt>
                <c:pt idx="70">
                  <c:v>28</c:v>
                </c:pt>
                <c:pt idx="71">
                  <c:v>30</c:v>
                </c:pt>
                <c:pt idx="72">
                  <c:v>30</c:v>
                </c:pt>
                <c:pt idx="73">
                  <c:v>30</c:v>
                </c:pt>
                <c:pt idx="74">
                  <c:v>30</c:v>
                </c:pt>
                <c:pt idx="75">
                  <c:v>31</c:v>
                </c:pt>
                <c:pt idx="76">
                  <c:v>35</c:v>
                </c:pt>
                <c:pt idx="77">
                  <c:v>33</c:v>
                </c:pt>
                <c:pt idx="78">
                  <c:v>34</c:v>
                </c:pt>
                <c:pt idx="79">
                  <c:v>35</c:v>
                </c:pt>
                <c:pt idx="80">
                  <c:v>35</c:v>
                </c:pt>
                <c:pt idx="81">
                  <c:v>40</c:v>
                </c:pt>
                <c:pt idx="82">
                  <c:v>40</c:v>
                </c:pt>
                <c:pt idx="83">
                  <c:v>40</c:v>
                </c:pt>
                <c:pt idx="84">
                  <c:v>40</c:v>
                </c:pt>
                <c:pt idx="85">
                  <c:v>40</c:v>
                </c:pt>
                <c:pt idx="86">
                  <c:v>42</c:v>
                </c:pt>
                <c:pt idx="87">
                  <c:v>44</c:v>
                </c:pt>
                <c:pt idx="88">
                  <c:v>47</c:v>
                </c:pt>
                <c:pt idx="89">
                  <c:v>51</c:v>
                </c:pt>
                <c:pt idx="90">
                  <c:v>52</c:v>
                </c:pt>
                <c:pt idx="91">
                  <c:v>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451-40C8-A743-01D0DCF4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9622104"/>
        <c:axId val="499618576"/>
        <c:extLst xmlns:c16r2="http://schemas.microsoft.com/office/drawing/2015/06/chart"/>
      </c:lineChart>
      <c:dateAx>
        <c:axId val="499622104"/>
        <c:scaling>
          <c:orientation val="minMax"/>
        </c:scaling>
        <c:delete val="0"/>
        <c:axPos val="b"/>
        <c:numFmt formatCode="dd/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99618576"/>
        <c:crosses val="autoZero"/>
        <c:auto val="1"/>
        <c:lblOffset val="100"/>
        <c:baseTimeUnit val="days"/>
      </c:dateAx>
      <c:valAx>
        <c:axId val="499618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99622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3200" b="1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מאושפזים</a:t>
            </a:r>
            <a:endParaRPr lang="he-IL" sz="36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9.3749999999999997E-3"/>
          <c:y val="0.11484266550014581"/>
          <c:w val="0.96658426011027887"/>
          <c:h val="0.81239822105570136"/>
        </c:manualLayout>
      </c:layout>
      <c:lineChart>
        <c:grouping val="standard"/>
        <c:varyColors val="0"/>
        <c:ser>
          <c:idx val="2"/>
          <c:order val="0"/>
          <c:tx>
            <c:strRef>
              <c:f>'לקיט קבינט'!$E$1</c:f>
              <c:strCache>
                <c:ptCount val="1"/>
                <c:pt idx="0">
                  <c:v>מאושפזים</c:v>
                </c:pt>
              </c:strCache>
            </c:strRef>
          </c:tx>
          <c:spPr>
            <a:ln w="57150" cap="rnd">
              <a:solidFill>
                <a:srgbClr val="FFC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90"/>
            <c:marker>
              <c:symbol val="none"/>
            </c:marker>
            <c:bubble3D val="0"/>
            <c:spPr>
              <a:ln w="57150" cap="rnd">
                <a:solidFill>
                  <a:srgbClr val="FFC000"/>
                </a:solidFill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3A0A-467F-B924-B6B4EDE3D672}"/>
              </c:ext>
            </c:extLst>
          </c:dPt>
          <c:dPt>
            <c:idx val="91"/>
            <c:marker>
              <c:symbol val="none"/>
            </c:marker>
            <c:bubble3D val="0"/>
            <c:spPr>
              <a:ln w="57150" cap="rnd">
                <a:solidFill>
                  <a:srgbClr val="FFC000"/>
                </a:solidFill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E-3A0A-467F-B924-B6B4EDE3D672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280-45BA-91EB-A734E1A253E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280-45BA-91EB-A734E1A253E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280-45BA-91EB-A734E1A253EC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280-45BA-91EB-A734E1A253EC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280-45BA-91EB-A734E1A253EC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280-45BA-91EB-A734E1A253EC}"/>
                </c:ex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3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3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280-45BA-91EB-A734E1A253EC}"/>
                </c:ext>
                <c:ext xmlns:c15="http://schemas.microsoft.com/office/drawing/2012/chart" uri="{CE6537A1-D6FC-4f65-9D91-7224C49458BB}"/>
              </c:extLst>
            </c:dLbl>
            <c:dLbl>
              <c:idx val="4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4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4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4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280-45BA-91EB-A734E1A253EC}"/>
                </c:ext>
                <c:ext xmlns:c15="http://schemas.microsoft.com/office/drawing/2012/chart" uri="{CE6537A1-D6FC-4f65-9D91-7224C49458BB}"/>
              </c:extLst>
            </c:dLbl>
            <c:dLbl>
              <c:idx val="4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4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4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5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5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280-45BA-91EB-A734E1A253EC}"/>
                </c:ext>
                <c:ext xmlns:c15="http://schemas.microsoft.com/office/drawing/2012/chart" uri="{CE6537A1-D6FC-4f65-9D91-7224C49458BB}"/>
              </c:extLst>
            </c:dLbl>
            <c:dLbl>
              <c:idx val="5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5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5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5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280-45BA-91EB-A734E1A253EC}"/>
                </c:ext>
                <c:ext xmlns:c15="http://schemas.microsoft.com/office/drawing/2012/chart" uri="{CE6537A1-D6FC-4f65-9D91-7224C49458BB}"/>
              </c:extLst>
            </c:dLbl>
            <c:dLbl>
              <c:idx val="5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5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6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6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6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280-45BA-91EB-A734E1A253EC}"/>
                </c:ext>
                <c:ext xmlns:c15="http://schemas.microsoft.com/office/drawing/2012/chart" uri="{CE6537A1-D6FC-4f65-9D91-7224C49458BB}"/>
              </c:extLst>
            </c:dLbl>
            <c:dLbl>
              <c:idx val="6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6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66"/>
              <c:layout>
                <c:manualLayout>
                  <c:x val="-2.4309957349081365E-2"/>
                  <c:y val="-4.43935549722952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7B9-4C74-807C-3C28D755DB3C}"/>
                </c:ext>
                <c:ext xmlns:c15="http://schemas.microsoft.com/office/drawing/2012/chart" uri="{CE6537A1-D6FC-4f65-9D91-7224C49458BB}"/>
              </c:extLst>
            </c:dLbl>
            <c:dLbl>
              <c:idx val="6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6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6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280-45BA-91EB-A734E1A253EC}"/>
                </c:ext>
                <c:ext xmlns:c15="http://schemas.microsoft.com/office/drawing/2012/chart" uri="{CE6537A1-D6FC-4f65-9D91-7224C49458BB}"/>
              </c:extLst>
            </c:dLbl>
            <c:dLbl>
              <c:idx val="7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7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7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7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2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7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280-45BA-91EB-A734E1A253EC}"/>
                </c:ext>
                <c:ext xmlns:c15="http://schemas.microsoft.com/office/drawing/2012/chart" uri="{CE6537A1-D6FC-4f65-9D91-7224C49458BB}"/>
              </c:extLst>
            </c:dLbl>
            <c:dLbl>
              <c:idx val="7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7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4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7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8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6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8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280-45BA-91EB-A734E1A253EC}"/>
                </c:ext>
                <c:ext xmlns:c15="http://schemas.microsoft.com/office/drawing/2012/chart" uri="{CE6537A1-D6FC-4f65-9D91-7224C49458BB}"/>
              </c:extLst>
            </c:dLbl>
            <c:dLbl>
              <c:idx val="8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8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8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8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8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A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8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A280-45BA-91EB-A734E1A253EC}"/>
                </c:ext>
                <c:ext xmlns:c15="http://schemas.microsoft.com/office/drawing/2012/chart" uri="{CE6537A1-D6FC-4f65-9D91-7224C49458BB}"/>
              </c:extLst>
            </c:dLbl>
            <c:dLbl>
              <c:idx val="8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B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8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C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9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D-3A0A-467F-B924-B6B4EDE3D672}"/>
                </c:ext>
                <c:ext xmlns:c15="http://schemas.microsoft.com/office/drawing/2012/chart" uri="{CE6537A1-D6FC-4f65-9D91-7224C49458BB}"/>
              </c:extLst>
            </c:dLbl>
            <c:dLbl>
              <c:idx val="91"/>
              <c:layout>
                <c:manualLayout>
                  <c:x val="-1.7554215879265245E-2"/>
                  <c:y val="-6.28935549722951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E-3A0A-467F-B924-B6B4EDE3D67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'לקיט קבינט'!$A$2:$A$93</c:f>
              <c:numCache>
                <c:formatCode>m/d/yyyy</c:formatCode>
                <c:ptCount val="92"/>
                <c:pt idx="0">
                  <c:v>44429</c:v>
                </c:pt>
                <c:pt idx="1">
                  <c:v>44428</c:v>
                </c:pt>
                <c:pt idx="2">
                  <c:v>44427</c:v>
                </c:pt>
                <c:pt idx="3">
                  <c:v>44426</c:v>
                </c:pt>
                <c:pt idx="4">
                  <c:v>44425</c:v>
                </c:pt>
                <c:pt idx="5">
                  <c:v>44424</c:v>
                </c:pt>
                <c:pt idx="6">
                  <c:v>44423</c:v>
                </c:pt>
                <c:pt idx="7">
                  <c:v>44422</c:v>
                </c:pt>
                <c:pt idx="8">
                  <c:v>44421</c:v>
                </c:pt>
                <c:pt idx="9">
                  <c:v>44420</c:v>
                </c:pt>
                <c:pt idx="10">
                  <c:v>44419</c:v>
                </c:pt>
                <c:pt idx="11">
                  <c:v>44418</c:v>
                </c:pt>
                <c:pt idx="12">
                  <c:v>44417</c:v>
                </c:pt>
                <c:pt idx="13">
                  <c:v>44416</c:v>
                </c:pt>
                <c:pt idx="14">
                  <c:v>44415</c:v>
                </c:pt>
                <c:pt idx="15">
                  <c:v>44414</c:v>
                </c:pt>
                <c:pt idx="16">
                  <c:v>44413</c:v>
                </c:pt>
                <c:pt idx="17">
                  <c:v>44412</c:v>
                </c:pt>
                <c:pt idx="18">
                  <c:v>44411</c:v>
                </c:pt>
                <c:pt idx="19">
                  <c:v>44410</c:v>
                </c:pt>
                <c:pt idx="20">
                  <c:v>44409</c:v>
                </c:pt>
                <c:pt idx="21">
                  <c:v>44408</c:v>
                </c:pt>
                <c:pt idx="22">
                  <c:v>44407</c:v>
                </c:pt>
                <c:pt idx="23">
                  <c:v>44406</c:v>
                </c:pt>
                <c:pt idx="24">
                  <c:v>44405</c:v>
                </c:pt>
                <c:pt idx="25">
                  <c:v>44404</c:v>
                </c:pt>
                <c:pt idx="26">
                  <c:v>44403</c:v>
                </c:pt>
                <c:pt idx="27">
                  <c:v>44402</c:v>
                </c:pt>
                <c:pt idx="28">
                  <c:v>44401</c:v>
                </c:pt>
                <c:pt idx="29">
                  <c:v>44400</c:v>
                </c:pt>
                <c:pt idx="30">
                  <c:v>44399</c:v>
                </c:pt>
                <c:pt idx="31">
                  <c:v>44398</c:v>
                </c:pt>
                <c:pt idx="32">
                  <c:v>44397</c:v>
                </c:pt>
                <c:pt idx="33">
                  <c:v>44396</c:v>
                </c:pt>
                <c:pt idx="34">
                  <c:v>44395</c:v>
                </c:pt>
                <c:pt idx="35">
                  <c:v>44394</c:v>
                </c:pt>
                <c:pt idx="36">
                  <c:v>44393</c:v>
                </c:pt>
                <c:pt idx="37">
                  <c:v>44392</c:v>
                </c:pt>
                <c:pt idx="38">
                  <c:v>44391</c:v>
                </c:pt>
                <c:pt idx="39">
                  <c:v>44390</c:v>
                </c:pt>
                <c:pt idx="40">
                  <c:v>44389</c:v>
                </c:pt>
                <c:pt idx="41">
                  <c:v>44388</c:v>
                </c:pt>
                <c:pt idx="42">
                  <c:v>44387</c:v>
                </c:pt>
                <c:pt idx="43">
                  <c:v>44386</c:v>
                </c:pt>
                <c:pt idx="44">
                  <c:v>44385</c:v>
                </c:pt>
                <c:pt idx="45">
                  <c:v>44384</c:v>
                </c:pt>
                <c:pt idx="46">
                  <c:v>44383</c:v>
                </c:pt>
                <c:pt idx="47">
                  <c:v>44382</c:v>
                </c:pt>
                <c:pt idx="48">
                  <c:v>44381</c:v>
                </c:pt>
                <c:pt idx="49">
                  <c:v>44380</c:v>
                </c:pt>
                <c:pt idx="50">
                  <c:v>44379</c:v>
                </c:pt>
                <c:pt idx="51">
                  <c:v>44378</c:v>
                </c:pt>
                <c:pt idx="52">
                  <c:v>44377</c:v>
                </c:pt>
                <c:pt idx="53">
                  <c:v>44376</c:v>
                </c:pt>
                <c:pt idx="54">
                  <c:v>44375</c:v>
                </c:pt>
                <c:pt idx="55">
                  <c:v>44374</c:v>
                </c:pt>
                <c:pt idx="56">
                  <c:v>44373</c:v>
                </c:pt>
                <c:pt idx="57">
                  <c:v>44372</c:v>
                </c:pt>
                <c:pt idx="58">
                  <c:v>44371</c:v>
                </c:pt>
                <c:pt idx="59">
                  <c:v>44370</c:v>
                </c:pt>
                <c:pt idx="60">
                  <c:v>44369</c:v>
                </c:pt>
                <c:pt idx="61">
                  <c:v>44368</c:v>
                </c:pt>
                <c:pt idx="62">
                  <c:v>44367</c:v>
                </c:pt>
                <c:pt idx="63">
                  <c:v>44366</c:v>
                </c:pt>
                <c:pt idx="64">
                  <c:v>44365</c:v>
                </c:pt>
                <c:pt idx="65">
                  <c:v>44364</c:v>
                </c:pt>
                <c:pt idx="66">
                  <c:v>44363</c:v>
                </c:pt>
                <c:pt idx="67">
                  <c:v>44362</c:v>
                </c:pt>
                <c:pt idx="68">
                  <c:v>44361</c:v>
                </c:pt>
                <c:pt idx="69">
                  <c:v>44360</c:v>
                </c:pt>
                <c:pt idx="70">
                  <c:v>44359</c:v>
                </c:pt>
                <c:pt idx="71">
                  <c:v>44358</c:v>
                </c:pt>
                <c:pt idx="72">
                  <c:v>44357</c:v>
                </c:pt>
                <c:pt idx="73">
                  <c:v>44356</c:v>
                </c:pt>
                <c:pt idx="74">
                  <c:v>44355</c:v>
                </c:pt>
                <c:pt idx="75">
                  <c:v>44354</c:v>
                </c:pt>
                <c:pt idx="76">
                  <c:v>44353</c:v>
                </c:pt>
                <c:pt idx="77">
                  <c:v>44352</c:v>
                </c:pt>
                <c:pt idx="78">
                  <c:v>44351</c:v>
                </c:pt>
                <c:pt idx="79">
                  <c:v>44350</c:v>
                </c:pt>
                <c:pt idx="80">
                  <c:v>44349</c:v>
                </c:pt>
                <c:pt idx="81">
                  <c:v>44348</c:v>
                </c:pt>
                <c:pt idx="82">
                  <c:v>44347</c:v>
                </c:pt>
                <c:pt idx="83">
                  <c:v>44346</c:v>
                </c:pt>
                <c:pt idx="84">
                  <c:v>44345</c:v>
                </c:pt>
                <c:pt idx="85">
                  <c:v>44344</c:v>
                </c:pt>
                <c:pt idx="86">
                  <c:v>44343</c:v>
                </c:pt>
                <c:pt idx="87">
                  <c:v>44342</c:v>
                </c:pt>
                <c:pt idx="88">
                  <c:v>44341</c:v>
                </c:pt>
                <c:pt idx="89">
                  <c:v>44340</c:v>
                </c:pt>
                <c:pt idx="90">
                  <c:v>44339</c:v>
                </c:pt>
                <c:pt idx="91">
                  <c:v>44338</c:v>
                </c:pt>
              </c:numCache>
            </c:numRef>
          </c:cat>
          <c:val>
            <c:numRef>
              <c:f>'לקיט קבינט'!$E$2:$E$93</c:f>
              <c:numCache>
                <c:formatCode>_ * #,##0_ ;_ * \-#,##0_ ;_ * "-"??_ ;_ @_ </c:formatCode>
                <c:ptCount val="92"/>
                <c:pt idx="0">
                  <c:v>1067</c:v>
                </c:pt>
                <c:pt idx="1">
                  <c:v>1103</c:v>
                </c:pt>
                <c:pt idx="2">
                  <c:v>1112</c:v>
                </c:pt>
                <c:pt idx="3">
                  <c:v>1118</c:v>
                </c:pt>
                <c:pt idx="4">
                  <c:v>1124</c:v>
                </c:pt>
                <c:pt idx="5">
                  <c:v>1073</c:v>
                </c:pt>
                <c:pt idx="6">
                  <c:v>1088</c:v>
                </c:pt>
                <c:pt idx="7">
                  <c:v>984</c:v>
                </c:pt>
                <c:pt idx="8">
                  <c:v>912</c:v>
                </c:pt>
                <c:pt idx="9">
                  <c:v>923</c:v>
                </c:pt>
                <c:pt idx="10">
                  <c:v>873</c:v>
                </c:pt>
                <c:pt idx="11">
                  <c:v>830</c:v>
                </c:pt>
                <c:pt idx="12">
                  <c:v>785</c:v>
                </c:pt>
                <c:pt idx="13">
                  <c:v>767</c:v>
                </c:pt>
                <c:pt idx="14">
                  <c:v>687</c:v>
                </c:pt>
                <c:pt idx="15">
                  <c:v>638</c:v>
                </c:pt>
                <c:pt idx="16">
                  <c:v>611</c:v>
                </c:pt>
                <c:pt idx="17">
                  <c:v>569</c:v>
                </c:pt>
                <c:pt idx="18">
                  <c:v>563</c:v>
                </c:pt>
                <c:pt idx="19">
                  <c:v>526</c:v>
                </c:pt>
                <c:pt idx="20">
                  <c:v>502</c:v>
                </c:pt>
                <c:pt idx="21">
                  <c:v>442</c:v>
                </c:pt>
                <c:pt idx="22">
                  <c:v>401</c:v>
                </c:pt>
                <c:pt idx="23">
                  <c:v>399</c:v>
                </c:pt>
                <c:pt idx="24">
                  <c:v>373</c:v>
                </c:pt>
                <c:pt idx="25">
                  <c:v>353</c:v>
                </c:pt>
                <c:pt idx="26">
                  <c:v>317</c:v>
                </c:pt>
                <c:pt idx="27">
                  <c:v>283</c:v>
                </c:pt>
                <c:pt idx="28">
                  <c:v>243</c:v>
                </c:pt>
                <c:pt idx="29">
                  <c:v>239</c:v>
                </c:pt>
                <c:pt idx="30">
                  <c:v>233</c:v>
                </c:pt>
                <c:pt idx="31">
                  <c:v>212</c:v>
                </c:pt>
                <c:pt idx="32">
                  <c:v>210</c:v>
                </c:pt>
                <c:pt idx="33">
                  <c:v>185</c:v>
                </c:pt>
                <c:pt idx="34">
                  <c:v>182</c:v>
                </c:pt>
                <c:pt idx="35">
                  <c:v>160</c:v>
                </c:pt>
                <c:pt idx="36">
                  <c:v>155</c:v>
                </c:pt>
                <c:pt idx="37">
                  <c:v>155</c:v>
                </c:pt>
                <c:pt idx="38">
                  <c:v>142</c:v>
                </c:pt>
                <c:pt idx="39">
                  <c:v>128</c:v>
                </c:pt>
                <c:pt idx="40">
                  <c:v>123</c:v>
                </c:pt>
                <c:pt idx="41">
                  <c:v>111</c:v>
                </c:pt>
                <c:pt idx="42">
                  <c:v>101</c:v>
                </c:pt>
                <c:pt idx="43">
                  <c:v>99</c:v>
                </c:pt>
                <c:pt idx="44">
                  <c:v>102</c:v>
                </c:pt>
                <c:pt idx="45">
                  <c:v>98</c:v>
                </c:pt>
                <c:pt idx="46">
                  <c:v>97</c:v>
                </c:pt>
                <c:pt idx="47">
                  <c:v>87</c:v>
                </c:pt>
                <c:pt idx="48">
                  <c:v>80</c:v>
                </c:pt>
                <c:pt idx="49">
                  <c:v>72</c:v>
                </c:pt>
                <c:pt idx="50">
                  <c:v>66</c:v>
                </c:pt>
                <c:pt idx="51">
                  <c:v>63</c:v>
                </c:pt>
                <c:pt idx="52">
                  <c:v>59</c:v>
                </c:pt>
                <c:pt idx="53">
                  <c:v>62</c:v>
                </c:pt>
                <c:pt idx="54">
                  <c:v>58</c:v>
                </c:pt>
                <c:pt idx="55">
                  <c:v>60</c:v>
                </c:pt>
                <c:pt idx="56">
                  <c:v>52</c:v>
                </c:pt>
                <c:pt idx="57">
                  <c:v>49</c:v>
                </c:pt>
                <c:pt idx="58">
                  <c:v>52</c:v>
                </c:pt>
                <c:pt idx="59">
                  <c:v>55</c:v>
                </c:pt>
                <c:pt idx="60">
                  <c:v>55</c:v>
                </c:pt>
                <c:pt idx="61">
                  <c:v>54</c:v>
                </c:pt>
                <c:pt idx="62">
                  <c:v>52</c:v>
                </c:pt>
                <c:pt idx="63">
                  <c:v>49</c:v>
                </c:pt>
                <c:pt idx="64">
                  <c:v>49</c:v>
                </c:pt>
                <c:pt idx="65">
                  <c:v>50</c:v>
                </c:pt>
                <c:pt idx="66">
                  <c:v>52</c:v>
                </c:pt>
                <c:pt idx="67">
                  <c:v>53</c:v>
                </c:pt>
                <c:pt idx="68">
                  <c:v>57</c:v>
                </c:pt>
                <c:pt idx="69">
                  <c:v>61</c:v>
                </c:pt>
                <c:pt idx="70">
                  <c:v>56</c:v>
                </c:pt>
                <c:pt idx="71">
                  <c:v>56</c:v>
                </c:pt>
                <c:pt idx="72">
                  <c:v>60</c:v>
                </c:pt>
                <c:pt idx="73">
                  <c:v>59</c:v>
                </c:pt>
                <c:pt idx="74">
                  <c:v>57</c:v>
                </c:pt>
                <c:pt idx="75">
                  <c:v>61</c:v>
                </c:pt>
                <c:pt idx="76">
                  <c:v>68</c:v>
                </c:pt>
                <c:pt idx="77">
                  <c:v>64</c:v>
                </c:pt>
                <c:pt idx="78">
                  <c:v>67</c:v>
                </c:pt>
                <c:pt idx="79">
                  <c:v>68</c:v>
                </c:pt>
                <c:pt idx="80">
                  <c:v>71</c:v>
                </c:pt>
                <c:pt idx="81">
                  <c:v>80</c:v>
                </c:pt>
                <c:pt idx="82">
                  <c:v>74</c:v>
                </c:pt>
                <c:pt idx="83">
                  <c:v>79</c:v>
                </c:pt>
                <c:pt idx="84">
                  <c:v>76</c:v>
                </c:pt>
                <c:pt idx="85">
                  <c:v>83</c:v>
                </c:pt>
                <c:pt idx="86">
                  <c:v>84</c:v>
                </c:pt>
                <c:pt idx="87">
                  <c:v>91</c:v>
                </c:pt>
                <c:pt idx="88">
                  <c:v>94</c:v>
                </c:pt>
                <c:pt idx="89">
                  <c:v>92</c:v>
                </c:pt>
                <c:pt idx="90">
                  <c:v>94</c:v>
                </c:pt>
                <c:pt idx="91">
                  <c:v>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A0A-467F-B924-B6B4EDE3D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9620144"/>
        <c:axId val="499627200"/>
        <c:extLst xmlns:c16r2="http://schemas.microsoft.com/office/drawing/2015/06/chart"/>
      </c:lineChart>
      <c:dateAx>
        <c:axId val="499620144"/>
        <c:scaling>
          <c:orientation val="minMax"/>
        </c:scaling>
        <c:delete val="0"/>
        <c:axPos val="b"/>
        <c:numFmt formatCode="dd/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99627200"/>
        <c:crosses val="autoZero"/>
        <c:auto val="1"/>
        <c:lblOffset val="100"/>
        <c:baseTimeUnit val="days"/>
      </c:dateAx>
      <c:valAx>
        <c:axId val="499627200"/>
        <c:scaling>
          <c:orientation val="minMax"/>
        </c:scaling>
        <c:delete val="0"/>
        <c:axPos val="l"/>
        <c:numFmt formatCode="_ * #,##0_ ;_ * \-#,##0_ ;_ * &quot;-&quot;??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9962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3200" b="1" u="sng" dirty="0"/>
              <a:t>תמונת מצב התחסנות במנה</a:t>
            </a:r>
            <a:r>
              <a:rPr lang="he-IL" sz="3200" b="1" u="sng" baseline="0" dirty="0"/>
              <a:t> ראשונה</a:t>
            </a:r>
            <a:endParaRPr lang="en-US" sz="3200" b="1" u="sng" baseline="0" dirty="0"/>
          </a:p>
        </c:rich>
      </c:tx>
      <c:layout>
        <c:manualLayout>
          <c:xMode val="edge"/>
          <c:yMode val="edge"/>
          <c:x val="0.22458810470923282"/>
          <c:y val="2.233362959671147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132711684638502E-2"/>
          <c:y val="0.33157015117580507"/>
          <c:w val="0.97899098609639579"/>
          <c:h val="0.551961908353533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'חיסונים בטריות'!$B$20</c:f>
              <c:strCache>
                <c:ptCount val="1"/>
                <c:pt idx="0">
                  <c:v>חוסנו</c:v>
                </c:pt>
              </c:strCache>
            </c:strRef>
          </c:tx>
          <c:spPr>
            <a:solidFill>
              <a:srgbClr val="66FF33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45-40D4-9805-C1EBC2F28AFB}"/>
              </c:ext>
            </c:extLst>
          </c:dPt>
          <c:dPt>
            <c:idx val="1"/>
            <c:invertIfNegative val="0"/>
            <c:bubble3D val="0"/>
            <c:spPr>
              <a:solidFill>
                <a:srgbClr val="6DFF38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45-40D4-9805-C1EBC2F28AFB}"/>
              </c:ext>
            </c:extLst>
          </c:dPt>
          <c:dPt>
            <c:idx val="2"/>
            <c:invertIfNegative val="0"/>
            <c:bubble3D val="0"/>
            <c:spPr>
              <a:solidFill>
                <a:srgbClr val="6DFF38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45-40D4-9805-C1EBC2F28AFB}"/>
              </c:ext>
            </c:extLst>
          </c:dPt>
          <c:dPt>
            <c:idx val="3"/>
            <c:invertIfNegative val="0"/>
            <c:bubble3D val="0"/>
            <c:spPr>
              <a:solidFill>
                <a:srgbClr val="6DFF38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D45-40D4-9805-C1EBC2F28AFB}"/>
              </c:ext>
            </c:extLst>
          </c:dPt>
          <c:dPt>
            <c:idx val="4"/>
            <c:invertIfNegative val="0"/>
            <c:bubble3D val="0"/>
            <c:spPr>
              <a:solidFill>
                <a:srgbClr val="6CFF37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D45-40D4-9805-C1EBC2F28AFB}"/>
              </c:ext>
            </c:extLst>
          </c:dPt>
          <c:dPt>
            <c:idx val="5"/>
            <c:invertIfNegative val="0"/>
            <c:bubble3D val="0"/>
            <c:spPr>
              <a:solidFill>
                <a:srgbClr val="6DFF38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D45-40D4-9805-C1EBC2F28AFB}"/>
              </c:ext>
            </c:extLst>
          </c:dPt>
          <c:dLbls>
            <c:dLbl>
              <c:idx val="0"/>
              <c:layout>
                <c:manualLayout>
                  <c:x val="8.6033801122368525E-3"/>
                  <c:y val="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D45-40D4-9805-C1EBC2F28AF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754225140296064E-2"/>
                  <c:y val="-3.9193176066857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D45-40D4-9805-C1EBC2F28AF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771125701480319E-3"/>
                  <c:y val="-7.83863521337128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D45-40D4-9805-C1EBC2F28AF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6033801122368525E-3"/>
                  <c:y val="3.91931760668560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D45-40D4-9805-C1EBC2F28AF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7542251402960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D45-40D4-9805-C1EBC2F28AF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05591519641449E-2"/>
                  <c:y val="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D45-40D4-9805-C1EBC2F28AF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6788026262663793E-3"/>
                  <c:y val="1.9596588033427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EFE-435F-B02A-83B4F5434C5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505591519641449E-2"/>
                  <c:y val="-1.9596588033429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EFE-435F-B02A-83B4F5434C5A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980492682384726E-2"/>
                  <c:y val="-7.1853326066816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EFE-435F-B02A-83B4F5434C5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'חיסונים בטריות'!$A$21:$A$29</c:f>
              <c:strCache>
                <c:ptCount val="9"/>
                <c:pt idx="0">
                  <c:v>12-15</c:v>
                </c:pt>
                <c:pt idx="1">
                  <c:v>16-19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80+</c:v>
                </c:pt>
              </c:strCache>
            </c:strRef>
          </c:cat>
          <c:val>
            <c:numRef>
              <c:f>'חיסונים בטריות'!$B$21:$B$29</c:f>
              <c:numCache>
                <c:formatCode>_ * #,##0_ ;_ * \-#,##0_ ;_ * "-"??_ ;_ @_ </c:formatCode>
                <c:ptCount val="9"/>
                <c:pt idx="0">
                  <c:v>252884</c:v>
                </c:pt>
                <c:pt idx="1">
                  <c:v>461134</c:v>
                </c:pt>
                <c:pt idx="2">
                  <c:v>1037455</c:v>
                </c:pt>
                <c:pt idx="3">
                  <c:v>1005588</c:v>
                </c:pt>
                <c:pt idx="4">
                  <c:v>955570</c:v>
                </c:pt>
                <c:pt idx="5">
                  <c:v>767344</c:v>
                </c:pt>
                <c:pt idx="6">
                  <c:v>677533</c:v>
                </c:pt>
                <c:pt idx="7">
                  <c:v>470891</c:v>
                </c:pt>
                <c:pt idx="8">
                  <c:v>261593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D45-40D4-9805-C1EBC2F28AFB}"/>
            </c:ext>
          </c:extLst>
        </c:ser>
        <c:ser>
          <c:idx val="2"/>
          <c:order val="1"/>
          <c:tx>
            <c:strRef>
              <c:f>'חיסונים בטריות'!$F$20</c:f>
              <c:strCache>
                <c:ptCount val="1"/>
                <c:pt idx="0">
                  <c:v>מחלימים לא מחוסנים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7"/>
              <c:layout>
                <c:manualLayout>
                  <c:x val="9.6788026262664573E-3"/>
                  <c:y val="1.9596588033428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4F3-4F39-A274-021588A47B6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8.6033801122368525E-3"/>
                  <c:y val="9.7982940167141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4F3-4F39-A274-021588A47B6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'חיסונים בטריות'!$A$21:$A$29</c:f>
              <c:strCache>
                <c:ptCount val="9"/>
                <c:pt idx="0">
                  <c:v>12-15</c:v>
                </c:pt>
                <c:pt idx="1">
                  <c:v>16-19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80+</c:v>
                </c:pt>
              </c:strCache>
            </c:strRef>
          </c:cat>
          <c:val>
            <c:numRef>
              <c:f>'חיסונים בטריות'!$F$21:$F$29</c:f>
              <c:numCache>
                <c:formatCode>_ * #,##0_ ;_ * \-#,##0_ ;_ * "-"??_ ;_ @_ </c:formatCode>
                <c:ptCount val="9"/>
                <c:pt idx="0">
                  <c:v>57822</c:v>
                </c:pt>
                <c:pt idx="1">
                  <c:v>57359</c:v>
                </c:pt>
                <c:pt idx="2">
                  <c:v>113629</c:v>
                </c:pt>
                <c:pt idx="3">
                  <c:v>88114</c:v>
                </c:pt>
                <c:pt idx="4">
                  <c:v>70482</c:v>
                </c:pt>
                <c:pt idx="5">
                  <c:v>47006</c:v>
                </c:pt>
                <c:pt idx="6">
                  <c:v>29526</c:v>
                </c:pt>
                <c:pt idx="7">
                  <c:v>14458</c:v>
                </c:pt>
                <c:pt idx="8">
                  <c:v>9276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2C7-4AF6-BBDA-4C18C5D745FD}"/>
            </c:ext>
          </c:extLst>
        </c:ser>
        <c:ser>
          <c:idx val="1"/>
          <c:order val="2"/>
          <c:tx>
            <c:strRef>
              <c:f>'חיסונים בטריות'!$D$20</c:f>
              <c:strCache>
                <c:ptCount val="1"/>
                <c:pt idx="0">
                  <c:v>לא מחוסנים ולא מחלימים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82964765432567E-2"/>
                  <c:y val="0"/>
                </c:manualLayout>
              </c:layout>
              <c:tx>
                <c:rich>
                  <a:bodyPr/>
                  <a:lstStyle/>
                  <a:p>
                    <a:fld id="{A0818B86-1579-47D5-BB17-F87CFF86E08D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E4C9C67-2001-4964-8F9C-5B54A2CA9371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ED45-40D4-9805-C1EBC2F28AFB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1.2905070168355277E-2"/>
                  <c:y val="-3.9193176066856412E-3"/>
                </c:manualLayout>
              </c:layout>
              <c:tx>
                <c:rich>
                  <a:bodyPr/>
                  <a:lstStyle/>
                  <a:p>
                    <a:fld id="{27EDB335-DD56-4E11-916B-F1D0326BCD9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71A5E4A4-CAE0-4B29-8AE2-DA33DF1C5B25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ED45-40D4-9805-C1EBC2F28AFB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9.6788026262664573E-3"/>
                  <c:y val="-3.9193176066856768E-3"/>
                </c:manualLayout>
              </c:layout>
              <c:tx>
                <c:rich>
                  <a:bodyPr/>
                  <a:lstStyle/>
                  <a:p>
                    <a:fld id="{984E5286-9A02-45C0-A96D-7AB166112215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D673217-7412-49BA-9FFB-9A9A1B90FD98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ED45-40D4-9805-C1EBC2F28AFB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6.4525350841776385E-3"/>
                  <c:y val="-3.5926663033408265E-17"/>
                </c:manualLayout>
              </c:layout>
              <c:tx>
                <c:rich>
                  <a:bodyPr/>
                  <a:lstStyle/>
                  <a:p>
                    <a:fld id="{5BD2F429-2E12-4A40-8145-778D6AB10EE8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53CAC8DA-8396-49D9-A4B8-D4515BAEC45D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ED45-40D4-9805-C1EBC2F28AFB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1.0754225140296064E-2"/>
                  <c:y val="-1.9596588033428384E-3"/>
                </c:manualLayout>
              </c:layout>
              <c:tx>
                <c:rich>
                  <a:bodyPr/>
                  <a:lstStyle/>
                  <a:p>
                    <a:fld id="{EF2C8C35-C0F8-4CD9-AE35-80922E7D7448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4FCF439-C365-4A58-B07F-2C35D4D0DD6A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33D-419B-BCB0-9F282A4DD5EC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7.5279575982072451E-3"/>
                  <c:y val="-7.8386352133713536E-3"/>
                </c:manualLayout>
              </c:layout>
              <c:tx>
                <c:rich>
                  <a:bodyPr/>
                  <a:lstStyle/>
                  <a:p>
                    <a:fld id="{7EB43BBA-46E8-43C4-9570-265FADA3B798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27FB847E-C45F-4430-973D-A3BC49E6EF46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33D-419B-BCB0-9F282A4DD5EC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6"/>
              <c:layout>
                <c:manualLayout>
                  <c:x val="9.6788026262664573E-3"/>
                  <c:y val="-1.3717611623399869E-2"/>
                </c:manualLayout>
              </c:layout>
              <c:tx>
                <c:rich>
                  <a:bodyPr/>
                  <a:lstStyle/>
                  <a:p>
                    <a:fld id="{2707408A-F6A1-4B04-8749-B358CC8A5E36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19061861-C43F-4114-83B4-6C91F82F1F15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E33D-419B-BCB0-9F282A4DD5EC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7"/>
              <c:layout>
                <c:manualLayout>
                  <c:x val="9.6788026262664573E-3"/>
                  <c:y val="-9.798294016714228E-3"/>
                </c:manualLayout>
              </c:layout>
              <c:tx>
                <c:rich>
                  <a:bodyPr/>
                  <a:lstStyle/>
                  <a:p>
                    <a:fld id="{7B5195A2-5FA0-4F78-92C6-A21B5CA7903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9095F05-B258-4B2E-8D81-7EB127213599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33D-419B-BCB0-9F282A4DD5EC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8"/>
              <c:layout>
                <c:manualLayout>
                  <c:x val="7.5279575982072451E-3"/>
                  <c:y val="-7.83863521337139E-3"/>
                </c:manualLayout>
              </c:layout>
              <c:tx>
                <c:rich>
                  <a:bodyPr/>
                  <a:lstStyle/>
                  <a:p>
                    <a:fld id="{3AE73139-30FE-4DEA-8C10-8420994F6F62}" type="CELLRANGE">
                      <a:rPr lang="en-US"/>
                      <a:pPr/>
                      <a:t>[CELLRANGE]</a:t>
                    </a:fld>
                    <a:endParaRPr lang="en-US" baseline="0" dirty="0"/>
                  </a:p>
                  <a:p>
                    <a:fld id="{13083C28-BE3E-4E58-A5CA-DA45802F9B77}" type="VALUE">
                      <a:rPr lang="en-US"/>
                      <a:pPr/>
                      <a:t>[ערך]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33D-419B-BCB0-9F282A4DD5EC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7030A0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'חיסונים בטריות'!$A$21:$A$29</c:f>
              <c:strCache>
                <c:ptCount val="9"/>
                <c:pt idx="0">
                  <c:v>12-15</c:v>
                </c:pt>
                <c:pt idx="1">
                  <c:v>16-19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80+</c:v>
                </c:pt>
              </c:strCache>
            </c:strRef>
          </c:cat>
          <c:val>
            <c:numRef>
              <c:f>'חיסונים בטריות'!$D$21:$D$29</c:f>
              <c:numCache>
                <c:formatCode>_ * #,##0_ ;_ * \-#,##0_ ;_ * "-"??_ ;_ @_ </c:formatCode>
                <c:ptCount val="9"/>
                <c:pt idx="0">
                  <c:v>325294</c:v>
                </c:pt>
                <c:pt idx="1">
                  <c:v>72507</c:v>
                </c:pt>
                <c:pt idx="2">
                  <c:v>166916</c:v>
                </c:pt>
                <c:pt idx="3">
                  <c:v>112298</c:v>
                </c:pt>
                <c:pt idx="4">
                  <c:v>84948</c:v>
                </c:pt>
                <c:pt idx="5">
                  <c:v>60650</c:v>
                </c:pt>
                <c:pt idx="6">
                  <c:v>41941</c:v>
                </c:pt>
                <c:pt idx="7">
                  <c:v>45651</c:v>
                </c:pt>
                <c:pt idx="8">
                  <c:v>37131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D45-40D4-9805-C1EBC2F28AFB}"/>
            </c:ext>
            <c:ext xmlns:c15="http://schemas.microsoft.com/office/drawing/2012/chart" uri="{02D57815-91ED-43cb-92C2-25804820EDAC}">
              <c15:datalabelsRange>
                <c15:f>'חיסונים בטריות'!$G$21:$G$29</c15:f>
                <c15:dlblRangeCache>
                  <c:ptCount val="9"/>
                  <c:pt idx="0">
                    <c:v>51%</c:v>
                  </c:pt>
                  <c:pt idx="1">
                    <c:v>12%</c:v>
                  </c:pt>
                  <c:pt idx="2">
                    <c:v>13%</c:v>
                  </c:pt>
                  <c:pt idx="3">
                    <c:v>9%</c:v>
                  </c:pt>
                  <c:pt idx="4">
                    <c:v>8%</c:v>
                  </c:pt>
                  <c:pt idx="5">
                    <c:v>7%</c:v>
                  </c:pt>
                  <c:pt idx="6">
                    <c:v>6%</c:v>
                  </c:pt>
                  <c:pt idx="7">
                    <c:v>9%</c:v>
                  </c:pt>
                  <c:pt idx="8">
                    <c:v>12%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8"/>
        <c:shape val="cylinder"/>
        <c:axId val="499623280"/>
        <c:axId val="499621320"/>
        <c:axId val="0"/>
      </c:bar3DChart>
      <c:catAx>
        <c:axId val="49962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99621320"/>
        <c:crosses val="autoZero"/>
        <c:auto val="0"/>
        <c:lblAlgn val="ctr"/>
        <c:lblOffset val="100"/>
        <c:noMultiLvlLbl val="0"/>
      </c:catAx>
      <c:valAx>
        <c:axId val="4996213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996232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27203032657617987"/>
          <c:y val="0.11988421039637571"/>
          <c:w val="0.43437932709373756"/>
          <c:h val="0.11268192423064104"/>
        </c:manualLayout>
      </c:layout>
      <c:overlay val="0"/>
      <c:txPr>
        <a:bodyPr/>
        <a:lstStyle/>
        <a:p>
          <a:pPr>
            <a:defRPr sz="1600" b="1"/>
          </a:pPr>
          <a:endParaRPr lang="he-IL"/>
        </a:p>
      </c:txPr>
    </c:legend>
    <c:plotVisOnly val="1"/>
    <c:dispBlanksAs val="gap"/>
    <c:showDLblsOverMax val="0"/>
  </c:chart>
  <c:spPr>
    <a:solidFill>
      <a:srgbClr val="002060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12740794106555E-3"/>
          <c:y val="0.15747185345611456"/>
          <c:w val="0.97613910780588509"/>
          <c:h val="0.777558979615454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5075160529404364E-3"/>
                  <c:y val="-1.539707002521994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F1C-47B0-BE2D-79BD7EB902B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505-4ADF-BE5E-7D69ED1B169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F1C-47B0-BE2D-79BD7EB902B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505-4ADF-BE5E-7D69ED1B169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505-4ADF-BE5E-7D69ED1B169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F1C-47B0-BE2D-79BD7EB902B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7EC-45A8-92FD-3B1DD51CB5C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505-4ADF-BE5E-7D69ED1B169E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505-4ADF-BE5E-7D69ED1B169E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505-4ADF-BE5E-7D69ED1B169E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505-4ADF-BE5E-7D69ED1B169E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6.5075160529404364E-3"/>
                  <c:y val="-2.09962471274834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F1C-47B0-BE2D-79BD7EB902BB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505-4ADF-BE5E-7D69ED1B169E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505-4ADF-BE5E-7D69ED1B169E}"/>
                </c:ex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7EC-45A8-92FD-3B1DD51CB5CF}"/>
                </c:ex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505-4ADF-BE5E-7D69ED1B169E}"/>
                </c:ex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EC-45A8-92FD-3B1DD51CB5CF}"/>
                </c:ex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505-4ADF-BE5E-7D69ED1B169E}"/>
                </c:ex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505-4ADF-BE5E-7D69ED1B169E}"/>
                </c:ex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F1C-47B0-BE2D-79BD7EB902BB}"/>
                </c:ext>
                <c:ext xmlns:c15="http://schemas.microsoft.com/office/drawing/2012/chart" uri="{CE6537A1-D6FC-4f65-9D91-7224C49458BB}"/>
              </c:extLst>
            </c:dLbl>
            <c:dLbl>
              <c:idx val="4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F1C-47B0-BE2D-79BD7EB902BB}"/>
                </c:ext>
                <c:ext xmlns:c15="http://schemas.microsoft.com/office/drawing/2012/chart" uri="{CE6537A1-D6FC-4f65-9D91-7224C49458BB}"/>
              </c:extLst>
            </c:dLbl>
            <c:dLbl>
              <c:idx val="41"/>
              <c:layout>
                <c:manualLayout>
                  <c:x val="3.2537580264702182E-3"/>
                  <c:y val="6.2988741382445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F1C-47B0-BE2D-79BD7EB902BB}"/>
                </c:ex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FC9-48C2-B8C1-5D05311786F4}"/>
                </c:ext>
                <c:ext xmlns:c15="http://schemas.microsoft.com/office/drawing/2012/chart" uri="{CE6537A1-D6FC-4f65-9D91-7224C49458BB}"/>
              </c:extLst>
            </c:dLbl>
            <c:dLbl>
              <c:idx val="4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F1C-47B0-BE2D-79BD7EB902BB}"/>
                </c:ext>
                <c:ext xmlns:c15="http://schemas.microsoft.com/office/drawing/2012/chart" uri="{CE6537A1-D6FC-4f65-9D91-7224C49458BB}"/>
              </c:extLst>
            </c:dLbl>
            <c:dLbl>
              <c:idx val="45"/>
              <c:layout>
                <c:manualLayout>
                  <c:x val="-8.6766880705872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F1C-47B0-BE2D-79BD7EB902BB}"/>
                </c:ext>
                <c:ext xmlns:c15="http://schemas.microsoft.com/office/drawing/2012/chart" uri="{CE6537A1-D6FC-4f65-9D91-7224C49458BB}"/>
              </c:extLst>
            </c:dLbl>
            <c:dLbl>
              <c:idx val="46"/>
              <c:layout>
                <c:manualLayout>
                  <c:x val="-1.084586008823406E-3"/>
                  <c:y val="3.1494370691222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F1C-47B0-BE2D-79BD7EB902BB}"/>
                </c:ext>
                <c:ext xmlns:c15="http://schemas.microsoft.com/office/drawing/2012/chart" uri="{CE6537A1-D6FC-4f65-9D91-7224C49458BB}"/>
              </c:extLst>
            </c:dLbl>
            <c:dLbl>
              <c:idx val="47"/>
              <c:layout>
                <c:manualLayout>
                  <c:x val="-6.5075160529404364E-3"/>
                  <c:y val="1.6796997701985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F1C-47B0-BE2D-79BD7EB902BB}"/>
                </c:ext>
                <c:ext xmlns:c15="http://schemas.microsoft.com/office/drawing/2012/chart" uri="{CE6537A1-D6FC-4f65-9D91-7224C49458BB}"/>
              </c:extLst>
            </c:dLbl>
            <c:dLbl>
              <c:idx val="48"/>
              <c:layout>
                <c:manualLayout>
                  <c:x val="-5.4229300441170306E-3"/>
                  <c:y val="-1.8896622414733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F1C-47B0-BE2D-79BD7EB902BB}"/>
                </c:ext>
                <c:ext xmlns:c15="http://schemas.microsoft.com/office/drawing/2012/chart" uri="{CE6537A1-D6FC-4f65-9D91-7224C49458BB}"/>
              </c:extLst>
            </c:dLbl>
            <c:dLbl>
              <c:idx val="5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F1C-47B0-BE2D-79BD7EB902BB}"/>
                </c:ext>
                <c:ext xmlns:c15="http://schemas.microsoft.com/office/drawing/2012/chart" uri="{CE6537A1-D6FC-4f65-9D91-7224C49458BB}"/>
              </c:extLst>
            </c:dLbl>
            <c:dLbl>
              <c:idx val="5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F1C-47B0-BE2D-79BD7EB902BB}"/>
                </c:ext>
                <c:ext xmlns:c15="http://schemas.microsoft.com/office/drawing/2012/chart" uri="{CE6537A1-D6FC-4f65-9D91-7224C49458BB}"/>
              </c:extLst>
            </c:dLbl>
            <c:dLbl>
              <c:idx val="5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F1C-47B0-BE2D-79BD7EB902BB}"/>
                </c:ext>
                <c:ext xmlns:c15="http://schemas.microsoft.com/office/drawing/2012/chart" uri="{CE6537A1-D6FC-4f65-9D91-7224C49458BB}"/>
              </c:extLst>
            </c:dLbl>
            <c:dLbl>
              <c:idx val="54"/>
              <c:layout>
                <c:manualLayout>
                  <c:x val="-1.084586008823406E-3"/>
                  <c:y val="4.1992494254963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F1C-47B0-BE2D-79BD7EB902BB}"/>
                </c:ext>
                <c:ext xmlns:c15="http://schemas.microsoft.com/office/drawing/2012/chart" uri="{CE6537A1-D6FC-4f65-9D91-7224C49458BB}"/>
              </c:extLst>
            </c:dLbl>
            <c:dLbl>
              <c:idx val="5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F1C-47B0-BE2D-79BD7EB902BB}"/>
                </c:ext>
                <c:ext xmlns:c15="http://schemas.microsoft.com/office/drawing/2012/chart" uri="{CE6537A1-D6FC-4f65-9D91-7224C49458BB}"/>
              </c:extLst>
            </c:dLbl>
            <c:dLbl>
              <c:idx val="56"/>
              <c:layout>
                <c:manualLayout>
                  <c:x val="1.9522548158821311E-2"/>
                  <c:y val="-3.84926750630498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F1C-47B0-BE2D-79BD7EB902BB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3.2537580264702182E-3"/>
                  <c:y val="-4.1992494254964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5F1C-47B0-BE2D-79BD7EB902BB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גיליון1!$A$504:$A$561</c:f>
              <c:numCache>
                <c:formatCode>m/d/yyyy</c:formatCode>
                <c:ptCount val="58"/>
                <c:pt idx="0">
                  <c:v>44372</c:v>
                </c:pt>
                <c:pt idx="1">
                  <c:v>44373</c:v>
                </c:pt>
                <c:pt idx="2">
                  <c:v>44374</c:v>
                </c:pt>
                <c:pt idx="3">
                  <c:v>44375</c:v>
                </c:pt>
                <c:pt idx="4">
                  <c:v>44376</c:v>
                </c:pt>
                <c:pt idx="5">
                  <c:v>44377</c:v>
                </c:pt>
                <c:pt idx="6">
                  <c:v>44378</c:v>
                </c:pt>
                <c:pt idx="7">
                  <c:v>44379</c:v>
                </c:pt>
                <c:pt idx="8">
                  <c:v>44380</c:v>
                </c:pt>
                <c:pt idx="9">
                  <c:v>44381</c:v>
                </c:pt>
                <c:pt idx="10">
                  <c:v>44382</c:v>
                </c:pt>
                <c:pt idx="11">
                  <c:v>44383</c:v>
                </c:pt>
                <c:pt idx="12">
                  <c:v>44384</c:v>
                </c:pt>
                <c:pt idx="13">
                  <c:v>44385</c:v>
                </c:pt>
                <c:pt idx="14">
                  <c:v>44386</c:v>
                </c:pt>
                <c:pt idx="15">
                  <c:v>44387</c:v>
                </c:pt>
                <c:pt idx="16">
                  <c:v>44388</c:v>
                </c:pt>
                <c:pt idx="17">
                  <c:v>44389</c:v>
                </c:pt>
                <c:pt idx="18">
                  <c:v>44390</c:v>
                </c:pt>
                <c:pt idx="19">
                  <c:v>44391</c:v>
                </c:pt>
                <c:pt idx="20">
                  <c:v>44392</c:v>
                </c:pt>
                <c:pt idx="21">
                  <c:v>44393</c:v>
                </c:pt>
                <c:pt idx="22">
                  <c:v>44394</c:v>
                </c:pt>
                <c:pt idx="23">
                  <c:v>44395</c:v>
                </c:pt>
                <c:pt idx="24">
                  <c:v>44396</c:v>
                </c:pt>
                <c:pt idx="25">
                  <c:v>44397</c:v>
                </c:pt>
                <c:pt idx="26">
                  <c:v>44398</c:v>
                </c:pt>
                <c:pt idx="27">
                  <c:v>44399</c:v>
                </c:pt>
                <c:pt idx="28">
                  <c:v>44400</c:v>
                </c:pt>
                <c:pt idx="29">
                  <c:v>44401</c:v>
                </c:pt>
                <c:pt idx="30">
                  <c:v>44402</c:v>
                </c:pt>
                <c:pt idx="31">
                  <c:v>44403</c:v>
                </c:pt>
                <c:pt idx="32">
                  <c:v>44404</c:v>
                </c:pt>
                <c:pt idx="33">
                  <c:v>44405</c:v>
                </c:pt>
                <c:pt idx="34">
                  <c:v>44406</c:v>
                </c:pt>
                <c:pt idx="35">
                  <c:v>44407</c:v>
                </c:pt>
                <c:pt idx="36">
                  <c:v>44408</c:v>
                </c:pt>
                <c:pt idx="37">
                  <c:v>44409</c:v>
                </c:pt>
                <c:pt idx="38">
                  <c:v>44410</c:v>
                </c:pt>
                <c:pt idx="39">
                  <c:v>44411</c:v>
                </c:pt>
                <c:pt idx="40">
                  <c:v>44412</c:v>
                </c:pt>
                <c:pt idx="41">
                  <c:v>44413</c:v>
                </c:pt>
                <c:pt idx="42">
                  <c:v>44414</c:v>
                </c:pt>
                <c:pt idx="43">
                  <c:v>44415</c:v>
                </c:pt>
                <c:pt idx="44">
                  <c:v>44416</c:v>
                </c:pt>
                <c:pt idx="45">
                  <c:v>44417</c:v>
                </c:pt>
                <c:pt idx="46">
                  <c:v>44418</c:v>
                </c:pt>
                <c:pt idx="47">
                  <c:v>44419</c:v>
                </c:pt>
                <c:pt idx="48">
                  <c:v>44420</c:v>
                </c:pt>
                <c:pt idx="49">
                  <c:v>44421</c:v>
                </c:pt>
                <c:pt idx="50">
                  <c:v>44422</c:v>
                </c:pt>
                <c:pt idx="51">
                  <c:v>44423</c:v>
                </c:pt>
                <c:pt idx="52">
                  <c:v>44424</c:v>
                </c:pt>
                <c:pt idx="53">
                  <c:v>44425</c:v>
                </c:pt>
                <c:pt idx="54">
                  <c:v>44426</c:v>
                </c:pt>
                <c:pt idx="55">
                  <c:v>44427</c:v>
                </c:pt>
                <c:pt idx="56">
                  <c:v>44428</c:v>
                </c:pt>
                <c:pt idx="57">
                  <c:v>44429</c:v>
                </c:pt>
              </c:numCache>
            </c:numRef>
          </c:cat>
          <c:val>
            <c:numRef>
              <c:f>גיליון1!$B$504:$B$561</c:f>
              <c:numCache>
                <c:formatCode>General</c:formatCode>
                <c:ptCount val="58"/>
                <c:pt idx="0">
                  <c:v>230</c:v>
                </c:pt>
                <c:pt idx="1">
                  <c:v>116</c:v>
                </c:pt>
                <c:pt idx="2">
                  <c:v>145</c:v>
                </c:pt>
                <c:pt idx="3">
                  <c:v>288</c:v>
                </c:pt>
                <c:pt idx="4">
                  <c:v>294</c:v>
                </c:pt>
                <c:pt idx="5">
                  <c:v>310</c:v>
                </c:pt>
                <c:pt idx="6">
                  <c:v>297</c:v>
                </c:pt>
                <c:pt idx="7">
                  <c:v>328</c:v>
                </c:pt>
                <c:pt idx="8">
                  <c:v>186</c:v>
                </c:pt>
                <c:pt idx="9">
                  <c:v>346</c:v>
                </c:pt>
                <c:pt idx="10">
                  <c:v>504</c:v>
                </c:pt>
                <c:pt idx="11">
                  <c:v>527</c:v>
                </c:pt>
                <c:pt idx="12">
                  <c:v>524</c:v>
                </c:pt>
                <c:pt idx="13">
                  <c:v>466</c:v>
                </c:pt>
                <c:pt idx="14">
                  <c:v>534</c:v>
                </c:pt>
                <c:pt idx="15">
                  <c:v>261</c:v>
                </c:pt>
                <c:pt idx="16">
                  <c:v>443</c:v>
                </c:pt>
                <c:pt idx="17">
                  <c:v>762</c:v>
                </c:pt>
                <c:pt idx="18">
                  <c:v>746</c:v>
                </c:pt>
                <c:pt idx="19">
                  <c:v>772</c:v>
                </c:pt>
                <c:pt idx="20">
                  <c:v>863</c:v>
                </c:pt>
                <c:pt idx="21">
                  <c:v>1130</c:v>
                </c:pt>
                <c:pt idx="22">
                  <c:v>432</c:v>
                </c:pt>
                <c:pt idx="23">
                  <c:v>837</c:v>
                </c:pt>
                <c:pt idx="24">
                  <c:v>1385</c:v>
                </c:pt>
                <c:pt idx="25">
                  <c:v>1410</c:v>
                </c:pt>
                <c:pt idx="26">
                  <c:v>1346</c:v>
                </c:pt>
                <c:pt idx="27">
                  <c:v>1283</c:v>
                </c:pt>
                <c:pt idx="28">
                  <c:v>1440</c:v>
                </c:pt>
                <c:pt idx="29">
                  <c:v>972</c:v>
                </c:pt>
                <c:pt idx="30">
                  <c:v>1414</c:v>
                </c:pt>
                <c:pt idx="31">
                  <c:v>2136</c:v>
                </c:pt>
                <c:pt idx="32">
                  <c:v>2286</c:v>
                </c:pt>
                <c:pt idx="33">
                  <c:v>2191</c:v>
                </c:pt>
                <c:pt idx="34">
                  <c:v>2176</c:v>
                </c:pt>
                <c:pt idx="35">
                  <c:v>2441</c:v>
                </c:pt>
                <c:pt idx="36">
                  <c:v>2098</c:v>
                </c:pt>
                <c:pt idx="37">
                  <c:v>2124</c:v>
                </c:pt>
                <c:pt idx="38">
                  <c:v>3858</c:v>
                </c:pt>
                <c:pt idx="39">
                  <c:v>3311</c:v>
                </c:pt>
                <c:pt idx="40">
                  <c:v>3507</c:v>
                </c:pt>
                <c:pt idx="41">
                  <c:v>3881</c:v>
                </c:pt>
                <c:pt idx="42">
                  <c:v>3886</c:v>
                </c:pt>
                <c:pt idx="43">
                  <c:v>2928</c:v>
                </c:pt>
                <c:pt idx="44">
                  <c:v>3440</c:v>
                </c:pt>
                <c:pt idx="45">
                  <c:v>6370</c:v>
                </c:pt>
                <c:pt idx="46">
                  <c:v>5847</c:v>
                </c:pt>
                <c:pt idx="47">
                  <c:v>6018</c:v>
                </c:pt>
                <c:pt idx="48">
                  <c:v>6141</c:v>
                </c:pt>
                <c:pt idx="49">
                  <c:v>5929</c:v>
                </c:pt>
                <c:pt idx="50">
                  <c:v>4207</c:v>
                </c:pt>
                <c:pt idx="51">
                  <c:v>5181</c:v>
                </c:pt>
                <c:pt idx="52">
                  <c:v>8765</c:v>
                </c:pt>
                <c:pt idx="53">
                  <c:v>7920</c:v>
                </c:pt>
                <c:pt idx="54">
                  <c:v>7964</c:v>
                </c:pt>
                <c:pt idx="55">
                  <c:v>7761</c:v>
                </c:pt>
                <c:pt idx="56">
                  <c:v>7793</c:v>
                </c:pt>
                <c:pt idx="57">
                  <c:v>5304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505-4ADF-BE5E-7D69ED1B1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99627984"/>
        <c:axId val="499628768"/>
      </c:barChart>
      <c:lineChart>
        <c:grouping val="standard"/>
        <c:varyColors val="0"/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614257250308022E-2"/>
                  <c:y val="-0.472415560368343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rgbClr val="FFC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fld id="{91B61B2C-06E5-437F-8921-8BBA3A8CC326}" type="CELLRANGE">
                      <a:rPr lang="he-IL"/>
                      <a:pPr>
                        <a:defRPr sz="1050" b="1">
                          <a:solidFill>
                            <a:srgbClr val="FFC000"/>
                          </a:solidFill>
                        </a:defRPr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C00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F1C-47B0-BE2D-79BD7EB902BB}"/>
                </c:ext>
                <c:ext xmlns:c15="http://schemas.microsoft.com/office/drawing/2012/chart" uri="{CE6537A1-D6FC-4f65-9D91-7224C49458BB}">
                  <c15:layout>
                    <c:manualLayout>
                      <c:w val="0.11394122585717949"/>
                      <c:h val="0.14054887827136409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2.3860892194114913E-2"/>
                  <c:y val="-0.18056772529634474"/>
                </c:manualLayout>
              </c:layout>
              <c:tx>
                <c:rich>
                  <a:bodyPr/>
                  <a:lstStyle/>
                  <a:p>
                    <a:fld id="{88B280D5-2EF5-4DD4-BD3C-D5C4A65A1595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930-4BBE-A1D3-DCBA1412FF4F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65DA237-472B-404F-9574-1DF893F46256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E07-4293-A8C0-4EEDA4228D76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07A94DC-3EE5-4A2C-92CC-7FACB6A11570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8198E89-D5D0-42EB-AC57-D069DFE2A3B8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0DA4137-C46E-4805-8B82-070C0DFC027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9D011F5-8CDE-429D-A46E-7039D3FA0A54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FA824A1-9CA0-441C-83E4-5BEF94ADAA54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A087B47-5D01-4F04-8323-EF4F632152A5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3505AF0-555A-42F4-A783-A094FBE15AD6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F5FC00C-4B2F-445B-88A1-3E8F148650B4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42E8E3E-070D-4003-A5D8-CDED82D38C7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23EE4FEF-DFC7-4AC4-8D0E-52BE627F4769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7337C90-EECC-4685-9429-CBF97ACE5CFA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CF16FD61-A60F-4863-A996-57F811C9D936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26098B96-A82E-46C9-B5C6-630F03428C47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026755B9-466C-4278-92B7-49EF8F7B06F4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7"/>
              <c:layout>
                <c:manualLayout>
                  <c:x val="-1.3015032105880873E-2"/>
                  <c:y val="-2.5195496552978328E-2"/>
                </c:manualLayout>
              </c:layout>
              <c:tx>
                <c:rich>
                  <a:bodyPr/>
                  <a:lstStyle/>
                  <a:p>
                    <a:fld id="{CFAD9B3F-C526-41C3-90AA-E5E4A94DE546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930-4BBE-A1D3-DCBA1412FF4F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BE604949-3F95-4356-9381-AEBE9BFE23B5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9"/>
              <c:layout>
                <c:manualLayout>
                  <c:x val="-0.27223108821467495"/>
                  <c:y val="-0.29394745978474712"/>
                </c:manualLayout>
              </c:layout>
              <c:tx>
                <c:rich>
                  <a:bodyPr/>
                  <a:lstStyle/>
                  <a:p>
                    <a:fld id="{8520676A-BA1D-4FC9-8F23-C71B9AD7D54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930-4BBE-A1D3-DCBA1412FF4F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0"/>
              <c:layout>
                <c:manualLayout>
                  <c:x val="-0.23535516391467917"/>
                  <c:y val="-0.43672194025162431"/>
                </c:manualLayout>
              </c:layout>
              <c:tx>
                <c:rich>
                  <a:bodyPr/>
                  <a:lstStyle/>
                  <a:p>
                    <a:fld id="{9BF44876-B3BF-4148-8310-37090F5157E0}" type="CELLRANGE">
                      <a:rPr lang="he-IL" dirty="0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930-4BBE-A1D3-DCBA1412FF4F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1"/>
              <c:layout>
                <c:manualLayout>
                  <c:x val="-5.3144714432346897E-2"/>
                  <c:y val="-0.24145684196604236"/>
                </c:manualLayout>
              </c:layout>
              <c:tx>
                <c:rich>
                  <a:bodyPr/>
                  <a:lstStyle/>
                  <a:p>
                    <a:fld id="{5B2DE733-8F8B-461B-824B-2F5F63E74C32}" type="CELLRANGE">
                      <a:rPr lang="he-IL" dirty="0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930-4BBE-A1D3-DCBA1412FF4F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C3AA5A70-03B7-4847-B4D1-B2DC21960A4A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8CC39247-EF47-4AE8-B212-6AEBA939A8D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A30C2C9E-0FCE-4811-B7CC-0E7C3E7BF3E3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491150D5-5BAB-400E-9BCF-D71C26409056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6"/>
              <c:layout>
                <c:manualLayout>
                  <c:x val="-3.7960510308819216E-2"/>
                  <c:y val="-0.10498123563740969"/>
                </c:manualLayout>
              </c:layout>
              <c:tx>
                <c:rich>
                  <a:bodyPr/>
                  <a:lstStyle/>
                  <a:p>
                    <a:fld id="{0CC09686-08FE-49CD-BC97-ADBC3B92E4ED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930-4BBE-A1D3-DCBA1412FF4F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F7A45731-6F75-4AE7-8524-1F6763B78B5D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1E8E2AC5-5CB5-4636-9B5B-BC3E61F20E8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0A4EF5B1-0900-43C4-B758-12329EFEBD5E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1721BF8F-74BD-4374-ABF4-F6EE0A5FC97E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7F16B806-B7BE-47BC-AAAC-D55F2C9BFCD5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3DFDC7C6-519C-43E3-9E2F-59EB02D8C980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42065E1C-355F-4794-B8D1-AC3289E7BD24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4"/>
              <c:layout>
                <c:manualLayout>
                  <c:x val="-0.18763337952644926"/>
                  <c:y val="-0.30024633392299171"/>
                </c:manualLayout>
              </c:layout>
              <c:tx>
                <c:rich>
                  <a:bodyPr/>
                  <a:lstStyle/>
                  <a:p>
                    <a:fld id="{E4A17428-3EF1-4DEF-9CAA-152F19B6DC4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30-4BBE-A1D3-DCBA1412FF4F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5"/>
              <c:layout>
                <c:manualLayout>
                  <c:x val="-7.4294184304639951E-2"/>
                  <c:y val="-0.162720915237985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rgbClr val="FFC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fld id="{2E6200DA-BB51-432C-AB78-9448DDC4699E}" type="CELLRANGE">
                      <a:rPr lang="he-IL"/>
                      <a:pPr>
                        <a:defRPr sz="1050" b="1">
                          <a:solidFill>
                            <a:srgbClr val="FFC000"/>
                          </a:solidFill>
                        </a:defRPr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C00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930-4BBE-A1D3-DCBA1412FF4F}"/>
                </c:ext>
                <c:ext xmlns:c15="http://schemas.microsoft.com/office/drawing/2012/chart" uri="{CE6537A1-D6FC-4f65-9D91-7224C49458BB}">
                  <c15:layout>
                    <c:manualLayout>
                      <c:w val="0.13537255999105685"/>
                      <c:h val="0.11048225238480996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4EB251E1-2C88-4E94-B8E2-604562BEBF18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69B03B54-0723-4E0B-8A03-763EDF7FCB99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930-4BBE-A1D3-DCBA1412FF4F}"/>
                </c:ext>
                <c:ext xmlns:c15="http://schemas.microsoft.com/office/drawing/2012/chart" uri="{CE6537A1-D6FC-4f65-9D91-7224C49458BB}"/>
              </c:extLst>
            </c:dLbl>
            <c:dLbl>
              <c:idx val="39"/>
              <c:tx>
                <c:rich>
                  <a:bodyPr/>
                  <a:lstStyle/>
                  <a:p>
                    <a:fld id="{2BBE7530-DE58-4331-8714-95FBBDFA27C3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67760ACE-50D5-4FC0-957C-3996E4B9AD2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D96906A0-0377-48EE-8677-4BA756AF9B3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9E97B249-7FA2-4314-BE60-C29E5E20E4B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8C73375A-5A4A-4CF4-92AA-717BB297FB8A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4"/>
              <c:layout>
                <c:manualLayout>
                  <c:x val="-0.26680815817055792"/>
                  <c:y val="-0.33174070461421468"/>
                </c:manualLayout>
              </c:layout>
              <c:tx>
                <c:rich>
                  <a:bodyPr/>
                  <a:lstStyle/>
                  <a:p>
                    <a:fld id="{D3647B98-4A5F-4E9B-B7BD-5EECD2E3E94B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FC9-48C2-B8C1-5D05311786F4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45"/>
              <c:tx>
                <c:rich>
                  <a:bodyPr/>
                  <a:lstStyle/>
                  <a:p>
                    <a:fld id="{26507CCB-5203-4E02-BE9C-1B62F23E0A5D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6"/>
              <c:layout>
                <c:manualLayout>
                  <c:x val="-6.5075160529404364E-3"/>
                  <c:y val="-0.19526509828558203"/>
                </c:manualLayout>
              </c:layout>
              <c:tx>
                <c:rich>
                  <a:bodyPr/>
                  <a:lstStyle/>
                  <a:p>
                    <a:fld id="{7ACE18D5-5C0E-4AC3-BEDC-985ADE60D844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EC-45A8-92FD-3B1DD51CB5CF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47"/>
              <c:layout>
                <c:manualLayout>
                  <c:x val="-0.36984382900878149"/>
                  <c:y val="-0.28764858564650253"/>
                </c:manualLayout>
              </c:layout>
              <c:tx>
                <c:rich>
                  <a:bodyPr/>
                  <a:lstStyle/>
                  <a:p>
                    <a:fld id="{2D01427B-3834-4EC4-B764-AAD481CCE00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D21-411F-AAE8-1FE4B7E287E0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48"/>
              <c:tx>
                <c:rich>
                  <a:bodyPr/>
                  <a:lstStyle/>
                  <a:p>
                    <a:fld id="{343E3160-C79A-4F86-A442-FD93CBBC02D0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9"/>
              <c:layout>
                <c:manualLayout>
                  <c:x val="-0.16377248733233424"/>
                  <c:y val="-0.27085158794451702"/>
                </c:manualLayout>
              </c:layout>
              <c:tx>
                <c:rich>
                  <a:bodyPr/>
                  <a:lstStyle/>
                  <a:p>
                    <a:fld id="{8FE6A604-FBCA-4C20-9F53-897938CFBB18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D21-411F-AAE8-1FE4B7E287E0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50"/>
              <c:tx>
                <c:rich>
                  <a:bodyPr/>
                  <a:lstStyle/>
                  <a:p>
                    <a:fld id="{FC527435-8110-4036-8825-8CBB492858D4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1"/>
              <c:tx>
                <c:rich>
                  <a:bodyPr/>
                  <a:lstStyle/>
                  <a:p>
                    <a:fld id="{2555625A-AC98-4709-B31F-12C56688CA6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2"/>
              <c:layout>
                <c:manualLayout>
                  <c:x val="-0.17895669145586202"/>
                  <c:y val="-0.14697372989237356"/>
                </c:manualLayout>
              </c:layout>
              <c:tx>
                <c:rich>
                  <a:bodyPr/>
                  <a:lstStyle/>
                  <a:p>
                    <a:fld id="{3221403F-BCC0-401A-BEB7-C0478B6DD215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D21-411F-AAE8-1FE4B7E287E0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53"/>
              <c:tx>
                <c:rich>
                  <a:bodyPr/>
                  <a:lstStyle/>
                  <a:p>
                    <a:fld id="{A9B6D70A-4584-452E-8E74-D61F71BC79F3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4"/>
              <c:layout>
                <c:manualLayout>
                  <c:x val="-1.4099618114704282E-2"/>
                  <c:y val="-0.15957147816886272"/>
                </c:manualLayout>
              </c:layout>
              <c:tx>
                <c:rich>
                  <a:bodyPr/>
                  <a:lstStyle/>
                  <a:p>
                    <a:fld id="{FBC2CF76-DE85-4553-97A4-EE6DF1D5426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D21-411F-AAE8-1FE4B7E287E0}"/>
                </c:ext>
                <c:ext xmlns:c15="http://schemas.microsoft.com/office/drawing/2012/chart" uri="{CE6537A1-D6FC-4f65-9D91-7224C49458BB}">
                  <c15:layout>
                    <c:manualLayout>
                      <c:w val="0.16727031991102637"/>
                      <c:h val="6.4941392365301637E-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55"/>
              <c:tx>
                <c:rich>
                  <a:bodyPr/>
                  <a:lstStyle/>
                  <a:p>
                    <a:fld id="{3AB2873D-4109-4BBB-8C90-8689C42CA883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6"/>
              <c:layout>
                <c:manualLayout>
                  <c:x val="-4.8806370397053295E-3"/>
                  <c:y val="-0.291847835071998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rgbClr val="FFC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fld id="{DE44EA1F-94EE-4912-BAF6-A2FA8CC8276A}" type="CELLRANGE">
                      <a:rPr lang="he-IL" dirty="0"/>
                      <a:pPr>
                        <a:defRPr sz="1050" b="1">
                          <a:solidFill>
                            <a:srgbClr val="FFC000"/>
                          </a:solidFill>
                        </a:defRPr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C00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D21-411F-AAE8-1FE4B7E287E0}"/>
                </c:ext>
                <c:ext xmlns:c15="http://schemas.microsoft.com/office/drawing/2012/chart" uri="{CE6537A1-D6FC-4f65-9D91-7224C49458BB}">
                  <c15:layout>
                    <c:manualLayout>
                      <c:w val="0.18021481122609714"/>
                      <c:h val="7.3339891216294417E-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57"/>
              <c:tx>
                <c:rich>
                  <a:bodyPr/>
                  <a:lstStyle/>
                  <a:p>
                    <a:fld id="{CB890BA7-CF1F-4595-AA95-8BB0E2FD92EA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גיליון1!$A$504:$A$561</c:f>
              <c:numCache>
                <c:formatCode>m/d/yyyy</c:formatCode>
                <c:ptCount val="58"/>
                <c:pt idx="0">
                  <c:v>44372</c:v>
                </c:pt>
                <c:pt idx="1">
                  <c:v>44373</c:v>
                </c:pt>
                <c:pt idx="2">
                  <c:v>44374</c:v>
                </c:pt>
                <c:pt idx="3">
                  <c:v>44375</c:v>
                </c:pt>
                <c:pt idx="4">
                  <c:v>44376</c:v>
                </c:pt>
                <c:pt idx="5">
                  <c:v>44377</c:v>
                </c:pt>
                <c:pt idx="6">
                  <c:v>44378</c:v>
                </c:pt>
                <c:pt idx="7">
                  <c:v>44379</c:v>
                </c:pt>
                <c:pt idx="8">
                  <c:v>44380</c:v>
                </c:pt>
                <c:pt idx="9">
                  <c:v>44381</c:v>
                </c:pt>
                <c:pt idx="10">
                  <c:v>44382</c:v>
                </c:pt>
                <c:pt idx="11">
                  <c:v>44383</c:v>
                </c:pt>
                <c:pt idx="12">
                  <c:v>44384</c:v>
                </c:pt>
                <c:pt idx="13">
                  <c:v>44385</c:v>
                </c:pt>
                <c:pt idx="14">
                  <c:v>44386</c:v>
                </c:pt>
                <c:pt idx="15">
                  <c:v>44387</c:v>
                </c:pt>
                <c:pt idx="16">
                  <c:v>44388</c:v>
                </c:pt>
                <c:pt idx="17">
                  <c:v>44389</c:v>
                </c:pt>
                <c:pt idx="18">
                  <c:v>44390</c:v>
                </c:pt>
                <c:pt idx="19">
                  <c:v>44391</c:v>
                </c:pt>
                <c:pt idx="20">
                  <c:v>44392</c:v>
                </c:pt>
                <c:pt idx="21">
                  <c:v>44393</c:v>
                </c:pt>
                <c:pt idx="22">
                  <c:v>44394</c:v>
                </c:pt>
                <c:pt idx="23">
                  <c:v>44395</c:v>
                </c:pt>
                <c:pt idx="24">
                  <c:v>44396</c:v>
                </c:pt>
                <c:pt idx="25">
                  <c:v>44397</c:v>
                </c:pt>
                <c:pt idx="26">
                  <c:v>44398</c:v>
                </c:pt>
                <c:pt idx="27">
                  <c:v>44399</c:v>
                </c:pt>
                <c:pt idx="28">
                  <c:v>44400</c:v>
                </c:pt>
                <c:pt idx="29">
                  <c:v>44401</c:v>
                </c:pt>
                <c:pt idx="30">
                  <c:v>44402</c:v>
                </c:pt>
                <c:pt idx="31">
                  <c:v>44403</c:v>
                </c:pt>
                <c:pt idx="32">
                  <c:v>44404</c:v>
                </c:pt>
                <c:pt idx="33">
                  <c:v>44405</c:v>
                </c:pt>
                <c:pt idx="34">
                  <c:v>44406</c:v>
                </c:pt>
                <c:pt idx="35">
                  <c:v>44407</c:v>
                </c:pt>
                <c:pt idx="36">
                  <c:v>44408</c:v>
                </c:pt>
                <c:pt idx="37">
                  <c:v>44409</c:v>
                </c:pt>
                <c:pt idx="38">
                  <c:v>44410</c:v>
                </c:pt>
                <c:pt idx="39">
                  <c:v>44411</c:v>
                </c:pt>
                <c:pt idx="40">
                  <c:v>44412</c:v>
                </c:pt>
                <c:pt idx="41">
                  <c:v>44413</c:v>
                </c:pt>
                <c:pt idx="42">
                  <c:v>44414</c:v>
                </c:pt>
                <c:pt idx="43">
                  <c:v>44415</c:v>
                </c:pt>
                <c:pt idx="44">
                  <c:v>44416</c:v>
                </c:pt>
                <c:pt idx="45">
                  <c:v>44417</c:v>
                </c:pt>
                <c:pt idx="46">
                  <c:v>44418</c:v>
                </c:pt>
                <c:pt idx="47">
                  <c:v>44419</c:v>
                </c:pt>
                <c:pt idx="48">
                  <c:v>44420</c:v>
                </c:pt>
                <c:pt idx="49">
                  <c:v>44421</c:v>
                </c:pt>
                <c:pt idx="50">
                  <c:v>44422</c:v>
                </c:pt>
                <c:pt idx="51">
                  <c:v>44423</c:v>
                </c:pt>
                <c:pt idx="52">
                  <c:v>44424</c:v>
                </c:pt>
                <c:pt idx="53">
                  <c:v>44425</c:v>
                </c:pt>
                <c:pt idx="54">
                  <c:v>44426</c:v>
                </c:pt>
                <c:pt idx="55">
                  <c:v>44427</c:v>
                </c:pt>
                <c:pt idx="56">
                  <c:v>44428</c:v>
                </c:pt>
                <c:pt idx="57">
                  <c:v>44429</c:v>
                </c:pt>
              </c:numCache>
            </c:numRef>
          </c:cat>
          <c:val>
            <c:numRef>
              <c:f>גיליון1!$C$504:$C$561</c:f>
              <c:numCache>
                <c:formatCode>General</c:formatCode>
                <c:ptCount val="58"/>
                <c:pt idx="0">
                  <c:v>230</c:v>
                </c:pt>
                <c:pt idx="1">
                  <c:v>116</c:v>
                </c:pt>
                <c:pt idx="2">
                  <c:v>145</c:v>
                </c:pt>
                <c:pt idx="3">
                  <c:v>288</c:v>
                </c:pt>
                <c:pt idx="4">
                  <c:v>294</c:v>
                </c:pt>
                <c:pt idx="5">
                  <c:v>310</c:v>
                </c:pt>
                <c:pt idx="6">
                  <c:v>297</c:v>
                </c:pt>
                <c:pt idx="7">
                  <c:v>328</c:v>
                </c:pt>
                <c:pt idx="8">
                  <c:v>186</c:v>
                </c:pt>
                <c:pt idx="9">
                  <c:v>346</c:v>
                </c:pt>
                <c:pt idx="10">
                  <c:v>504</c:v>
                </c:pt>
                <c:pt idx="11">
                  <c:v>527</c:v>
                </c:pt>
                <c:pt idx="12">
                  <c:v>524</c:v>
                </c:pt>
                <c:pt idx="13">
                  <c:v>466</c:v>
                </c:pt>
                <c:pt idx="14">
                  <c:v>534</c:v>
                </c:pt>
                <c:pt idx="15">
                  <c:v>261</c:v>
                </c:pt>
                <c:pt idx="16">
                  <c:v>443</c:v>
                </c:pt>
                <c:pt idx="17">
                  <c:v>762</c:v>
                </c:pt>
                <c:pt idx="18">
                  <c:v>746</c:v>
                </c:pt>
                <c:pt idx="19">
                  <c:v>772</c:v>
                </c:pt>
                <c:pt idx="20">
                  <c:v>863</c:v>
                </c:pt>
                <c:pt idx="21">
                  <c:v>1130</c:v>
                </c:pt>
                <c:pt idx="22">
                  <c:v>432</c:v>
                </c:pt>
                <c:pt idx="23">
                  <c:v>837</c:v>
                </c:pt>
                <c:pt idx="24">
                  <c:v>1385</c:v>
                </c:pt>
                <c:pt idx="25">
                  <c:v>1410</c:v>
                </c:pt>
                <c:pt idx="26">
                  <c:v>1346</c:v>
                </c:pt>
                <c:pt idx="27">
                  <c:v>1283</c:v>
                </c:pt>
                <c:pt idx="28">
                  <c:v>1440</c:v>
                </c:pt>
                <c:pt idx="29">
                  <c:v>972</c:v>
                </c:pt>
                <c:pt idx="30">
                  <c:v>1414</c:v>
                </c:pt>
                <c:pt idx="31">
                  <c:v>2136</c:v>
                </c:pt>
                <c:pt idx="32">
                  <c:v>2286</c:v>
                </c:pt>
                <c:pt idx="33">
                  <c:v>2191</c:v>
                </c:pt>
                <c:pt idx="34">
                  <c:v>2176</c:v>
                </c:pt>
                <c:pt idx="35">
                  <c:v>2441</c:v>
                </c:pt>
                <c:pt idx="36">
                  <c:v>2098</c:v>
                </c:pt>
                <c:pt idx="37">
                  <c:v>2124</c:v>
                </c:pt>
                <c:pt idx="38">
                  <c:v>3858</c:v>
                </c:pt>
                <c:pt idx="39">
                  <c:v>3311</c:v>
                </c:pt>
                <c:pt idx="40">
                  <c:v>3507</c:v>
                </c:pt>
                <c:pt idx="41">
                  <c:v>3881</c:v>
                </c:pt>
                <c:pt idx="42">
                  <c:v>3886</c:v>
                </c:pt>
                <c:pt idx="43">
                  <c:v>2928</c:v>
                </c:pt>
                <c:pt idx="44">
                  <c:v>3440</c:v>
                </c:pt>
                <c:pt idx="45">
                  <c:v>6370</c:v>
                </c:pt>
                <c:pt idx="46">
                  <c:v>5847</c:v>
                </c:pt>
                <c:pt idx="47">
                  <c:v>6018</c:v>
                </c:pt>
                <c:pt idx="48">
                  <c:v>6141</c:v>
                </c:pt>
                <c:pt idx="49">
                  <c:v>5929</c:v>
                </c:pt>
                <c:pt idx="50">
                  <c:v>4207</c:v>
                </c:pt>
                <c:pt idx="51">
                  <c:v>5181</c:v>
                </c:pt>
                <c:pt idx="52">
                  <c:v>8765</c:v>
                </c:pt>
                <c:pt idx="53">
                  <c:v>7920</c:v>
                </c:pt>
                <c:pt idx="54">
                  <c:v>7964</c:v>
                </c:pt>
                <c:pt idx="55">
                  <c:v>7761</c:v>
                </c:pt>
                <c:pt idx="56">
                  <c:v>7793</c:v>
                </c:pt>
                <c:pt idx="57">
                  <c:v>5304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930-4BBE-A1D3-DCBA1412FF4F}"/>
            </c:ext>
            <c:ext xmlns:c15="http://schemas.microsoft.com/office/drawing/2012/chart" uri="{02D57815-91ED-43cb-92C2-25804820EDAC}">
              <c15:datalabelsRange>
                <c15:f>גיליון1!$D$504:$D$561</c15:f>
                <c15:dlblRangeCache>
                  <c:ptCount val="58"/>
                  <c:pt idx="0">
                    <c:v>החזרת חובת עטיית מסכה בחללים סגורים</c:v>
                  </c:pt>
                  <c:pt idx="1">
                    <c:v>מינוי רוני נומה לפרויקטור נתב"ג
</c:v>
                  </c:pt>
                  <c:pt idx="19">
                    <c:v>הגברת האכיפה על אי עטיית מסכות </c:v>
                  </c:pt>
                  <c:pt idx="20">
                    <c:v>קיצור חובת הבידוד לשבעה ימים בכפוף לבדיקה שלילית</c:v>
                  </c:pt>
                  <c:pt idx="21">
                    <c:v>חיוב בידוד של 24 שעות לשבים מחו"ל, עד לקבלת תוצאה שלילית</c:v>
                  </c:pt>
                  <c:pt idx="26">
                    <c:v>"התו השמח"</c:v>
                  </c:pt>
                  <c:pt idx="34">
                    <c:v>חובת הצגת תו ירוק בכניסה לאירועים במבנה סגור או בתפוסה של מעל 100 איש</c:v>
                  </c:pt>
                  <c:pt idx="35">
                    <c:v>תחילת חיסון מנה שלישית</c:v>
                  </c:pt>
                  <c:pt idx="44">
                    <c:v>הרחבת התו הירוק למתחמים פתוחים וסגורים, לכל כמות משתתפים מעל גיל 12</c:v>
                  </c:pt>
                  <c:pt idx="47">
                    <c:v>עדכון רשימת המדינות באזהרת מסע חמורה, בהן, ארה"ב, גרמניה, צרפת, יוון, ומצרים</c:v>
                  </c:pt>
                  <c:pt idx="49">
                    <c:v>תחילת חיסון בני 50+ במנת חיסון שלישית</c:v>
                  </c:pt>
                  <c:pt idx="52">
                    <c:v>החלת התו הסגול בקניונים ובבתי מסחר</c:v>
                  </c:pt>
                  <c:pt idx="54">
                    <c:v>הרחבת התו הירוק על כל ענפי המשק למעט קניונים ומסחר</c:v>
                  </c:pt>
                  <c:pt idx="56">
                    <c:v>החלת התו הירוק גם על ילדים בני 1-12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627984"/>
        <c:axId val="499628768"/>
      </c:lineChart>
      <c:dateAx>
        <c:axId val="499627984"/>
        <c:scaling>
          <c:orientation val="minMax"/>
        </c:scaling>
        <c:delete val="0"/>
        <c:axPos val="b"/>
        <c:numFmt formatCode="dd/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99628768"/>
        <c:crosses val="autoZero"/>
        <c:auto val="1"/>
        <c:lblOffset val="100"/>
        <c:baseTimeUnit val="days"/>
        <c:majorUnit val="2"/>
        <c:majorTimeUnit val="days"/>
      </c:dateAx>
      <c:valAx>
        <c:axId val="499628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96279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9451631435262529E-2"/>
          <c:w val="0.95980471905989206"/>
          <c:h val="0.90139862000347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גיליון1!$A$36:$A$74</c:f>
              <c:numCache>
                <c:formatCode>m/d/yyyy</c:formatCode>
                <c:ptCount val="39"/>
                <c:pt idx="0">
                  <c:v>43904</c:v>
                </c:pt>
                <c:pt idx="1">
                  <c:v>43905</c:v>
                </c:pt>
                <c:pt idx="2">
                  <c:v>43906</c:v>
                </c:pt>
                <c:pt idx="3">
                  <c:v>43907</c:v>
                </c:pt>
                <c:pt idx="4">
                  <c:v>43908</c:v>
                </c:pt>
                <c:pt idx="5">
                  <c:v>43909</c:v>
                </c:pt>
                <c:pt idx="6">
                  <c:v>43910</c:v>
                </c:pt>
                <c:pt idx="7">
                  <c:v>43911</c:v>
                </c:pt>
                <c:pt idx="8">
                  <c:v>43912</c:v>
                </c:pt>
                <c:pt idx="9">
                  <c:v>43913</c:v>
                </c:pt>
                <c:pt idx="10">
                  <c:v>43914</c:v>
                </c:pt>
                <c:pt idx="11">
                  <c:v>43915</c:v>
                </c:pt>
                <c:pt idx="12">
                  <c:v>43916</c:v>
                </c:pt>
                <c:pt idx="13">
                  <c:v>43917</c:v>
                </c:pt>
                <c:pt idx="14">
                  <c:v>43918</c:v>
                </c:pt>
                <c:pt idx="15">
                  <c:v>43919</c:v>
                </c:pt>
                <c:pt idx="16">
                  <c:v>43920</c:v>
                </c:pt>
                <c:pt idx="17">
                  <c:v>43921</c:v>
                </c:pt>
                <c:pt idx="18">
                  <c:v>43922</c:v>
                </c:pt>
                <c:pt idx="19">
                  <c:v>43923</c:v>
                </c:pt>
                <c:pt idx="20">
                  <c:v>43924</c:v>
                </c:pt>
                <c:pt idx="21">
                  <c:v>43925</c:v>
                </c:pt>
                <c:pt idx="22">
                  <c:v>43926</c:v>
                </c:pt>
                <c:pt idx="23">
                  <c:v>43927</c:v>
                </c:pt>
                <c:pt idx="24">
                  <c:v>43928</c:v>
                </c:pt>
                <c:pt idx="25">
                  <c:v>43929</c:v>
                </c:pt>
                <c:pt idx="26">
                  <c:v>43930</c:v>
                </c:pt>
                <c:pt idx="27">
                  <c:v>43931</c:v>
                </c:pt>
                <c:pt idx="28">
                  <c:v>43932</c:v>
                </c:pt>
                <c:pt idx="29">
                  <c:v>43933</c:v>
                </c:pt>
                <c:pt idx="30">
                  <c:v>43934</c:v>
                </c:pt>
                <c:pt idx="31">
                  <c:v>43935</c:v>
                </c:pt>
                <c:pt idx="32">
                  <c:v>43936</c:v>
                </c:pt>
                <c:pt idx="33">
                  <c:v>43937</c:v>
                </c:pt>
                <c:pt idx="34">
                  <c:v>43938</c:v>
                </c:pt>
                <c:pt idx="35">
                  <c:v>43939</c:v>
                </c:pt>
                <c:pt idx="36">
                  <c:v>43940</c:v>
                </c:pt>
                <c:pt idx="37">
                  <c:v>43941</c:v>
                </c:pt>
                <c:pt idx="38">
                  <c:v>43942</c:v>
                </c:pt>
              </c:numCache>
            </c:numRef>
          </c:cat>
          <c:val>
            <c:numRef>
              <c:f>גיליון1!$B$36:$B$74</c:f>
              <c:numCache>
                <c:formatCode>General</c:formatCode>
                <c:ptCount val="39"/>
                <c:pt idx="0">
                  <c:v>29</c:v>
                </c:pt>
                <c:pt idx="1">
                  <c:v>40</c:v>
                </c:pt>
                <c:pt idx="2">
                  <c:v>73</c:v>
                </c:pt>
                <c:pt idx="3">
                  <c:v>94</c:v>
                </c:pt>
                <c:pt idx="4">
                  <c:v>125</c:v>
                </c:pt>
                <c:pt idx="5">
                  <c:v>136</c:v>
                </c:pt>
                <c:pt idx="6">
                  <c:v>168</c:v>
                </c:pt>
                <c:pt idx="7">
                  <c:v>211</c:v>
                </c:pt>
                <c:pt idx="8">
                  <c:v>254</c:v>
                </c:pt>
                <c:pt idx="9">
                  <c:v>352</c:v>
                </c:pt>
                <c:pt idx="10">
                  <c:v>423</c:v>
                </c:pt>
                <c:pt idx="11">
                  <c:v>425</c:v>
                </c:pt>
                <c:pt idx="12">
                  <c:v>520</c:v>
                </c:pt>
                <c:pt idx="13">
                  <c:v>434</c:v>
                </c:pt>
                <c:pt idx="14">
                  <c:v>479</c:v>
                </c:pt>
                <c:pt idx="15">
                  <c:v>531</c:v>
                </c:pt>
                <c:pt idx="16">
                  <c:v>548</c:v>
                </c:pt>
                <c:pt idx="17">
                  <c:v>740</c:v>
                </c:pt>
                <c:pt idx="18">
                  <c:v>696</c:v>
                </c:pt>
                <c:pt idx="19">
                  <c:v>721</c:v>
                </c:pt>
                <c:pt idx="20">
                  <c:v>600</c:v>
                </c:pt>
                <c:pt idx="21">
                  <c:v>429</c:v>
                </c:pt>
                <c:pt idx="22">
                  <c:v>585</c:v>
                </c:pt>
                <c:pt idx="23">
                  <c:v>450</c:v>
                </c:pt>
                <c:pt idx="24">
                  <c:v>377</c:v>
                </c:pt>
                <c:pt idx="25">
                  <c:v>340</c:v>
                </c:pt>
                <c:pt idx="26">
                  <c:v>343</c:v>
                </c:pt>
                <c:pt idx="27">
                  <c:v>359</c:v>
                </c:pt>
                <c:pt idx="28">
                  <c:v>345</c:v>
                </c:pt>
                <c:pt idx="29">
                  <c:v>552</c:v>
                </c:pt>
                <c:pt idx="30">
                  <c:v>438</c:v>
                </c:pt>
                <c:pt idx="31">
                  <c:v>399</c:v>
                </c:pt>
                <c:pt idx="32">
                  <c:v>311</c:v>
                </c:pt>
                <c:pt idx="33">
                  <c:v>297</c:v>
                </c:pt>
                <c:pt idx="34">
                  <c:v>298</c:v>
                </c:pt>
                <c:pt idx="35">
                  <c:v>291</c:v>
                </c:pt>
                <c:pt idx="36">
                  <c:v>276</c:v>
                </c:pt>
                <c:pt idx="37">
                  <c:v>299</c:v>
                </c:pt>
                <c:pt idx="38">
                  <c:v>282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34-4F79-AA47-8AAE649D7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499619752"/>
        <c:axId val="499620536"/>
      </c:barChart>
      <c:lineChart>
        <c:grouping val="standard"/>
        <c:varyColors val="0"/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6884402547180338E-2"/>
                  <c:y val="-0.30818528586337812"/>
                </c:manualLayout>
              </c:layout>
              <c:tx>
                <c:rich>
                  <a:bodyPr/>
                  <a:lstStyle/>
                  <a:p>
                    <a:fld id="{1D4A5A50-7238-4757-8C33-2CDA2F5BD8E3}" type="CELLRANGE">
                      <a:rPr lang="he-IL" dirty="0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F34-4F79-AA47-8AAE649D7C7A}"/>
                </c:ext>
                <c:ext xmlns:c15="http://schemas.microsoft.com/office/drawing/2012/chart" uri="{CE6537A1-D6FC-4f65-9D91-7224C49458BB}">
                  <c15:layout>
                    <c:manualLayout>
                      <c:w val="8.8891657149830647E-2"/>
                      <c:h val="0.26420678372725176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C54F599-C700-44E7-AD4B-058E2FE559A3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83F-49EF-8019-EC243AA28723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7653734-9892-465D-BA5D-476930D8E25E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E6E-4C61-9EC2-AED3AF58CD79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4E18679-6F96-4BF0-9BC0-1F56C85A4D7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030590F-44A0-4A00-8EEC-535415D73899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C94946E-B40A-46AB-A8BD-4BC7EB24E9D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6DC21C6-F073-4941-9735-27BF4CE01AE0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2944166-F206-4D4D-A605-64DE557DF20D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8"/>
              <c:layout>
                <c:manualLayout>
                  <c:x val="-8.7196547402134936E-2"/>
                  <c:y val="-0.60086640265434843"/>
                </c:manualLayout>
              </c:layout>
              <c:tx>
                <c:rich>
                  <a:bodyPr/>
                  <a:lstStyle/>
                  <a:p>
                    <a:fld id="{8EE2496C-20C5-419B-AC99-9644680A3277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F34-4F79-AA47-8AAE649D7C7A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40E7623-A305-40CB-8E0E-30BB621306BA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5A2AC75-E7E2-4F9E-95D4-1DC9904D54E9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1"/>
              <c:layout>
                <c:manualLayout>
                  <c:x val="-0.1094921655949876"/>
                  <c:y val="-0.2943568838297008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fld id="{AC85723E-70CA-48EC-9696-6E3ED824C685}" type="CELLRANGE">
                      <a:rPr lang="he-IL" dirty="0"/>
                      <a:pPr>
                        <a:defRPr sz="1400" b="1">
                          <a:solidFill>
                            <a:srgbClr val="FF0000"/>
                          </a:solidFill>
                        </a:defRPr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83F-49EF-8019-EC243AA28723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A181F74D-0EC8-4B56-B8EA-81CD01C6DDC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2AF9C91D-50A3-4DC0-939E-CC1457FADBCE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2AF61744-E40E-46FE-BB98-A1DB766F71B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5C3597F0-03A4-4236-BA92-C38E5854BE04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4E9EB4EF-413B-4D57-ACE5-5B413D04782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E0BBFBC7-9AD7-43AE-A589-BCF36AE4825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8"/>
              <c:layout>
                <c:manualLayout>
                  <c:x val="-0.10199520265974246"/>
                  <c:y val="-0.30069245512592896"/>
                </c:manualLayout>
              </c:layout>
              <c:tx>
                <c:rich>
                  <a:bodyPr/>
                  <a:lstStyle/>
                  <a:p>
                    <a:fld id="{D6F6E035-4D26-4AAD-83FB-0FBA95C846E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F34-4F79-AA47-8AAE649D7C7A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093E4DC3-95F7-4697-9C25-30F8F4BC7BC7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0E61F6B5-A86A-4A68-BF0C-3C8F3660B814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05780525-AB66-4841-AF3B-A98E7B07FF48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14CCBB16-C6BB-4A09-B32A-658685C76CE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70BF8606-2DC8-4ECF-A467-5EB68FA18D58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4"/>
              <c:layout>
                <c:manualLayout>
                  <c:x val="-9.690018014122824E-2"/>
                  <c:y val="-0.24622049172393146"/>
                </c:manualLayout>
              </c:layout>
              <c:tx>
                <c:rich>
                  <a:bodyPr/>
                  <a:lstStyle/>
                  <a:p>
                    <a:fld id="{F161C3D5-DCE1-49A6-8EC8-147EA3D34D3E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F34-4F79-AA47-8AAE649D7C7A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C3B4CE2F-343C-491E-A939-71D3CA5653F8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26FBA880-F93F-4EB7-846A-2BDD87BB1CCA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8F34-4F79-AA47-8AAE649D7C7A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tx>
                <c:rich>
                  <a:bodyPr/>
                  <a:lstStyle/>
                  <a:p>
                    <a:fld id="{97CCF990-D580-418F-8A5D-10F62E98DE4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9"/>
              <c:layout>
                <c:manualLayout>
                  <c:x val="-0.10957986094735774"/>
                  <c:y val="-0.29555793213254661"/>
                </c:manualLayout>
              </c:layout>
              <c:tx>
                <c:rich>
                  <a:bodyPr/>
                  <a:lstStyle/>
                  <a:p>
                    <a:fld id="{84CCE27F-CBB5-42BD-8BB1-0BF3A498E54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8F34-4F79-AA47-8AAE649D7C7A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955EC8B0-D83E-409E-A9A4-94B605DF9F13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1"/>
              <c:layout>
                <c:manualLayout>
                  <c:x val="-8.7694027461054633E-2"/>
                  <c:y val="-0.53336851418448761"/>
                </c:manualLayout>
              </c:layout>
              <c:tx>
                <c:rich>
                  <a:bodyPr/>
                  <a:lstStyle/>
                  <a:p>
                    <a:fld id="{163DDF88-5EC0-4A63-9329-CD2F9B0FD0DE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8F34-4F79-AA47-8AAE649D7C7A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73A3195C-1F4E-4482-887F-A6F70B5CD019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FA98168E-95AE-4C16-9EB7-9CBF96496295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842AA207-9B64-45A1-A81E-8B662625B473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DA031A2A-1007-4A73-B00F-5E152DC510A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6"/>
              <c:layout>
                <c:manualLayout>
                  <c:x val="-2.7870598493670955E-2"/>
                  <c:y val="-0.25927326542533691"/>
                </c:manualLayout>
              </c:layout>
              <c:tx>
                <c:rich>
                  <a:bodyPr/>
                  <a:lstStyle/>
                  <a:p>
                    <a:fld id="{6DA5D978-24A0-4733-84FF-E66AD3BE2B23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8F34-4F79-AA47-8AAE649D7C7A}"/>
                </c:ext>
                <c:ext xmlns:c15="http://schemas.microsoft.com/office/drawing/2012/chart" uri="{CE6537A1-D6FC-4f65-9D91-7224C49458BB}">
                  <c15:layout>
                    <c:manualLayout>
                      <c:w val="0.14235864524708403"/>
                      <c:h val="0.3877818121236915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076F38CF-C03E-40C6-84D5-6CD4E1C1FCFE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689841E4-6E34-4E29-8C12-5A90A2EAC929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גיליון1!$A$36:$A$74</c:f>
              <c:numCache>
                <c:formatCode>m/d/yyyy</c:formatCode>
                <c:ptCount val="39"/>
                <c:pt idx="0">
                  <c:v>43904</c:v>
                </c:pt>
                <c:pt idx="1">
                  <c:v>43905</c:v>
                </c:pt>
                <c:pt idx="2">
                  <c:v>43906</c:v>
                </c:pt>
                <c:pt idx="3">
                  <c:v>43907</c:v>
                </c:pt>
                <c:pt idx="4">
                  <c:v>43908</c:v>
                </c:pt>
                <c:pt idx="5">
                  <c:v>43909</c:v>
                </c:pt>
                <c:pt idx="6">
                  <c:v>43910</c:v>
                </c:pt>
                <c:pt idx="7">
                  <c:v>43911</c:v>
                </c:pt>
                <c:pt idx="8">
                  <c:v>43912</c:v>
                </c:pt>
                <c:pt idx="9">
                  <c:v>43913</c:v>
                </c:pt>
                <c:pt idx="10">
                  <c:v>43914</c:v>
                </c:pt>
                <c:pt idx="11">
                  <c:v>43915</c:v>
                </c:pt>
                <c:pt idx="12">
                  <c:v>43916</c:v>
                </c:pt>
                <c:pt idx="13">
                  <c:v>43917</c:v>
                </c:pt>
                <c:pt idx="14">
                  <c:v>43918</c:v>
                </c:pt>
                <c:pt idx="15">
                  <c:v>43919</c:v>
                </c:pt>
                <c:pt idx="16">
                  <c:v>43920</c:v>
                </c:pt>
                <c:pt idx="17">
                  <c:v>43921</c:v>
                </c:pt>
                <c:pt idx="18">
                  <c:v>43922</c:v>
                </c:pt>
                <c:pt idx="19">
                  <c:v>43923</c:v>
                </c:pt>
                <c:pt idx="20">
                  <c:v>43924</c:v>
                </c:pt>
                <c:pt idx="21">
                  <c:v>43925</c:v>
                </c:pt>
                <c:pt idx="22">
                  <c:v>43926</c:v>
                </c:pt>
                <c:pt idx="23">
                  <c:v>43927</c:v>
                </c:pt>
                <c:pt idx="24">
                  <c:v>43928</c:v>
                </c:pt>
                <c:pt idx="25">
                  <c:v>43929</c:v>
                </c:pt>
                <c:pt idx="26">
                  <c:v>43930</c:v>
                </c:pt>
                <c:pt idx="27">
                  <c:v>43931</c:v>
                </c:pt>
                <c:pt idx="28">
                  <c:v>43932</c:v>
                </c:pt>
                <c:pt idx="29">
                  <c:v>43933</c:v>
                </c:pt>
                <c:pt idx="30">
                  <c:v>43934</c:v>
                </c:pt>
                <c:pt idx="31">
                  <c:v>43935</c:v>
                </c:pt>
                <c:pt idx="32">
                  <c:v>43936</c:v>
                </c:pt>
                <c:pt idx="33">
                  <c:v>43937</c:v>
                </c:pt>
                <c:pt idx="34">
                  <c:v>43938</c:v>
                </c:pt>
                <c:pt idx="35">
                  <c:v>43939</c:v>
                </c:pt>
                <c:pt idx="36">
                  <c:v>43940</c:v>
                </c:pt>
                <c:pt idx="37">
                  <c:v>43941</c:v>
                </c:pt>
                <c:pt idx="38">
                  <c:v>43942</c:v>
                </c:pt>
              </c:numCache>
            </c:numRef>
          </c:cat>
          <c:val>
            <c:numRef>
              <c:f>גיליון1!$C$36:$C$74</c:f>
              <c:numCache>
                <c:formatCode>General</c:formatCode>
                <c:ptCount val="39"/>
                <c:pt idx="0">
                  <c:v>29</c:v>
                </c:pt>
                <c:pt idx="1">
                  <c:v>40</c:v>
                </c:pt>
                <c:pt idx="2">
                  <c:v>73</c:v>
                </c:pt>
                <c:pt idx="3">
                  <c:v>94</c:v>
                </c:pt>
                <c:pt idx="4">
                  <c:v>125</c:v>
                </c:pt>
                <c:pt idx="5">
                  <c:v>136</c:v>
                </c:pt>
                <c:pt idx="6">
                  <c:v>168</c:v>
                </c:pt>
                <c:pt idx="7">
                  <c:v>211</c:v>
                </c:pt>
                <c:pt idx="8">
                  <c:v>254</c:v>
                </c:pt>
                <c:pt idx="9">
                  <c:v>352</c:v>
                </c:pt>
                <c:pt idx="10">
                  <c:v>423</c:v>
                </c:pt>
                <c:pt idx="11">
                  <c:v>425</c:v>
                </c:pt>
                <c:pt idx="12">
                  <c:v>520</c:v>
                </c:pt>
                <c:pt idx="13">
                  <c:v>434</c:v>
                </c:pt>
                <c:pt idx="14">
                  <c:v>479</c:v>
                </c:pt>
                <c:pt idx="15">
                  <c:v>531</c:v>
                </c:pt>
                <c:pt idx="16">
                  <c:v>548</c:v>
                </c:pt>
                <c:pt idx="17">
                  <c:v>740</c:v>
                </c:pt>
                <c:pt idx="18">
                  <c:v>696</c:v>
                </c:pt>
                <c:pt idx="19">
                  <c:v>721</c:v>
                </c:pt>
                <c:pt idx="20">
                  <c:v>600</c:v>
                </c:pt>
                <c:pt idx="21">
                  <c:v>429</c:v>
                </c:pt>
                <c:pt idx="22">
                  <c:v>585</c:v>
                </c:pt>
                <c:pt idx="23">
                  <c:v>450</c:v>
                </c:pt>
                <c:pt idx="24">
                  <c:v>377</c:v>
                </c:pt>
                <c:pt idx="25">
                  <c:v>340</c:v>
                </c:pt>
                <c:pt idx="26">
                  <c:v>343</c:v>
                </c:pt>
                <c:pt idx="27">
                  <c:v>359</c:v>
                </c:pt>
                <c:pt idx="28">
                  <c:v>345</c:v>
                </c:pt>
                <c:pt idx="29">
                  <c:v>552</c:v>
                </c:pt>
                <c:pt idx="30">
                  <c:v>438</c:v>
                </c:pt>
                <c:pt idx="31">
                  <c:v>399</c:v>
                </c:pt>
                <c:pt idx="32">
                  <c:v>311</c:v>
                </c:pt>
                <c:pt idx="33">
                  <c:v>297</c:v>
                </c:pt>
                <c:pt idx="34">
                  <c:v>298</c:v>
                </c:pt>
                <c:pt idx="35">
                  <c:v>291</c:v>
                </c:pt>
                <c:pt idx="36">
                  <c:v>276</c:v>
                </c:pt>
                <c:pt idx="37">
                  <c:v>299</c:v>
                </c:pt>
                <c:pt idx="38">
                  <c:v>282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8-8F34-4F79-AA47-8AAE649D7C7A}"/>
            </c:ext>
            <c:ext xmlns:c15="http://schemas.microsoft.com/office/drawing/2012/chart" uri="{02D57815-91ED-43cb-92C2-25804820EDAC}">
              <c15:datalabelsRange>
                <c15:f>גיליון1!$D$36:$D$74</c15:f>
                <c15:dlblRangeCache>
                  <c:ptCount val="39"/>
                  <c:pt idx="0">
                    <c:v>איסור התקהלויות מעל 10; סגירת אתרי בילוי; הימנעות מתחב"צ</c:v>
                  </c:pt>
                  <c:pt idx="8">
                    <c:v>צמצום הפעילות במרחב הציבורי, המסחר והפנאי</c:v>
                  </c:pt>
                  <c:pt idx="11">
                    <c:v>הקשחת היציאה מהבתים ל-7 ימים</c:v>
                  </c:pt>
                  <c:pt idx="18">
                    <c:v>הגבלת כוח העבודה וצמצום הפעילות במרחב הציבורי</c:v>
                  </c:pt>
                  <c:pt idx="24">
                    <c:v>תקש"ח פסח - איסור יציאה מיישובי המגורים ליומיים</c:v>
                  </c:pt>
                  <c:pt idx="27">
                    <c:v>החזרת ההנחיות לאלו של לפני ליל הסדר</c:v>
                  </c:pt>
                  <c:pt idx="29">
                    <c:v>הגדרת שכונות בארבעה רובעים בירושלים כ"אזור מוגבל"; צו בריאות העם חובת חבישת מסיכה מחוץ לבית</c:v>
                  </c:pt>
                  <c:pt idx="31">
                    <c:v>תקש"ח הגבלות תנועה לקראת שביעי של פסח והמימונה</c:v>
                  </c:pt>
                  <c:pt idx="36">
                    <c:v>ענפי התעשייה, הייצור והשירותים יוכלו לשוב למתכונת עבודה של 30% ממצבת כוח האדם או עד 10 עובדים בו זמנית במקום העבודה; קנסות על אי חבישת מסכות במרחב הציבורי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619752"/>
        <c:axId val="499620536"/>
      </c:lineChart>
      <c:dateAx>
        <c:axId val="499619752"/>
        <c:scaling>
          <c:orientation val="minMax"/>
        </c:scaling>
        <c:delete val="0"/>
        <c:axPos val="b"/>
        <c:numFmt formatCode="dd/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99620536"/>
        <c:crosses val="autoZero"/>
        <c:auto val="1"/>
        <c:lblOffset val="100"/>
        <c:baseTimeUnit val="days"/>
        <c:majorUnit val="7"/>
        <c:majorTimeUnit val="days"/>
      </c:dateAx>
      <c:valAx>
        <c:axId val="499620536"/>
        <c:scaling>
          <c:orientation val="minMax"/>
          <c:max val="1500"/>
        </c:scaling>
        <c:delete val="1"/>
        <c:axPos val="l"/>
        <c:numFmt formatCode="General" sourceLinked="1"/>
        <c:majorTickMark val="out"/>
        <c:minorTickMark val="none"/>
        <c:tickLblPos val="nextTo"/>
        <c:crossAx val="499619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41644827637278E-2"/>
          <c:y val="0.12315895094825209"/>
          <c:w val="0.95433988615391085"/>
          <c:h val="0.826087321925449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גיליון1!$A$219:$A$257</c:f>
              <c:numCache>
                <c:formatCode>m/d/yyyy</c:formatCode>
                <c:ptCount val="39"/>
                <c:pt idx="0">
                  <c:v>44087</c:v>
                </c:pt>
                <c:pt idx="1">
                  <c:v>44088</c:v>
                </c:pt>
                <c:pt idx="2">
                  <c:v>44089</c:v>
                </c:pt>
                <c:pt idx="3">
                  <c:v>44090</c:v>
                </c:pt>
                <c:pt idx="4">
                  <c:v>44091</c:v>
                </c:pt>
                <c:pt idx="5">
                  <c:v>44092</c:v>
                </c:pt>
                <c:pt idx="6">
                  <c:v>44093</c:v>
                </c:pt>
                <c:pt idx="7">
                  <c:v>44094</c:v>
                </c:pt>
                <c:pt idx="8">
                  <c:v>44095</c:v>
                </c:pt>
                <c:pt idx="9">
                  <c:v>44096</c:v>
                </c:pt>
                <c:pt idx="10">
                  <c:v>44097</c:v>
                </c:pt>
                <c:pt idx="11">
                  <c:v>44098</c:v>
                </c:pt>
                <c:pt idx="12">
                  <c:v>44099</c:v>
                </c:pt>
                <c:pt idx="13">
                  <c:v>44100</c:v>
                </c:pt>
                <c:pt idx="14">
                  <c:v>44101</c:v>
                </c:pt>
                <c:pt idx="15">
                  <c:v>44102</c:v>
                </c:pt>
                <c:pt idx="16">
                  <c:v>44103</c:v>
                </c:pt>
                <c:pt idx="17">
                  <c:v>44104</c:v>
                </c:pt>
                <c:pt idx="18">
                  <c:v>44105</c:v>
                </c:pt>
                <c:pt idx="19">
                  <c:v>44106</c:v>
                </c:pt>
                <c:pt idx="20">
                  <c:v>44107</c:v>
                </c:pt>
                <c:pt idx="21">
                  <c:v>44108</c:v>
                </c:pt>
                <c:pt idx="22">
                  <c:v>44109</c:v>
                </c:pt>
                <c:pt idx="23">
                  <c:v>44110</c:v>
                </c:pt>
                <c:pt idx="24">
                  <c:v>44111</c:v>
                </c:pt>
                <c:pt idx="25">
                  <c:v>44112</c:v>
                </c:pt>
                <c:pt idx="26">
                  <c:v>44113</c:v>
                </c:pt>
                <c:pt idx="27">
                  <c:v>44114</c:v>
                </c:pt>
                <c:pt idx="28">
                  <c:v>44115</c:v>
                </c:pt>
                <c:pt idx="29">
                  <c:v>44116</c:v>
                </c:pt>
                <c:pt idx="30">
                  <c:v>44117</c:v>
                </c:pt>
                <c:pt idx="31">
                  <c:v>44118</c:v>
                </c:pt>
                <c:pt idx="32">
                  <c:v>44119</c:v>
                </c:pt>
                <c:pt idx="33">
                  <c:v>44120</c:v>
                </c:pt>
                <c:pt idx="34">
                  <c:v>44121</c:v>
                </c:pt>
                <c:pt idx="35">
                  <c:v>44122</c:v>
                </c:pt>
                <c:pt idx="36">
                  <c:v>44123</c:v>
                </c:pt>
                <c:pt idx="37">
                  <c:v>44124</c:v>
                </c:pt>
                <c:pt idx="38">
                  <c:v>44125</c:v>
                </c:pt>
              </c:numCache>
            </c:numRef>
          </c:cat>
          <c:val>
            <c:numRef>
              <c:f>גיליון1!$B$219:$B$257</c:f>
              <c:numCache>
                <c:formatCode>General</c:formatCode>
                <c:ptCount val="39"/>
                <c:pt idx="0">
                  <c:v>3174</c:v>
                </c:pt>
                <c:pt idx="1">
                  <c:v>4811</c:v>
                </c:pt>
                <c:pt idx="2">
                  <c:v>5539</c:v>
                </c:pt>
                <c:pt idx="3">
                  <c:v>4576</c:v>
                </c:pt>
                <c:pt idx="4">
                  <c:v>5386</c:v>
                </c:pt>
                <c:pt idx="5">
                  <c:v>5341</c:v>
                </c:pt>
                <c:pt idx="6">
                  <c:v>3812</c:v>
                </c:pt>
                <c:pt idx="7">
                  <c:v>2578</c:v>
                </c:pt>
                <c:pt idx="8">
                  <c:v>3875</c:v>
                </c:pt>
                <c:pt idx="9">
                  <c:v>7027</c:v>
                </c:pt>
                <c:pt idx="10">
                  <c:v>7151</c:v>
                </c:pt>
                <c:pt idx="11">
                  <c:v>8274</c:v>
                </c:pt>
                <c:pt idx="12">
                  <c:v>8397</c:v>
                </c:pt>
                <c:pt idx="13">
                  <c:v>5881</c:v>
                </c:pt>
                <c:pt idx="14">
                  <c:v>3441</c:v>
                </c:pt>
                <c:pt idx="15">
                  <c:v>1159</c:v>
                </c:pt>
                <c:pt idx="16">
                  <c:v>4993</c:v>
                </c:pt>
                <c:pt idx="17">
                  <c:v>9078</c:v>
                </c:pt>
                <c:pt idx="18">
                  <c:v>7729</c:v>
                </c:pt>
                <c:pt idx="19">
                  <c:v>7061</c:v>
                </c:pt>
                <c:pt idx="20">
                  <c:v>2595</c:v>
                </c:pt>
                <c:pt idx="21">
                  <c:v>2938</c:v>
                </c:pt>
                <c:pt idx="22">
                  <c:v>5721</c:v>
                </c:pt>
                <c:pt idx="23">
                  <c:v>4725</c:v>
                </c:pt>
                <c:pt idx="24">
                  <c:v>4164</c:v>
                </c:pt>
                <c:pt idx="25">
                  <c:v>3756</c:v>
                </c:pt>
                <c:pt idx="26">
                  <c:v>2964</c:v>
                </c:pt>
                <c:pt idx="27">
                  <c:v>916</c:v>
                </c:pt>
                <c:pt idx="28">
                  <c:v>1646</c:v>
                </c:pt>
                <c:pt idx="29">
                  <c:v>3169</c:v>
                </c:pt>
                <c:pt idx="30">
                  <c:v>2336</c:v>
                </c:pt>
                <c:pt idx="31">
                  <c:v>2118</c:v>
                </c:pt>
                <c:pt idx="32">
                  <c:v>1612</c:v>
                </c:pt>
                <c:pt idx="33">
                  <c:v>1500</c:v>
                </c:pt>
                <c:pt idx="34">
                  <c:v>412</c:v>
                </c:pt>
                <c:pt idx="35">
                  <c:v>924</c:v>
                </c:pt>
                <c:pt idx="36">
                  <c:v>1517</c:v>
                </c:pt>
                <c:pt idx="37">
                  <c:v>1194</c:v>
                </c:pt>
                <c:pt idx="38">
                  <c:v>1170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B3-4477-843B-1AEDB02A0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499623672"/>
        <c:axId val="499636608"/>
      </c:barChart>
      <c:lineChart>
        <c:grouping val="standard"/>
        <c:varyColors val="0"/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8108222C-2C71-4F91-B68F-C9011C23B293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8B3-4477-843B-1AEDB02A01F4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63E005D-F44E-4FDE-BE76-6A7A8CF24064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BA8F6A8-1CA8-412E-9439-4EEC7FB4386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6A59EB6-B6AA-4F55-9EEF-200989314420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>
                <c:manualLayout>
                  <c:x val="-9.2102395014718383E-2"/>
                  <c:y val="-0.46352507736143878"/>
                </c:manualLayout>
              </c:layout>
              <c:tx>
                <c:rich>
                  <a:bodyPr/>
                  <a:lstStyle/>
                  <a:p>
                    <a:fld id="{F55B0121-B142-4A38-A3B2-200C685667BD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8B3-4477-843B-1AEDB02A01F4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-8.3640463206378135E-2"/>
                  <c:y val="-0.2485290603266031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fld id="{6D8C8734-BAC2-4103-903E-941FCFAEB134}" type="CELLRANGE">
                      <a:rPr lang="he-IL"/>
                      <a:pPr>
                        <a:defRPr sz="1400" b="1">
                          <a:solidFill>
                            <a:srgbClr val="FF0000"/>
                          </a:solidFill>
                        </a:defRPr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8B3-4477-843B-1AEDB02A01F4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719B9CB-EB0F-4B8B-99E8-3C08DF93D516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D670441-D99E-4268-A1F9-929615D50556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F62EA9A-1760-47A6-BDB7-140F70B84EC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3F55D21-336F-4C4A-8F8A-81DF6035812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44FFD8BE-C19D-4C94-A031-8F908BAB0FB0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44D06515-60A6-4AE3-8E1A-84E881EC9930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2"/>
              <c:layout>
                <c:manualLayout>
                  <c:x val="-7.4600435025232503E-2"/>
                  <c:y val="-0.16350126345136434"/>
                </c:manualLayout>
              </c:layout>
              <c:tx>
                <c:rich>
                  <a:bodyPr/>
                  <a:lstStyle/>
                  <a:p>
                    <a:fld id="{C5856594-8AE3-4111-B475-E058E91088C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8B3-4477-843B-1AEDB02A01F4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B3C3F7FD-4367-4ECC-99F7-503EDBD5267D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0CBD576C-F9DA-4461-B796-9C3EA75CDADE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3AB252BD-E44C-4CBC-86E6-0366481276FD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CB7357E7-8F4E-4702-B6E7-6A54ECB2325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E083D8E0-6EE7-4D84-BA35-7D9FC5D022C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CEA8A4EA-5D61-466A-8105-005ED2B9B80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65459C18-F08B-4A32-A339-84BF26F7E3EE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2691509B-A5D9-4039-B5C6-8F5279BE937E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855E5178-4AD5-4586-B518-AF86291B449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A00DCCED-3911-4611-BDA2-1607F9A5481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3"/>
              <c:layout>
                <c:manualLayout>
                  <c:x val="-9.6882784847982531E-2"/>
                  <c:y val="-0.47572566561475538"/>
                </c:manualLayout>
              </c:layout>
              <c:tx>
                <c:rich>
                  <a:bodyPr/>
                  <a:lstStyle/>
                  <a:p>
                    <a:fld id="{F834C9CC-CB03-4EF7-8D4F-02B7D0D0159E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78B3-4477-843B-1AEDB02A01F4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463FA25C-6F7C-4207-907B-35539CB5C657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5"/>
              <c:layout>
                <c:manualLayout>
                  <c:x val="-0.10051227965828602"/>
                  <c:y val="-0.33332807377677021"/>
                </c:manualLayout>
              </c:layout>
              <c:tx>
                <c:rich>
                  <a:bodyPr/>
                  <a:lstStyle/>
                  <a:p>
                    <a:fld id="{F280E673-6B63-4030-9BD7-F1002D8F8A7D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78B3-4477-843B-1AEDB02A01F4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250ED347-C448-4DD5-A960-AF5BC45D121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E3236971-AE0D-4560-809C-E6BCD58F33D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CC06BFDB-66F3-4253-B5F6-AD1185139F1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76DCE19C-9C47-4463-868B-D9FC4F6AA62B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DF4A4D68-F75F-4FD8-8FEA-977A1CB2BAA4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CED056F9-B1DB-4573-8354-FB54E95BBC49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2"/>
              <c:layout>
                <c:manualLayout>
                  <c:x val="-7.019112438527654E-2"/>
                  <c:y val="-0.23429501516590581"/>
                </c:manualLayout>
              </c:layout>
              <c:tx>
                <c:rich>
                  <a:bodyPr/>
                  <a:lstStyle/>
                  <a:p>
                    <a:fld id="{91FD82EF-49FC-4A9B-BDEE-5808FE55E7A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78B3-4477-843B-1AEDB02A01F4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2C96471F-529B-417A-B084-5040D052671A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8CAD750-49B9-4B10-8467-32254F3EC66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5"/>
              <c:layout>
                <c:manualLayout>
                  <c:x val="0"/>
                  <c:y val="-0.60516069732528566"/>
                </c:manualLayout>
              </c:layout>
              <c:tx>
                <c:rich>
                  <a:bodyPr/>
                  <a:lstStyle/>
                  <a:p>
                    <a:fld id="{9F5809F0-51C2-4E98-9E9C-1FB4E188A90E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78B3-4477-843B-1AEDB02A01F4}"/>
                </c:ex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39E908B3-D5B3-46E0-AF08-0F68D6DD500D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808DB762-75EE-4A60-81CD-47005908AAC0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42D16A7C-75B9-4694-AFD9-E567A93E634E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גיליון1!$A$219:$A$257</c:f>
              <c:numCache>
                <c:formatCode>m/d/yyyy</c:formatCode>
                <c:ptCount val="39"/>
                <c:pt idx="0">
                  <c:v>44087</c:v>
                </c:pt>
                <c:pt idx="1">
                  <c:v>44088</c:v>
                </c:pt>
                <c:pt idx="2">
                  <c:v>44089</c:v>
                </c:pt>
                <c:pt idx="3">
                  <c:v>44090</c:v>
                </c:pt>
                <c:pt idx="4">
                  <c:v>44091</c:v>
                </c:pt>
                <c:pt idx="5">
                  <c:v>44092</c:v>
                </c:pt>
                <c:pt idx="6">
                  <c:v>44093</c:v>
                </c:pt>
                <c:pt idx="7">
                  <c:v>44094</c:v>
                </c:pt>
                <c:pt idx="8">
                  <c:v>44095</c:v>
                </c:pt>
                <c:pt idx="9">
                  <c:v>44096</c:v>
                </c:pt>
                <c:pt idx="10">
                  <c:v>44097</c:v>
                </c:pt>
                <c:pt idx="11">
                  <c:v>44098</c:v>
                </c:pt>
                <c:pt idx="12">
                  <c:v>44099</c:v>
                </c:pt>
                <c:pt idx="13">
                  <c:v>44100</c:v>
                </c:pt>
                <c:pt idx="14">
                  <c:v>44101</c:v>
                </c:pt>
                <c:pt idx="15">
                  <c:v>44102</c:v>
                </c:pt>
                <c:pt idx="16">
                  <c:v>44103</c:v>
                </c:pt>
                <c:pt idx="17">
                  <c:v>44104</c:v>
                </c:pt>
                <c:pt idx="18">
                  <c:v>44105</c:v>
                </c:pt>
                <c:pt idx="19">
                  <c:v>44106</c:v>
                </c:pt>
                <c:pt idx="20">
                  <c:v>44107</c:v>
                </c:pt>
                <c:pt idx="21">
                  <c:v>44108</c:v>
                </c:pt>
                <c:pt idx="22">
                  <c:v>44109</c:v>
                </c:pt>
                <c:pt idx="23">
                  <c:v>44110</c:v>
                </c:pt>
                <c:pt idx="24">
                  <c:v>44111</c:v>
                </c:pt>
                <c:pt idx="25">
                  <c:v>44112</c:v>
                </c:pt>
                <c:pt idx="26">
                  <c:v>44113</c:v>
                </c:pt>
                <c:pt idx="27">
                  <c:v>44114</c:v>
                </c:pt>
                <c:pt idx="28">
                  <c:v>44115</c:v>
                </c:pt>
                <c:pt idx="29">
                  <c:v>44116</c:v>
                </c:pt>
                <c:pt idx="30">
                  <c:v>44117</c:v>
                </c:pt>
                <c:pt idx="31">
                  <c:v>44118</c:v>
                </c:pt>
                <c:pt idx="32">
                  <c:v>44119</c:v>
                </c:pt>
                <c:pt idx="33">
                  <c:v>44120</c:v>
                </c:pt>
                <c:pt idx="34">
                  <c:v>44121</c:v>
                </c:pt>
                <c:pt idx="35">
                  <c:v>44122</c:v>
                </c:pt>
                <c:pt idx="36">
                  <c:v>44123</c:v>
                </c:pt>
                <c:pt idx="37">
                  <c:v>44124</c:v>
                </c:pt>
                <c:pt idx="38">
                  <c:v>44125</c:v>
                </c:pt>
              </c:numCache>
            </c:numRef>
          </c:cat>
          <c:val>
            <c:numRef>
              <c:f>גיליון1!$C$219:$C$257</c:f>
              <c:numCache>
                <c:formatCode>General</c:formatCode>
                <c:ptCount val="39"/>
                <c:pt idx="0">
                  <c:v>3174</c:v>
                </c:pt>
                <c:pt idx="1">
                  <c:v>4811</c:v>
                </c:pt>
                <c:pt idx="2">
                  <c:v>5539</c:v>
                </c:pt>
                <c:pt idx="3">
                  <c:v>4576</c:v>
                </c:pt>
                <c:pt idx="4">
                  <c:v>5386</c:v>
                </c:pt>
                <c:pt idx="5">
                  <c:v>5341</c:v>
                </c:pt>
                <c:pt idx="6">
                  <c:v>3812</c:v>
                </c:pt>
                <c:pt idx="7">
                  <c:v>2578</c:v>
                </c:pt>
                <c:pt idx="8">
                  <c:v>3875</c:v>
                </c:pt>
                <c:pt idx="9">
                  <c:v>7027</c:v>
                </c:pt>
                <c:pt idx="10">
                  <c:v>7151</c:v>
                </c:pt>
                <c:pt idx="11">
                  <c:v>8274</c:v>
                </c:pt>
                <c:pt idx="12">
                  <c:v>8397</c:v>
                </c:pt>
                <c:pt idx="13">
                  <c:v>5881</c:v>
                </c:pt>
                <c:pt idx="14">
                  <c:v>3441</c:v>
                </c:pt>
                <c:pt idx="15">
                  <c:v>1159</c:v>
                </c:pt>
                <c:pt idx="16">
                  <c:v>4993</c:v>
                </c:pt>
                <c:pt idx="17">
                  <c:v>9078</c:v>
                </c:pt>
                <c:pt idx="18">
                  <c:v>7729</c:v>
                </c:pt>
                <c:pt idx="19">
                  <c:v>7061</c:v>
                </c:pt>
                <c:pt idx="20">
                  <c:v>2595</c:v>
                </c:pt>
                <c:pt idx="21">
                  <c:v>2938</c:v>
                </c:pt>
                <c:pt idx="22">
                  <c:v>5721</c:v>
                </c:pt>
                <c:pt idx="23">
                  <c:v>4725</c:v>
                </c:pt>
                <c:pt idx="24">
                  <c:v>4164</c:v>
                </c:pt>
                <c:pt idx="25">
                  <c:v>3756</c:v>
                </c:pt>
                <c:pt idx="26">
                  <c:v>2964</c:v>
                </c:pt>
                <c:pt idx="27">
                  <c:v>916</c:v>
                </c:pt>
                <c:pt idx="28">
                  <c:v>1646</c:v>
                </c:pt>
                <c:pt idx="29">
                  <c:v>3169</c:v>
                </c:pt>
                <c:pt idx="30">
                  <c:v>2336</c:v>
                </c:pt>
                <c:pt idx="31">
                  <c:v>2118</c:v>
                </c:pt>
                <c:pt idx="32">
                  <c:v>1612</c:v>
                </c:pt>
                <c:pt idx="33">
                  <c:v>1500</c:v>
                </c:pt>
                <c:pt idx="34">
                  <c:v>412</c:v>
                </c:pt>
                <c:pt idx="35">
                  <c:v>924</c:v>
                </c:pt>
                <c:pt idx="36">
                  <c:v>1517</c:v>
                </c:pt>
                <c:pt idx="37">
                  <c:v>1194</c:v>
                </c:pt>
                <c:pt idx="38">
                  <c:v>1170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8-78B3-4477-843B-1AEDB02A01F4}"/>
            </c:ext>
            <c:ext xmlns:c15="http://schemas.microsoft.com/office/drawing/2012/chart" uri="{02D57815-91ED-43cb-92C2-25804820EDAC}">
              <c15:datalabelsRange>
                <c15:f>גיליון1!$D$219:$D$257</c15:f>
                <c15:dlblRangeCache>
                  <c:ptCount val="39"/>
                  <c:pt idx="4">
                    <c:v>סגירת כלל מערכת החינוך (למעט חינוך מיוחד וחריגים)</c:v>
                  </c:pt>
                  <c:pt idx="5">
                    <c:v>סגר כללי בתקופת החגים</c:v>
                  </c:pt>
                  <c:pt idx="12">
                    <c:v>החמרת הגבלות הסגר בתקופת החגים</c:v>
                  </c:pt>
                  <c:pt idx="23">
                    <c:v>הארכת ההכרזה על מצב חירום מיוחד בשל נגיף הקורונה עד ל-13/10/2020</c:v>
                  </c:pt>
                  <c:pt idx="25">
                    <c:v>הארכת הגבלת הפעילות במקומות עבודה, למעט מקומות עבודה שהוחרגו עד ה-14/1/2021</c:v>
                  </c:pt>
                  <c:pt idx="32">
                    <c:v>ניתן לצאת מבית המגורים לטיסה עד שמונה שעות לפני מוועד ההמראה המתוכנן</c:v>
                  </c:pt>
                  <c:pt idx="35">
                    <c:v>פתיחת מקומות עבודה ללא קהל, איסוף עצמי ממסעדות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623672"/>
        <c:axId val="499636608"/>
      </c:lineChart>
      <c:dateAx>
        <c:axId val="499623672"/>
        <c:scaling>
          <c:orientation val="minMax"/>
        </c:scaling>
        <c:delete val="0"/>
        <c:axPos val="b"/>
        <c:numFmt formatCode="dd/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499636608"/>
        <c:crosses val="autoZero"/>
        <c:auto val="1"/>
        <c:lblOffset val="100"/>
        <c:baseTimeUnit val="days"/>
        <c:majorUnit val="7"/>
        <c:majorTimeUnit val="days"/>
      </c:dateAx>
      <c:valAx>
        <c:axId val="499636608"/>
        <c:scaling>
          <c:orientation val="minMax"/>
          <c:max val="15000"/>
        </c:scaling>
        <c:delete val="1"/>
        <c:axPos val="l"/>
        <c:numFmt formatCode="General" sourceLinked="1"/>
        <c:majorTickMark val="out"/>
        <c:minorTickMark val="none"/>
        <c:tickLblPos val="nextTo"/>
        <c:crossAx val="499623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68A68-9F92-410F-9199-A1316A209CB1}" type="doc">
      <dgm:prSet loTypeId="urn:microsoft.com/office/officeart/2009/3/layout/SubStep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A39047F2-6280-4E4D-B290-31F3144F0963}">
      <dgm:prSet phldrT="[טקסט]"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he-IL" sz="1800" dirty="0">
              <a:latin typeface="David" panose="020E0502060401010101" pitchFamily="34" charset="-79"/>
              <a:cs typeface="David" panose="020E0502060401010101" pitchFamily="34" charset="-79"/>
            </a:rPr>
            <a:t>המתווה רלוונטי כל עוד לא הוחלט ע"י משרד הבריאות להגדיר את אוקראינה כמדינה אדומה שאסורה לטיסה.</a:t>
          </a:r>
        </a:p>
      </dgm:t>
    </dgm:pt>
    <dgm:pt modelId="{B9A090AE-2CB0-403D-AE7F-7AB8611936A7}" type="sibTrans" cxnId="{33866BA5-055B-452B-9940-68351975778F}">
      <dgm:prSet/>
      <dgm:spPr/>
      <dgm:t>
        <a:bodyPr/>
        <a:lstStyle/>
        <a:p>
          <a:pPr rtl="1"/>
          <a:endParaRPr lang="he-IL"/>
        </a:p>
      </dgm:t>
    </dgm:pt>
    <dgm:pt modelId="{05BF8733-BDDE-4AA0-A670-AF8F6737DE64}" type="parTrans" cxnId="{33866BA5-055B-452B-9940-68351975778F}">
      <dgm:prSet/>
      <dgm:spPr/>
      <dgm:t>
        <a:bodyPr/>
        <a:lstStyle/>
        <a:p>
          <a:pPr rtl="1"/>
          <a:endParaRPr lang="he-IL"/>
        </a:p>
      </dgm:t>
    </dgm:pt>
    <dgm:pt modelId="{F5DD6357-3393-4123-9195-D1337A9D23C6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he-IL" sz="1800" dirty="0">
              <a:latin typeface="David" panose="020E0502060401010101" pitchFamily="34" charset="-79"/>
              <a:cs typeface="David" panose="020E0502060401010101" pitchFamily="34" charset="-79"/>
            </a:rPr>
            <a:t>ככלל, מבחינת המשרד דין הנסיעה לאומן כדין כל מדינה אחרת באותו הצבע (מלבד התאמות נקודתיות רלוונטיות)</a:t>
          </a:r>
        </a:p>
      </dgm:t>
    </dgm:pt>
    <dgm:pt modelId="{F90ACB91-5301-49C9-8EDA-FCDBC33FFA32}" type="parTrans" cxnId="{94CF4EBB-425E-4233-B098-EE554E9F6FD2}">
      <dgm:prSet/>
      <dgm:spPr/>
      <dgm:t>
        <a:bodyPr/>
        <a:lstStyle/>
        <a:p>
          <a:pPr rtl="1"/>
          <a:endParaRPr lang="he-IL"/>
        </a:p>
      </dgm:t>
    </dgm:pt>
    <dgm:pt modelId="{21D7D4E6-9569-4FDB-9A04-B7102EE7D446}" type="sibTrans" cxnId="{94CF4EBB-425E-4233-B098-EE554E9F6FD2}">
      <dgm:prSet/>
      <dgm:spPr/>
      <dgm:t>
        <a:bodyPr/>
        <a:lstStyle/>
        <a:p>
          <a:pPr rtl="1"/>
          <a:endParaRPr lang="he-IL"/>
        </a:p>
      </dgm:t>
    </dgm:pt>
    <dgm:pt modelId="{9D795F90-4485-4538-953F-92B3B2640EB9}">
      <dgm:prSet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המתווה המוצג הנו מתווה עדכני נכון למועד פרסומו, ייתכן ויחולו שינויים בהנחיות ממשלת אוקראינה והאיחוד האירופי לעניין כניסת תיירים/ישראלים בהתאם לשיעור התחלואה. </a:t>
          </a:r>
        </a:p>
      </dgm:t>
    </dgm:pt>
    <dgm:pt modelId="{EF5FF8C6-755B-49BE-9B29-AE0E9DD51AD0}" type="sibTrans" cxnId="{5856210F-E663-47FF-912D-7559AA5E15AB}">
      <dgm:prSet/>
      <dgm:spPr/>
      <dgm:t>
        <a:bodyPr/>
        <a:lstStyle/>
        <a:p>
          <a:pPr rtl="1"/>
          <a:endParaRPr lang="he-IL"/>
        </a:p>
      </dgm:t>
    </dgm:pt>
    <dgm:pt modelId="{ED000507-F80E-42A0-A007-72397D47D553}" type="parTrans" cxnId="{5856210F-E663-47FF-912D-7559AA5E15AB}">
      <dgm:prSet/>
      <dgm:spPr/>
      <dgm:t>
        <a:bodyPr/>
        <a:lstStyle/>
        <a:p>
          <a:pPr rtl="1"/>
          <a:endParaRPr lang="he-IL"/>
        </a:p>
      </dgm:t>
    </dgm:pt>
    <dgm:pt modelId="{BE397F39-E698-4174-ABE8-208F6A174E1C}" type="pres">
      <dgm:prSet presAssocID="{44968A68-9F92-410F-9199-A1316A209CB1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pPr rtl="1"/>
          <a:endParaRPr lang="he-IL"/>
        </a:p>
      </dgm:t>
    </dgm:pt>
    <dgm:pt modelId="{45EC3792-862E-466D-AA17-3568DD1CD236}" type="pres">
      <dgm:prSet presAssocID="{F5DD6357-3393-4123-9195-D1337A9D23C6}" presName="parTx1" presStyleLbl="node1" presStyleIdx="0" presStyleCnt="3"/>
      <dgm:spPr/>
      <dgm:t>
        <a:bodyPr/>
        <a:lstStyle/>
        <a:p>
          <a:pPr rtl="1"/>
          <a:endParaRPr lang="he-IL"/>
        </a:p>
      </dgm:t>
    </dgm:pt>
    <dgm:pt modelId="{3C297FCC-E79C-4A53-B25F-FB0033BDD0A3}" type="pres">
      <dgm:prSet presAssocID="{A39047F2-6280-4E4D-B290-31F3144F0963}" presName="parTx2" presStyleLbl="node1" presStyleIdx="1" presStyleCnt="3"/>
      <dgm:spPr/>
      <dgm:t>
        <a:bodyPr/>
        <a:lstStyle/>
        <a:p>
          <a:pPr rtl="1"/>
          <a:endParaRPr lang="he-IL"/>
        </a:p>
      </dgm:t>
    </dgm:pt>
    <dgm:pt modelId="{5C2C5739-1FF8-47FA-B617-98B867349C80}" type="pres">
      <dgm:prSet presAssocID="{9D795F90-4485-4538-953F-92B3B2640EB9}" presName="parTx3" presStyleLbl="node1" presStyleIdx="2" presStyleCnt="3"/>
      <dgm:spPr/>
      <dgm:t>
        <a:bodyPr/>
        <a:lstStyle/>
        <a:p>
          <a:pPr rtl="1"/>
          <a:endParaRPr lang="he-IL"/>
        </a:p>
      </dgm:t>
    </dgm:pt>
  </dgm:ptLst>
  <dgm:cxnLst>
    <dgm:cxn modelId="{9A96238D-1E8A-4B55-BF0F-B42CEFCD7FE0}" type="presOf" srcId="{44968A68-9F92-410F-9199-A1316A209CB1}" destId="{BE397F39-E698-4174-ABE8-208F6A174E1C}" srcOrd="0" destOrd="0" presId="urn:microsoft.com/office/officeart/2009/3/layout/SubStepProcess"/>
    <dgm:cxn modelId="{5856210F-E663-47FF-912D-7559AA5E15AB}" srcId="{44968A68-9F92-410F-9199-A1316A209CB1}" destId="{9D795F90-4485-4538-953F-92B3B2640EB9}" srcOrd="2" destOrd="0" parTransId="{ED000507-F80E-42A0-A007-72397D47D553}" sibTransId="{EF5FF8C6-755B-49BE-9B29-AE0E9DD51AD0}"/>
    <dgm:cxn modelId="{33866BA5-055B-452B-9940-68351975778F}" srcId="{44968A68-9F92-410F-9199-A1316A209CB1}" destId="{A39047F2-6280-4E4D-B290-31F3144F0963}" srcOrd="1" destOrd="0" parTransId="{05BF8733-BDDE-4AA0-A670-AF8F6737DE64}" sibTransId="{B9A090AE-2CB0-403D-AE7F-7AB8611936A7}"/>
    <dgm:cxn modelId="{54084346-F571-4F4C-9E81-4E3529FDF95D}" type="presOf" srcId="{F5DD6357-3393-4123-9195-D1337A9D23C6}" destId="{45EC3792-862E-466D-AA17-3568DD1CD236}" srcOrd="0" destOrd="0" presId="urn:microsoft.com/office/officeart/2009/3/layout/SubStepProcess"/>
    <dgm:cxn modelId="{587C04DB-2A58-4A3D-BF71-CC1DB9B712B0}" type="presOf" srcId="{9D795F90-4485-4538-953F-92B3B2640EB9}" destId="{5C2C5739-1FF8-47FA-B617-98B867349C80}" srcOrd="0" destOrd="0" presId="urn:microsoft.com/office/officeart/2009/3/layout/SubStepProcess"/>
    <dgm:cxn modelId="{94CF4EBB-425E-4233-B098-EE554E9F6FD2}" srcId="{44968A68-9F92-410F-9199-A1316A209CB1}" destId="{F5DD6357-3393-4123-9195-D1337A9D23C6}" srcOrd="0" destOrd="0" parTransId="{F90ACB91-5301-49C9-8EDA-FCDBC33FFA32}" sibTransId="{21D7D4E6-9569-4FDB-9A04-B7102EE7D446}"/>
    <dgm:cxn modelId="{88220C61-B22C-455E-9609-E95BCCE0F51B}" type="presOf" srcId="{A39047F2-6280-4E4D-B290-31F3144F0963}" destId="{3C297FCC-E79C-4A53-B25F-FB0033BDD0A3}" srcOrd="0" destOrd="0" presId="urn:microsoft.com/office/officeart/2009/3/layout/SubStepProcess"/>
    <dgm:cxn modelId="{B2711448-A2B6-46C6-9F4A-877D0F3047C4}" type="presParOf" srcId="{BE397F39-E698-4174-ABE8-208F6A174E1C}" destId="{45EC3792-862E-466D-AA17-3568DD1CD236}" srcOrd="0" destOrd="0" presId="urn:microsoft.com/office/officeart/2009/3/layout/SubStepProcess"/>
    <dgm:cxn modelId="{776B38F9-B0EB-4D16-8480-DCA02A8D6C2A}" type="presParOf" srcId="{BE397F39-E698-4174-ABE8-208F6A174E1C}" destId="{3C297FCC-E79C-4A53-B25F-FB0033BDD0A3}" srcOrd="1" destOrd="0" presId="urn:microsoft.com/office/officeart/2009/3/layout/SubStepProcess"/>
    <dgm:cxn modelId="{41B05780-145C-4F96-8DE8-DB86F7ED4CE3}" type="presParOf" srcId="{BE397F39-E698-4174-ABE8-208F6A174E1C}" destId="{5C2C5739-1FF8-47FA-B617-98B867349C80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90BBE-CF6F-4732-9B34-075337A03AB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46AF4B7-D7EE-487C-BAE3-513951682575}">
      <dgm:prSet phldrT="[טקסט]"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he-IL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המלצה לנוסעים לרכוש חבילת טיסה הכוללת מענה ככל שיידרש לבידוד בחו"ל, ביטוח קורונה רפואי המכסה אשפוז וכן הזמנת בדיקת </a:t>
          </a:r>
          <a:r>
            <a:rPr lang="en-US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PCR</a:t>
          </a:r>
          <a:r>
            <a:rPr lang="he-IL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 לחזרה מראש.</a:t>
          </a:r>
        </a:p>
      </dgm:t>
    </dgm:pt>
    <dgm:pt modelId="{9476A2CC-FAD8-4244-8FC7-FABDE8CFDAD6}" type="sibTrans" cxnId="{437DC7F9-C081-461F-B209-6A8C411E945B}">
      <dgm:prSet/>
      <dgm:spPr/>
      <dgm:t>
        <a:bodyPr/>
        <a:lstStyle/>
        <a:p>
          <a:pPr rtl="1"/>
          <a:endParaRPr lang="he-IL">
            <a:solidFill>
              <a:schemeClr val="accent1">
                <a:lumMod val="50000"/>
              </a:schemeClr>
            </a:solidFill>
          </a:endParaRPr>
        </a:p>
      </dgm:t>
    </dgm:pt>
    <dgm:pt modelId="{47CC4B8D-01C2-4944-85F7-0B560F8ECCE6}" type="parTrans" cxnId="{437DC7F9-C081-461F-B209-6A8C411E945B}">
      <dgm:prSet/>
      <dgm:spPr/>
      <dgm:t>
        <a:bodyPr/>
        <a:lstStyle/>
        <a:p>
          <a:pPr rtl="1"/>
          <a:endParaRPr lang="he-IL">
            <a:solidFill>
              <a:schemeClr val="accent1">
                <a:lumMod val="50000"/>
              </a:schemeClr>
            </a:solidFill>
          </a:endParaRPr>
        </a:p>
      </dgm:t>
    </dgm:pt>
    <dgm:pt modelId="{21FFE2A7-18B4-4E68-82A9-5273989855C6}">
      <dgm:prSet phldrT="[טקסט]"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he-IL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הצגת בדיקת </a:t>
          </a:r>
          <a:r>
            <a:rPr lang="en-US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 PCR</a:t>
          </a:r>
          <a:r>
            <a:rPr lang="he-IL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 תקינה עד 72 שעות לפני הטיסה לאומן –</a:t>
          </a:r>
          <a:r>
            <a:rPr lang="he-IL" sz="1600" b="1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חל גם לגבי מחלימים ומחוסנים</a:t>
          </a:r>
          <a:endParaRPr lang="he-IL" sz="1600" dirty="0">
            <a:solidFill>
              <a:schemeClr val="accent1">
                <a:lumMod val="50000"/>
              </a:schemeClr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5807D23-207E-4687-BA11-A3E2905C9380}" type="parTrans" cxnId="{054CCCC4-36CE-4736-A391-B5E410E6E500}">
      <dgm:prSet/>
      <dgm:spPr/>
      <dgm:t>
        <a:bodyPr/>
        <a:lstStyle/>
        <a:p>
          <a:pPr rtl="1"/>
          <a:endParaRPr lang="he-IL">
            <a:solidFill>
              <a:schemeClr val="accent1">
                <a:lumMod val="50000"/>
              </a:schemeClr>
            </a:solidFill>
          </a:endParaRPr>
        </a:p>
      </dgm:t>
    </dgm:pt>
    <dgm:pt modelId="{379C00B7-F39F-4561-B91C-345CA0E7A888}" type="sibTrans" cxnId="{054CCCC4-36CE-4736-A391-B5E410E6E500}">
      <dgm:prSet/>
      <dgm:spPr/>
      <dgm:t>
        <a:bodyPr/>
        <a:lstStyle/>
        <a:p>
          <a:pPr rtl="1"/>
          <a:endParaRPr lang="he-IL">
            <a:solidFill>
              <a:schemeClr val="accent1">
                <a:lumMod val="50000"/>
              </a:schemeClr>
            </a:solidFill>
          </a:endParaRPr>
        </a:p>
      </dgm:t>
    </dgm:pt>
    <dgm:pt modelId="{5D6E69BA-4AC8-46A4-BB98-7B4BC9D6299E}">
      <dgm:prSet phldrT="[טקסט]"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he-IL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הצגת בדיקת </a:t>
          </a:r>
          <a:r>
            <a:rPr lang="en-US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PCR</a:t>
          </a:r>
          <a:r>
            <a:rPr lang="he-IL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 תקינה עד 72 שעות לפני הטיסה לישראל או לחילופין בדיקת </a:t>
          </a:r>
          <a:r>
            <a:rPr lang="en-US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PCR</a:t>
          </a:r>
          <a:r>
            <a:rPr lang="he-IL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 מהירה בהתאם למתווה הקיים לכלל הטסים חזרה לארץ</a:t>
          </a:r>
        </a:p>
      </dgm:t>
    </dgm:pt>
    <dgm:pt modelId="{D5DAE83C-3012-4EAF-A714-4D9A54DB7037}" type="parTrans" cxnId="{AFF49CDE-79ED-48C5-96E2-03A38BAA164B}">
      <dgm:prSet/>
      <dgm:spPr/>
      <dgm:t>
        <a:bodyPr/>
        <a:lstStyle/>
        <a:p>
          <a:pPr rtl="1"/>
          <a:endParaRPr lang="he-IL">
            <a:solidFill>
              <a:schemeClr val="accent1">
                <a:lumMod val="50000"/>
              </a:schemeClr>
            </a:solidFill>
          </a:endParaRPr>
        </a:p>
      </dgm:t>
    </dgm:pt>
    <dgm:pt modelId="{6B9AC181-07C9-4C4C-86F0-C1C544A4F76C}" type="sibTrans" cxnId="{AFF49CDE-79ED-48C5-96E2-03A38BAA164B}">
      <dgm:prSet/>
      <dgm:spPr/>
      <dgm:t>
        <a:bodyPr/>
        <a:lstStyle/>
        <a:p>
          <a:pPr rtl="1"/>
          <a:endParaRPr lang="he-IL">
            <a:solidFill>
              <a:schemeClr val="accent1">
                <a:lumMod val="50000"/>
              </a:schemeClr>
            </a:solidFill>
          </a:endParaRPr>
        </a:p>
      </dgm:t>
    </dgm:pt>
    <dgm:pt modelId="{1AA62222-EED9-47F4-8C34-5F779D81A88E}">
      <dgm:prSet phldrT="[טקסט]"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he-IL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מילוי טופס בידוד עד 24 שעות לפני החזרה לארץ</a:t>
          </a:r>
        </a:p>
      </dgm:t>
    </dgm:pt>
    <dgm:pt modelId="{519601E7-55BE-4EA9-BB80-67DD82880B9A}" type="parTrans" cxnId="{905BC46B-F83E-4E9C-86E1-A5275BC1C172}">
      <dgm:prSet/>
      <dgm:spPr/>
      <dgm:t>
        <a:bodyPr/>
        <a:lstStyle/>
        <a:p>
          <a:pPr rtl="1"/>
          <a:endParaRPr lang="he-IL">
            <a:solidFill>
              <a:schemeClr val="accent1">
                <a:lumMod val="50000"/>
              </a:schemeClr>
            </a:solidFill>
          </a:endParaRPr>
        </a:p>
      </dgm:t>
    </dgm:pt>
    <dgm:pt modelId="{2CEF6C69-298B-468B-8EFC-FBB7C4C28DCE}" type="sibTrans" cxnId="{905BC46B-F83E-4E9C-86E1-A5275BC1C172}">
      <dgm:prSet/>
      <dgm:spPr/>
      <dgm:t>
        <a:bodyPr/>
        <a:lstStyle/>
        <a:p>
          <a:pPr rtl="1"/>
          <a:endParaRPr lang="he-IL">
            <a:solidFill>
              <a:schemeClr val="accent1">
                <a:lumMod val="50000"/>
              </a:schemeClr>
            </a:solidFill>
          </a:endParaRPr>
        </a:p>
      </dgm:t>
    </dgm:pt>
    <dgm:pt modelId="{B537F2C7-1D3F-43E3-B090-CBA375778F1C}">
      <dgm:prSet phldrT="[טקסט]"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he-IL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בדיקת </a:t>
          </a:r>
          <a:r>
            <a:rPr lang="en-US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PCR</a:t>
          </a:r>
          <a:r>
            <a:rPr lang="he-IL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 בנתב"ג בהתאם למתווה הקיים לכלל הנכנסים לארץ וכניסה לבידוד בהתאם להנחיות משרד הבריאות</a:t>
          </a:r>
        </a:p>
      </dgm:t>
    </dgm:pt>
    <dgm:pt modelId="{017A4E09-0D57-4CD4-B7BD-25F7592B0C2B}" type="parTrans" cxnId="{C636B0DB-031E-4374-AE82-337E5119F9C4}">
      <dgm:prSet/>
      <dgm:spPr/>
      <dgm:t>
        <a:bodyPr/>
        <a:lstStyle/>
        <a:p>
          <a:pPr rtl="1"/>
          <a:endParaRPr lang="he-IL">
            <a:solidFill>
              <a:schemeClr val="accent1">
                <a:lumMod val="50000"/>
              </a:schemeClr>
            </a:solidFill>
          </a:endParaRPr>
        </a:p>
      </dgm:t>
    </dgm:pt>
    <dgm:pt modelId="{6F53AA16-4244-4535-ADD0-8E76A0E92B5D}" type="sibTrans" cxnId="{C636B0DB-031E-4374-AE82-337E5119F9C4}">
      <dgm:prSet/>
      <dgm:spPr/>
      <dgm:t>
        <a:bodyPr/>
        <a:lstStyle/>
        <a:p>
          <a:pPr rtl="1"/>
          <a:endParaRPr lang="he-IL">
            <a:solidFill>
              <a:schemeClr val="accent1">
                <a:lumMod val="50000"/>
              </a:schemeClr>
            </a:solidFill>
          </a:endParaRPr>
        </a:p>
      </dgm:t>
    </dgm:pt>
    <dgm:pt modelId="{0F0F6D71-C6A0-4C44-B83D-13D28E35D5D0}">
      <dgm:prSet phldrT="[טקסט]"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he-IL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המלצה לחברות הנסיעות להציע חבילות טיסה הכוללות ביטוחי קורונה ובדיקות </a:t>
          </a:r>
          <a:r>
            <a:rPr lang="en-US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PCR </a:t>
          </a:r>
          <a:r>
            <a:rPr lang="he-IL" sz="16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 בחזרה ארצה </a:t>
          </a:r>
        </a:p>
      </dgm:t>
    </dgm:pt>
    <dgm:pt modelId="{364DC347-9D0E-4B04-B537-0AAD403BD365}" type="parTrans" cxnId="{84A5920F-2C77-4E06-9240-4E315384D62B}">
      <dgm:prSet/>
      <dgm:spPr/>
      <dgm:t>
        <a:bodyPr/>
        <a:lstStyle/>
        <a:p>
          <a:pPr rtl="1"/>
          <a:endParaRPr lang="he-IL"/>
        </a:p>
      </dgm:t>
    </dgm:pt>
    <dgm:pt modelId="{7DA80D12-9E0C-42B2-B001-6CF7233FF213}" type="sibTrans" cxnId="{84A5920F-2C77-4E06-9240-4E315384D62B}">
      <dgm:prSet/>
      <dgm:spPr/>
      <dgm:t>
        <a:bodyPr/>
        <a:lstStyle/>
        <a:p>
          <a:pPr rtl="1"/>
          <a:endParaRPr lang="he-IL"/>
        </a:p>
      </dgm:t>
    </dgm:pt>
    <dgm:pt modelId="{4E9086EE-48BB-4262-98E4-B684A9FECDB0}" type="pres">
      <dgm:prSet presAssocID="{25F90BBE-CF6F-4732-9B34-075337A03AB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C789AA43-A309-4A2B-86D5-776FBABABD51}" type="pres">
      <dgm:prSet presAssocID="{B537F2C7-1D3F-43E3-B090-CBA375778F1C}" presName="composite" presStyleCnt="0"/>
      <dgm:spPr/>
    </dgm:pt>
    <dgm:pt modelId="{B60F9FF0-082D-459B-9EE7-F36969C0E1D8}" type="pres">
      <dgm:prSet presAssocID="{B537F2C7-1D3F-43E3-B090-CBA375778F1C}" presName="LShape" presStyleLbl="alignNode1" presStyleIdx="0" presStyleCnt="11"/>
      <dgm:spPr/>
    </dgm:pt>
    <dgm:pt modelId="{A114780D-A646-43AB-92E0-63E41AA79D70}" type="pres">
      <dgm:prSet presAssocID="{B537F2C7-1D3F-43E3-B090-CBA375778F1C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49A287F-0300-42CE-8B44-9BC9565B5135}" type="pres">
      <dgm:prSet presAssocID="{B537F2C7-1D3F-43E3-B090-CBA375778F1C}" presName="Triangle" presStyleLbl="alignNode1" presStyleIdx="1" presStyleCnt="11"/>
      <dgm:spPr/>
    </dgm:pt>
    <dgm:pt modelId="{8660236C-5C32-4555-8B89-8558FE4ADACF}" type="pres">
      <dgm:prSet presAssocID="{6F53AA16-4244-4535-ADD0-8E76A0E92B5D}" presName="sibTrans" presStyleCnt="0"/>
      <dgm:spPr/>
    </dgm:pt>
    <dgm:pt modelId="{F77ACEEF-76BF-4B72-8CD5-BC8EC7A0FAAB}" type="pres">
      <dgm:prSet presAssocID="{6F53AA16-4244-4535-ADD0-8E76A0E92B5D}" presName="space" presStyleCnt="0"/>
      <dgm:spPr/>
    </dgm:pt>
    <dgm:pt modelId="{99DABE40-5DCD-4285-890E-EA8EBB2B055F}" type="pres">
      <dgm:prSet presAssocID="{1AA62222-EED9-47F4-8C34-5F779D81A88E}" presName="composite" presStyleCnt="0"/>
      <dgm:spPr/>
    </dgm:pt>
    <dgm:pt modelId="{9967E629-7FFE-4C9B-AF2D-F0024A260E15}" type="pres">
      <dgm:prSet presAssocID="{1AA62222-EED9-47F4-8C34-5F779D81A88E}" presName="LShape" presStyleLbl="alignNode1" presStyleIdx="2" presStyleCnt="11"/>
      <dgm:spPr/>
    </dgm:pt>
    <dgm:pt modelId="{BF2791FD-CE4F-4B17-A933-7C3F47CF1408}" type="pres">
      <dgm:prSet presAssocID="{1AA62222-EED9-47F4-8C34-5F779D81A88E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6AB839A-1A90-4425-B6E7-E908C3297E54}" type="pres">
      <dgm:prSet presAssocID="{1AA62222-EED9-47F4-8C34-5F779D81A88E}" presName="Triangle" presStyleLbl="alignNode1" presStyleIdx="3" presStyleCnt="11"/>
      <dgm:spPr/>
    </dgm:pt>
    <dgm:pt modelId="{06E596D1-B546-4C12-ABFC-BAD3FA72C14B}" type="pres">
      <dgm:prSet presAssocID="{2CEF6C69-298B-468B-8EFC-FBB7C4C28DCE}" presName="sibTrans" presStyleCnt="0"/>
      <dgm:spPr/>
    </dgm:pt>
    <dgm:pt modelId="{F1B10FEA-02F8-41D4-A7BE-BB9AF1254C51}" type="pres">
      <dgm:prSet presAssocID="{2CEF6C69-298B-468B-8EFC-FBB7C4C28DCE}" presName="space" presStyleCnt="0"/>
      <dgm:spPr/>
    </dgm:pt>
    <dgm:pt modelId="{FDCD83C9-AE22-4EC4-80D8-494C5D958C3D}" type="pres">
      <dgm:prSet presAssocID="{5D6E69BA-4AC8-46A4-BB98-7B4BC9D6299E}" presName="composite" presStyleCnt="0"/>
      <dgm:spPr/>
    </dgm:pt>
    <dgm:pt modelId="{31F00386-5152-4177-9D37-CAB88B79F02A}" type="pres">
      <dgm:prSet presAssocID="{5D6E69BA-4AC8-46A4-BB98-7B4BC9D6299E}" presName="LShape" presStyleLbl="alignNode1" presStyleIdx="4" presStyleCnt="11"/>
      <dgm:spPr/>
    </dgm:pt>
    <dgm:pt modelId="{8ED76DB4-3144-4F97-9180-00A2D7447DB9}" type="pres">
      <dgm:prSet presAssocID="{5D6E69BA-4AC8-46A4-BB98-7B4BC9D6299E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C9F59B9-26F2-4457-BB98-D8F5319CB22C}" type="pres">
      <dgm:prSet presAssocID="{5D6E69BA-4AC8-46A4-BB98-7B4BC9D6299E}" presName="Triangle" presStyleLbl="alignNode1" presStyleIdx="5" presStyleCnt="11"/>
      <dgm:spPr/>
    </dgm:pt>
    <dgm:pt modelId="{FCC0662B-59CB-4C1F-9E29-75720E9B7D36}" type="pres">
      <dgm:prSet presAssocID="{6B9AC181-07C9-4C4C-86F0-C1C544A4F76C}" presName="sibTrans" presStyleCnt="0"/>
      <dgm:spPr/>
    </dgm:pt>
    <dgm:pt modelId="{D28BB25C-B6B1-4A0F-8254-DA594CBF1F0F}" type="pres">
      <dgm:prSet presAssocID="{6B9AC181-07C9-4C4C-86F0-C1C544A4F76C}" presName="space" presStyleCnt="0"/>
      <dgm:spPr/>
    </dgm:pt>
    <dgm:pt modelId="{2658F7B2-A886-4A7A-AA53-B91A874CBBC1}" type="pres">
      <dgm:prSet presAssocID="{C46AF4B7-D7EE-487C-BAE3-513951682575}" presName="composite" presStyleCnt="0"/>
      <dgm:spPr/>
    </dgm:pt>
    <dgm:pt modelId="{E7CA3F29-E793-49A1-A2D9-9F3CF9BA043D}" type="pres">
      <dgm:prSet presAssocID="{C46AF4B7-D7EE-487C-BAE3-513951682575}" presName="LShape" presStyleLbl="alignNode1" presStyleIdx="6" presStyleCnt="11"/>
      <dgm:spPr/>
    </dgm:pt>
    <dgm:pt modelId="{504E405A-A812-43EF-9124-2AAFEF20866E}" type="pres">
      <dgm:prSet presAssocID="{C46AF4B7-D7EE-487C-BAE3-513951682575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71D8EDA-4734-450D-87C0-953477EF4F54}" type="pres">
      <dgm:prSet presAssocID="{C46AF4B7-D7EE-487C-BAE3-513951682575}" presName="Triangle" presStyleLbl="alignNode1" presStyleIdx="7" presStyleCnt="11"/>
      <dgm:spPr/>
    </dgm:pt>
    <dgm:pt modelId="{77AD35AC-7ECA-4CEB-BEE2-B652098AF796}" type="pres">
      <dgm:prSet presAssocID="{9476A2CC-FAD8-4244-8FC7-FABDE8CFDAD6}" presName="sibTrans" presStyleCnt="0"/>
      <dgm:spPr/>
    </dgm:pt>
    <dgm:pt modelId="{51137A42-C349-4C81-B3AC-5F17C49337A8}" type="pres">
      <dgm:prSet presAssocID="{9476A2CC-FAD8-4244-8FC7-FABDE8CFDAD6}" presName="space" presStyleCnt="0"/>
      <dgm:spPr/>
    </dgm:pt>
    <dgm:pt modelId="{0B4FC611-133F-48F9-8995-C04082EEFF2A}" type="pres">
      <dgm:prSet presAssocID="{0F0F6D71-C6A0-4C44-B83D-13D28E35D5D0}" presName="composite" presStyleCnt="0"/>
      <dgm:spPr/>
    </dgm:pt>
    <dgm:pt modelId="{A6EAB5A5-C0FE-460F-9A5C-E67DF5D9E36C}" type="pres">
      <dgm:prSet presAssocID="{0F0F6D71-C6A0-4C44-B83D-13D28E35D5D0}" presName="LShape" presStyleLbl="alignNode1" presStyleIdx="8" presStyleCnt="11"/>
      <dgm:spPr/>
    </dgm:pt>
    <dgm:pt modelId="{F0F808E9-7365-476A-8F05-ABB0F581DC9D}" type="pres">
      <dgm:prSet presAssocID="{0F0F6D71-C6A0-4C44-B83D-13D28E35D5D0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6DEEC1-4D94-4C8D-B2D6-81D8F595E6C2}" type="pres">
      <dgm:prSet presAssocID="{0F0F6D71-C6A0-4C44-B83D-13D28E35D5D0}" presName="Triangle" presStyleLbl="alignNode1" presStyleIdx="9" presStyleCnt="11"/>
      <dgm:spPr/>
    </dgm:pt>
    <dgm:pt modelId="{CAD03A38-5300-453E-9430-FE041AE56747}" type="pres">
      <dgm:prSet presAssocID="{7DA80D12-9E0C-42B2-B001-6CF7233FF213}" presName="sibTrans" presStyleCnt="0"/>
      <dgm:spPr/>
    </dgm:pt>
    <dgm:pt modelId="{221CC95B-4255-41CF-BBF8-670E9D542D12}" type="pres">
      <dgm:prSet presAssocID="{7DA80D12-9E0C-42B2-B001-6CF7233FF213}" presName="space" presStyleCnt="0"/>
      <dgm:spPr/>
    </dgm:pt>
    <dgm:pt modelId="{BD3A6E29-8A79-4981-A426-ADE2D53E41BD}" type="pres">
      <dgm:prSet presAssocID="{21FFE2A7-18B4-4E68-82A9-5273989855C6}" presName="composite" presStyleCnt="0"/>
      <dgm:spPr/>
    </dgm:pt>
    <dgm:pt modelId="{984D046F-0A6D-4268-B70F-B8BE8A497C14}" type="pres">
      <dgm:prSet presAssocID="{21FFE2A7-18B4-4E68-82A9-5273989855C6}" presName="LShape" presStyleLbl="alignNode1" presStyleIdx="10" presStyleCnt="11"/>
      <dgm:spPr/>
    </dgm:pt>
    <dgm:pt modelId="{8D6BE4C8-1F85-4BD5-9016-8E6842BE681A}" type="pres">
      <dgm:prSet presAssocID="{21FFE2A7-18B4-4E68-82A9-5273989855C6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86A0265-D24F-49B7-B90B-AB8C6C891860}" type="presOf" srcId="{25F90BBE-CF6F-4732-9B34-075337A03AB8}" destId="{4E9086EE-48BB-4262-98E4-B684A9FECDB0}" srcOrd="0" destOrd="0" presId="urn:microsoft.com/office/officeart/2009/3/layout/StepUpProcess"/>
    <dgm:cxn modelId="{437DC7F9-C081-461F-B209-6A8C411E945B}" srcId="{25F90BBE-CF6F-4732-9B34-075337A03AB8}" destId="{C46AF4B7-D7EE-487C-BAE3-513951682575}" srcOrd="3" destOrd="0" parTransId="{47CC4B8D-01C2-4944-85F7-0B560F8ECCE6}" sibTransId="{9476A2CC-FAD8-4244-8FC7-FABDE8CFDAD6}"/>
    <dgm:cxn modelId="{DDB3252A-A237-4567-9743-8F57F39A4B76}" type="presOf" srcId="{B537F2C7-1D3F-43E3-B090-CBA375778F1C}" destId="{A114780D-A646-43AB-92E0-63E41AA79D70}" srcOrd="0" destOrd="0" presId="urn:microsoft.com/office/officeart/2009/3/layout/StepUpProcess"/>
    <dgm:cxn modelId="{BC000F24-51E7-4665-8F3E-32714759F276}" type="presOf" srcId="{0F0F6D71-C6A0-4C44-B83D-13D28E35D5D0}" destId="{F0F808E9-7365-476A-8F05-ABB0F581DC9D}" srcOrd="0" destOrd="0" presId="urn:microsoft.com/office/officeart/2009/3/layout/StepUpProcess"/>
    <dgm:cxn modelId="{D3CC6A0C-E124-464A-9C78-02E39D2A688C}" type="presOf" srcId="{1AA62222-EED9-47F4-8C34-5F779D81A88E}" destId="{BF2791FD-CE4F-4B17-A933-7C3F47CF1408}" srcOrd="0" destOrd="0" presId="urn:microsoft.com/office/officeart/2009/3/layout/StepUpProcess"/>
    <dgm:cxn modelId="{84A5920F-2C77-4E06-9240-4E315384D62B}" srcId="{25F90BBE-CF6F-4732-9B34-075337A03AB8}" destId="{0F0F6D71-C6A0-4C44-B83D-13D28E35D5D0}" srcOrd="4" destOrd="0" parTransId="{364DC347-9D0E-4B04-B537-0AAD403BD365}" sibTransId="{7DA80D12-9E0C-42B2-B001-6CF7233FF213}"/>
    <dgm:cxn modelId="{D029E555-70B9-45EE-B8A1-73DBDCED6EF0}" type="presOf" srcId="{21FFE2A7-18B4-4E68-82A9-5273989855C6}" destId="{8D6BE4C8-1F85-4BD5-9016-8E6842BE681A}" srcOrd="0" destOrd="0" presId="urn:microsoft.com/office/officeart/2009/3/layout/StepUpProcess"/>
    <dgm:cxn modelId="{9A000652-9643-4000-9DBB-41F50F7B739D}" type="presOf" srcId="{C46AF4B7-D7EE-487C-BAE3-513951682575}" destId="{504E405A-A812-43EF-9124-2AAFEF20866E}" srcOrd="0" destOrd="0" presId="urn:microsoft.com/office/officeart/2009/3/layout/StepUpProcess"/>
    <dgm:cxn modelId="{054CCCC4-36CE-4736-A391-B5E410E6E500}" srcId="{25F90BBE-CF6F-4732-9B34-075337A03AB8}" destId="{21FFE2A7-18B4-4E68-82A9-5273989855C6}" srcOrd="5" destOrd="0" parTransId="{75807D23-207E-4687-BA11-A3E2905C9380}" sibTransId="{379C00B7-F39F-4561-B91C-345CA0E7A888}"/>
    <dgm:cxn modelId="{905BC46B-F83E-4E9C-86E1-A5275BC1C172}" srcId="{25F90BBE-CF6F-4732-9B34-075337A03AB8}" destId="{1AA62222-EED9-47F4-8C34-5F779D81A88E}" srcOrd="1" destOrd="0" parTransId="{519601E7-55BE-4EA9-BB80-67DD82880B9A}" sibTransId="{2CEF6C69-298B-468B-8EFC-FBB7C4C28DCE}"/>
    <dgm:cxn modelId="{C636B0DB-031E-4374-AE82-337E5119F9C4}" srcId="{25F90BBE-CF6F-4732-9B34-075337A03AB8}" destId="{B537F2C7-1D3F-43E3-B090-CBA375778F1C}" srcOrd="0" destOrd="0" parTransId="{017A4E09-0D57-4CD4-B7BD-25F7592B0C2B}" sibTransId="{6F53AA16-4244-4535-ADD0-8E76A0E92B5D}"/>
    <dgm:cxn modelId="{AFF49CDE-79ED-48C5-96E2-03A38BAA164B}" srcId="{25F90BBE-CF6F-4732-9B34-075337A03AB8}" destId="{5D6E69BA-4AC8-46A4-BB98-7B4BC9D6299E}" srcOrd="2" destOrd="0" parTransId="{D5DAE83C-3012-4EAF-A714-4D9A54DB7037}" sibTransId="{6B9AC181-07C9-4C4C-86F0-C1C544A4F76C}"/>
    <dgm:cxn modelId="{9BD677A0-4362-47B1-B99D-4F0C2461B15A}" type="presOf" srcId="{5D6E69BA-4AC8-46A4-BB98-7B4BC9D6299E}" destId="{8ED76DB4-3144-4F97-9180-00A2D7447DB9}" srcOrd="0" destOrd="0" presId="urn:microsoft.com/office/officeart/2009/3/layout/StepUpProcess"/>
    <dgm:cxn modelId="{E90D80A3-176E-4372-99BD-F642302C65B8}" type="presParOf" srcId="{4E9086EE-48BB-4262-98E4-B684A9FECDB0}" destId="{C789AA43-A309-4A2B-86D5-776FBABABD51}" srcOrd="0" destOrd="0" presId="urn:microsoft.com/office/officeart/2009/3/layout/StepUpProcess"/>
    <dgm:cxn modelId="{92537CFF-040B-43A3-B607-C4AA887F4835}" type="presParOf" srcId="{C789AA43-A309-4A2B-86D5-776FBABABD51}" destId="{B60F9FF0-082D-459B-9EE7-F36969C0E1D8}" srcOrd="0" destOrd="0" presId="urn:microsoft.com/office/officeart/2009/3/layout/StepUpProcess"/>
    <dgm:cxn modelId="{FF8ADF2B-4366-40DE-8BC4-59B6AB4111D3}" type="presParOf" srcId="{C789AA43-A309-4A2B-86D5-776FBABABD51}" destId="{A114780D-A646-43AB-92E0-63E41AA79D70}" srcOrd="1" destOrd="0" presId="urn:microsoft.com/office/officeart/2009/3/layout/StepUpProcess"/>
    <dgm:cxn modelId="{00F19060-05E0-411F-A3BF-AB183957A62F}" type="presParOf" srcId="{C789AA43-A309-4A2B-86D5-776FBABABD51}" destId="{449A287F-0300-42CE-8B44-9BC9565B5135}" srcOrd="2" destOrd="0" presId="urn:microsoft.com/office/officeart/2009/3/layout/StepUpProcess"/>
    <dgm:cxn modelId="{8489C249-CBFC-41EA-B8EF-AF462BE32DF6}" type="presParOf" srcId="{4E9086EE-48BB-4262-98E4-B684A9FECDB0}" destId="{8660236C-5C32-4555-8B89-8558FE4ADACF}" srcOrd="1" destOrd="0" presId="urn:microsoft.com/office/officeart/2009/3/layout/StepUpProcess"/>
    <dgm:cxn modelId="{0AEE37BB-D8F2-49E5-8CD9-C279A65A702A}" type="presParOf" srcId="{8660236C-5C32-4555-8B89-8558FE4ADACF}" destId="{F77ACEEF-76BF-4B72-8CD5-BC8EC7A0FAAB}" srcOrd="0" destOrd="0" presId="urn:microsoft.com/office/officeart/2009/3/layout/StepUpProcess"/>
    <dgm:cxn modelId="{4DF3F35B-AE7E-40EE-BC7B-23973FD5B7E2}" type="presParOf" srcId="{4E9086EE-48BB-4262-98E4-B684A9FECDB0}" destId="{99DABE40-5DCD-4285-890E-EA8EBB2B055F}" srcOrd="2" destOrd="0" presId="urn:microsoft.com/office/officeart/2009/3/layout/StepUpProcess"/>
    <dgm:cxn modelId="{ACCFD0B9-036E-42B3-9B92-52434725D2AC}" type="presParOf" srcId="{99DABE40-5DCD-4285-890E-EA8EBB2B055F}" destId="{9967E629-7FFE-4C9B-AF2D-F0024A260E15}" srcOrd="0" destOrd="0" presId="urn:microsoft.com/office/officeart/2009/3/layout/StepUpProcess"/>
    <dgm:cxn modelId="{7188F460-F1EB-45BB-B24A-D4CAC6B10B47}" type="presParOf" srcId="{99DABE40-5DCD-4285-890E-EA8EBB2B055F}" destId="{BF2791FD-CE4F-4B17-A933-7C3F47CF1408}" srcOrd="1" destOrd="0" presId="urn:microsoft.com/office/officeart/2009/3/layout/StepUpProcess"/>
    <dgm:cxn modelId="{C1454091-308A-4D14-B804-F616C63B171C}" type="presParOf" srcId="{99DABE40-5DCD-4285-890E-EA8EBB2B055F}" destId="{C6AB839A-1A90-4425-B6E7-E908C3297E54}" srcOrd="2" destOrd="0" presId="urn:microsoft.com/office/officeart/2009/3/layout/StepUpProcess"/>
    <dgm:cxn modelId="{4D88F419-59AC-49AC-925F-202C816791A7}" type="presParOf" srcId="{4E9086EE-48BB-4262-98E4-B684A9FECDB0}" destId="{06E596D1-B546-4C12-ABFC-BAD3FA72C14B}" srcOrd="3" destOrd="0" presId="urn:microsoft.com/office/officeart/2009/3/layout/StepUpProcess"/>
    <dgm:cxn modelId="{693C58F9-64F9-4ED8-9CAF-F0B19AA55287}" type="presParOf" srcId="{06E596D1-B546-4C12-ABFC-BAD3FA72C14B}" destId="{F1B10FEA-02F8-41D4-A7BE-BB9AF1254C51}" srcOrd="0" destOrd="0" presId="urn:microsoft.com/office/officeart/2009/3/layout/StepUpProcess"/>
    <dgm:cxn modelId="{7F7DA68D-CE66-461A-8AEB-826A62BF9FB1}" type="presParOf" srcId="{4E9086EE-48BB-4262-98E4-B684A9FECDB0}" destId="{FDCD83C9-AE22-4EC4-80D8-494C5D958C3D}" srcOrd="4" destOrd="0" presId="urn:microsoft.com/office/officeart/2009/3/layout/StepUpProcess"/>
    <dgm:cxn modelId="{FD8D9AEB-E3DE-43EE-9B81-288A4D464268}" type="presParOf" srcId="{FDCD83C9-AE22-4EC4-80D8-494C5D958C3D}" destId="{31F00386-5152-4177-9D37-CAB88B79F02A}" srcOrd="0" destOrd="0" presId="urn:microsoft.com/office/officeart/2009/3/layout/StepUpProcess"/>
    <dgm:cxn modelId="{694D6FB8-9572-4DCB-97DE-17B598271EB0}" type="presParOf" srcId="{FDCD83C9-AE22-4EC4-80D8-494C5D958C3D}" destId="{8ED76DB4-3144-4F97-9180-00A2D7447DB9}" srcOrd="1" destOrd="0" presId="urn:microsoft.com/office/officeart/2009/3/layout/StepUpProcess"/>
    <dgm:cxn modelId="{797F1C5D-0323-4E70-9A72-827F659882B5}" type="presParOf" srcId="{FDCD83C9-AE22-4EC4-80D8-494C5D958C3D}" destId="{0C9F59B9-26F2-4457-BB98-D8F5319CB22C}" srcOrd="2" destOrd="0" presId="urn:microsoft.com/office/officeart/2009/3/layout/StepUpProcess"/>
    <dgm:cxn modelId="{765FA717-5712-41D5-89FA-D9469855F843}" type="presParOf" srcId="{4E9086EE-48BB-4262-98E4-B684A9FECDB0}" destId="{FCC0662B-59CB-4C1F-9E29-75720E9B7D36}" srcOrd="5" destOrd="0" presId="urn:microsoft.com/office/officeart/2009/3/layout/StepUpProcess"/>
    <dgm:cxn modelId="{24E59371-CC1C-4410-8C2D-396C8F8A3262}" type="presParOf" srcId="{FCC0662B-59CB-4C1F-9E29-75720E9B7D36}" destId="{D28BB25C-B6B1-4A0F-8254-DA594CBF1F0F}" srcOrd="0" destOrd="0" presId="urn:microsoft.com/office/officeart/2009/3/layout/StepUpProcess"/>
    <dgm:cxn modelId="{81868727-810A-4E51-87A3-ACDFC86F6686}" type="presParOf" srcId="{4E9086EE-48BB-4262-98E4-B684A9FECDB0}" destId="{2658F7B2-A886-4A7A-AA53-B91A874CBBC1}" srcOrd="6" destOrd="0" presId="urn:microsoft.com/office/officeart/2009/3/layout/StepUpProcess"/>
    <dgm:cxn modelId="{DD32A85E-0DEE-4328-8750-778F7420027F}" type="presParOf" srcId="{2658F7B2-A886-4A7A-AA53-B91A874CBBC1}" destId="{E7CA3F29-E793-49A1-A2D9-9F3CF9BA043D}" srcOrd="0" destOrd="0" presId="urn:microsoft.com/office/officeart/2009/3/layout/StepUpProcess"/>
    <dgm:cxn modelId="{3ED73F74-B26B-4CF5-A0CD-D00EAEB690F2}" type="presParOf" srcId="{2658F7B2-A886-4A7A-AA53-B91A874CBBC1}" destId="{504E405A-A812-43EF-9124-2AAFEF20866E}" srcOrd="1" destOrd="0" presId="urn:microsoft.com/office/officeart/2009/3/layout/StepUpProcess"/>
    <dgm:cxn modelId="{07892747-ACD0-4912-89AC-7811E0DE18AC}" type="presParOf" srcId="{2658F7B2-A886-4A7A-AA53-B91A874CBBC1}" destId="{471D8EDA-4734-450D-87C0-953477EF4F54}" srcOrd="2" destOrd="0" presId="urn:microsoft.com/office/officeart/2009/3/layout/StepUpProcess"/>
    <dgm:cxn modelId="{276DF5D8-B6ED-4121-923B-D84BB3B33BF6}" type="presParOf" srcId="{4E9086EE-48BB-4262-98E4-B684A9FECDB0}" destId="{77AD35AC-7ECA-4CEB-BEE2-B652098AF796}" srcOrd="7" destOrd="0" presId="urn:microsoft.com/office/officeart/2009/3/layout/StepUpProcess"/>
    <dgm:cxn modelId="{7546CE71-72E7-4B59-BEB1-6164949477BF}" type="presParOf" srcId="{77AD35AC-7ECA-4CEB-BEE2-B652098AF796}" destId="{51137A42-C349-4C81-B3AC-5F17C49337A8}" srcOrd="0" destOrd="0" presId="urn:microsoft.com/office/officeart/2009/3/layout/StepUpProcess"/>
    <dgm:cxn modelId="{87E22706-AA36-47E4-B867-C7F809A3E95F}" type="presParOf" srcId="{4E9086EE-48BB-4262-98E4-B684A9FECDB0}" destId="{0B4FC611-133F-48F9-8995-C04082EEFF2A}" srcOrd="8" destOrd="0" presId="urn:microsoft.com/office/officeart/2009/3/layout/StepUpProcess"/>
    <dgm:cxn modelId="{CBE0C0ED-EA39-487E-897A-32B8B2C1FA95}" type="presParOf" srcId="{0B4FC611-133F-48F9-8995-C04082EEFF2A}" destId="{A6EAB5A5-C0FE-460F-9A5C-E67DF5D9E36C}" srcOrd="0" destOrd="0" presId="urn:microsoft.com/office/officeart/2009/3/layout/StepUpProcess"/>
    <dgm:cxn modelId="{E0C605F6-9F29-4116-BAB5-5B34A3857E3F}" type="presParOf" srcId="{0B4FC611-133F-48F9-8995-C04082EEFF2A}" destId="{F0F808E9-7365-476A-8F05-ABB0F581DC9D}" srcOrd="1" destOrd="0" presId="urn:microsoft.com/office/officeart/2009/3/layout/StepUpProcess"/>
    <dgm:cxn modelId="{17A3F999-3D93-40FA-B6BE-E16CDBAA9903}" type="presParOf" srcId="{0B4FC611-133F-48F9-8995-C04082EEFF2A}" destId="{F76DEEC1-4D94-4C8D-B2D6-81D8F595E6C2}" srcOrd="2" destOrd="0" presId="urn:microsoft.com/office/officeart/2009/3/layout/StepUpProcess"/>
    <dgm:cxn modelId="{B0272CCD-61BF-4E7E-B48B-65AB7E8F15AC}" type="presParOf" srcId="{4E9086EE-48BB-4262-98E4-B684A9FECDB0}" destId="{CAD03A38-5300-453E-9430-FE041AE56747}" srcOrd="9" destOrd="0" presId="urn:microsoft.com/office/officeart/2009/3/layout/StepUpProcess"/>
    <dgm:cxn modelId="{32F27C0B-B208-4E92-A025-2B9F240FF327}" type="presParOf" srcId="{CAD03A38-5300-453E-9430-FE041AE56747}" destId="{221CC95B-4255-41CF-BBF8-670E9D542D12}" srcOrd="0" destOrd="0" presId="urn:microsoft.com/office/officeart/2009/3/layout/StepUpProcess"/>
    <dgm:cxn modelId="{7B4AA75B-E82C-4FE7-B2A9-D85DB5D0BF09}" type="presParOf" srcId="{4E9086EE-48BB-4262-98E4-B684A9FECDB0}" destId="{BD3A6E29-8A79-4981-A426-ADE2D53E41BD}" srcOrd="10" destOrd="0" presId="urn:microsoft.com/office/officeart/2009/3/layout/StepUpProcess"/>
    <dgm:cxn modelId="{01A96821-90AB-4F80-9165-A496E4A7A00D}" type="presParOf" srcId="{BD3A6E29-8A79-4981-A426-ADE2D53E41BD}" destId="{984D046F-0A6D-4268-B70F-B8BE8A497C14}" srcOrd="0" destOrd="0" presId="urn:microsoft.com/office/officeart/2009/3/layout/StepUpProcess"/>
    <dgm:cxn modelId="{BA87D228-2C24-44C6-9D22-12EE5FEC8D4D}" type="presParOf" srcId="{BD3A6E29-8A79-4981-A426-ADE2D53E41BD}" destId="{8D6BE4C8-1F85-4BD5-9016-8E6842BE681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2B3559-BFAC-4A43-BB22-BEF90C1260E9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F6F665E1-76E6-4D98-8ADF-8A0948634ADC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2500" b="1" dirty="0">
              <a:latin typeface="David" panose="020E0502060401010101" pitchFamily="34" charset="-79"/>
              <a:cs typeface="David" panose="020E0502060401010101" pitchFamily="34" charset="-79"/>
            </a:rPr>
            <a:t>מערך הסברה</a:t>
          </a:r>
        </a:p>
        <a:p>
          <a:pPr rtl="1">
            <a:lnSpc>
              <a:spcPct val="150000"/>
            </a:lnSpc>
          </a:pPr>
          <a:r>
            <a:rPr lang="he-IL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אחריות המשרד לשירותי דת</a:t>
          </a:r>
        </a:p>
      </dgm:t>
    </dgm:pt>
    <dgm:pt modelId="{EC7944A7-2C52-48F1-BBCB-0674DD4816E3}" type="parTrans" cxnId="{DE9540A4-2C9F-4DF1-A355-367061CDC95A}">
      <dgm:prSet/>
      <dgm:spPr/>
      <dgm:t>
        <a:bodyPr/>
        <a:lstStyle/>
        <a:p>
          <a:pPr rtl="1"/>
          <a:endParaRPr lang="he-IL" sz="1600"/>
        </a:p>
      </dgm:t>
    </dgm:pt>
    <dgm:pt modelId="{0F01A87B-B0B6-4E44-A2BC-CAA4C26F33E5}" type="sibTrans" cxnId="{DE9540A4-2C9F-4DF1-A355-367061CDC95A}">
      <dgm:prSet/>
      <dgm:spPr/>
      <dgm:t>
        <a:bodyPr/>
        <a:lstStyle/>
        <a:p>
          <a:pPr rtl="1"/>
          <a:endParaRPr lang="he-IL" sz="1600"/>
        </a:p>
      </dgm:t>
    </dgm:pt>
    <dgm:pt modelId="{20A8747C-6197-453C-843E-E444796E1DD0}">
      <dgm:prSet phldrT="[טקסט]" custT="1"/>
      <dgm:spPr/>
      <dgm:t>
        <a:bodyPr/>
        <a:lstStyle/>
        <a:p>
          <a:pPr algn="just" rtl="1">
            <a:lnSpc>
              <a:spcPct val="150000"/>
            </a:lnSpc>
            <a:buFont typeface="Wingdings" panose="05000000000000000000" pitchFamily="2" charset="2"/>
            <a:buChar char="v"/>
          </a:pPr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הפצת המתווה לאוכלוסייה הרחבה להכרה והיערכות מוקדמת ככל שניתן</a:t>
          </a:r>
          <a:endParaRPr lang="he-IL" sz="16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8754A03-F553-4D26-BCE1-C3372D61CCD4}" type="parTrans" cxnId="{747CDB1C-4FE6-49FB-A19A-D21DFB76CF9A}">
      <dgm:prSet/>
      <dgm:spPr/>
      <dgm:t>
        <a:bodyPr/>
        <a:lstStyle/>
        <a:p>
          <a:pPr rtl="1"/>
          <a:endParaRPr lang="he-IL" sz="1600"/>
        </a:p>
      </dgm:t>
    </dgm:pt>
    <dgm:pt modelId="{E6289E98-0593-4E5F-92BC-1ADE0FFC922D}" type="sibTrans" cxnId="{747CDB1C-4FE6-49FB-A19A-D21DFB76CF9A}">
      <dgm:prSet/>
      <dgm:spPr/>
      <dgm:t>
        <a:bodyPr/>
        <a:lstStyle/>
        <a:p>
          <a:pPr rtl="1"/>
          <a:endParaRPr lang="he-IL" sz="1600"/>
        </a:p>
      </dgm:t>
    </dgm:pt>
    <dgm:pt modelId="{B83157DC-8303-4738-9F09-BF98F736C5F6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endParaRPr lang="he-IL" sz="2500" b="1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>
            <a:lnSpc>
              <a:spcPct val="100000"/>
            </a:lnSpc>
          </a:pPr>
          <a:r>
            <a:rPr lang="he-IL" sz="2500" b="1" dirty="0">
              <a:latin typeface="David" panose="020E0502060401010101" pitchFamily="34" charset="-79"/>
              <a:cs typeface="David" panose="020E0502060401010101" pitchFamily="34" charset="-79"/>
            </a:rPr>
            <a:t>מערך הבדיקות</a:t>
          </a:r>
        </a:p>
        <a:p>
          <a:pPr rtl="1">
            <a:lnSpc>
              <a:spcPct val="100000"/>
            </a:lnSpc>
          </a:pPr>
          <a:r>
            <a:rPr lang="he-IL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אחריות המשרד לשירותי דת</a:t>
          </a:r>
        </a:p>
        <a:p>
          <a:pPr rtl="1">
            <a:lnSpc>
              <a:spcPct val="150000"/>
            </a:lnSpc>
          </a:pPr>
          <a:endParaRPr lang="he-IL" sz="25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AD4FF74-C487-4408-9569-2BC340400535}" type="parTrans" cxnId="{830C363F-C8AF-4591-9B62-D3CFFFC48FC5}">
      <dgm:prSet/>
      <dgm:spPr/>
      <dgm:t>
        <a:bodyPr/>
        <a:lstStyle/>
        <a:p>
          <a:pPr rtl="1"/>
          <a:endParaRPr lang="he-IL" sz="1600"/>
        </a:p>
      </dgm:t>
    </dgm:pt>
    <dgm:pt modelId="{B75C6C07-0BA6-4430-AAF9-849DE6951DFA}" type="sibTrans" cxnId="{830C363F-C8AF-4591-9B62-D3CFFFC48FC5}">
      <dgm:prSet/>
      <dgm:spPr/>
      <dgm:t>
        <a:bodyPr/>
        <a:lstStyle/>
        <a:p>
          <a:pPr rtl="1"/>
          <a:endParaRPr lang="he-IL" sz="1600"/>
        </a:p>
      </dgm:t>
    </dgm:pt>
    <dgm:pt modelId="{248A974C-7896-4F51-9AFD-4329223B1002}">
      <dgm:prSet phldrT="[טקסט]" custT="1"/>
      <dgm:spPr/>
      <dgm:t>
        <a:bodyPr anchor="ctr"/>
        <a:lstStyle/>
        <a:p>
          <a:pPr rtl="1">
            <a:lnSpc>
              <a:spcPct val="150000"/>
            </a:lnSpc>
            <a:buFont typeface="Wingdings" panose="05000000000000000000" pitchFamily="2" charset="2"/>
            <a:buChar char="v"/>
          </a:pPr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הקמת עמדות בדיקות </a:t>
          </a:r>
          <a:r>
            <a:rPr lang="en-US" sz="1600" dirty="0">
              <a:latin typeface="David" panose="020E0502060401010101" pitchFamily="34" charset="-79"/>
              <a:cs typeface="David" panose="020E0502060401010101" pitchFamily="34" charset="-79"/>
            </a:rPr>
            <a:t>PCR</a:t>
          </a:r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 מהירות בשדה התעופה באוקראינה ובאומן באמצעות ספק פרטי שיאושר ע"י ממשלת אוקראינה ובתיאום משרד החוץ (ללא עלות ממשלתית). </a:t>
          </a:r>
          <a:endParaRPr lang="he-IL" sz="16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969DB4D-1860-44CE-B3A0-5A0DF53917E5}" type="parTrans" cxnId="{C5F47DCC-4C12-4B9C-9C44-3EE3D1A081B9}">
      <dgm:prSet/>
      <dgm:spPr/>
      <dgm:t>
        <a:bodyPr/>
        <a:lstStyle/>
        <a:p>
          <a:pPr rtl="1"/>
          <a:endParaRPr lang="he-IL" sz="1600"/>
        </a:p>
      </dgm:t>
    </dgm:pt>
    <dgm:pt modelId="{A5CF7941-A8D0-40D7-83B9-B1F1F1D4834D}" type="sibTrans" cxnId="{C5F47DCC-4C12-4B9C-9C44-3EE3D1A081B9}">
      <dgm:prSet/>
      <dgm:spPr/>
      <dgm:t>
        <a:bodyPr/>
        <a:lstStyle/>
        <a:p>
          <a:pPr rtl="1"/>
          <a:endParaRPr lang="he-IL" sz="1600"/>
        </a:p>
      </dgm:t>
    </dgm:pt>
    <dgm:pt modelId="{793B7C35-F9CF-4923-9EEE-07573FF8E37B}">
      <dgm:prSet custT="1"/>
      <dgm:spPr/>
      <dgm:t>
        <a:bodyPr/>
        <a:lstStyle/>
        <a:p>
          <a:pPr rtl="1">
            <a:lnSpc>
              <a:spcPct val="100000"/>
            </a:lnSpc>
          </a:pPr>
          <a:r>
            <a:rPr lang="he-IL" sz="2500" b="1" dirty="0">
              <a:latin typeface="David" panose="020E0502060401010101" pitchFamily="34" charset="-79"/>
              <a:cs typeface="David" panose="020E0502060401010101" pitchFamily="34" charset="-79"/>
            </a:rPr>
            <a:t>מערך אכיפה</a:t>
          </a:r>
        </a:p>
        <a:p>
          <a:pPr rtl="1">
            <a:lnSpc>
              <a:spcPct val="100000"/>
            </a:lnSpc>
          </a:pPr>
          <a:r>
            <a:rPr lang="he-IL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אחריות המשרד לביטחון פנים</a:t>
          </a:r>
        </a:p>
      </dgm:t>
    </dgm:pt>
    <dgm:pt modelId="{A4133A22-865C-4A1B-995B-D6E74F95E77E}" type="parTrans" cxnId="{C1DD414B-FC23-45E9-B0FB-E0A18B8B6BE2}">
      <dgm:prSet/>
      <dgm:spPr/>
      <dgm:t>
        <a:bodyPr/>
        <a:lstStyle/>
        <a:p>
          <a:pPr rtl="1"/>
          <a:endParaRPr lang="he-IL" sz="1600"/>
        </a:p>
      </dgm:t>
    </dgm:pt>
    <dgm:pt modelId="{439CF3C0-6366-4E8E-AEB3-45478B0A9901}" type="sibTrans" cxnId="{C1DD414B-FC23-45E9-B0FB-E0A18B8B6BE2}">
      <dgm:prSet/>
      <dgm:spPr/>
      <dgm:t>
        <a:bodyPr/>
        <a:lstStyle/>
        <a:p>
          <a:pPr rtl="1"/>
          <a:endParaRPr lang="he-IL" sz="1600"/>
        </a:p>
      </dgm:t>
    </dgm:pt>
    <dgm:pt modelId="{D34AEB4C-C392-4D4B-9770-C7300DEB0744}">
      <dgm:prSet custT="1"/>
      <dgm:spPr/>
      <dgm:t>
        <a:bodyPr anchor="ctr"/>
        <a:lstStyle/>
        <a:p>
          <a:pPr rtl="1">
            <a:lnSpc>
              <a:spcPct val="150000"/>
            </a:lnSpc>
            <a:buFont typeface="Wingdings" panose="05000000000000000000" pitchFamily="2" charset="2"/>
            <a:buChar char="v"/>
          </a:pPr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תכנית אכיפה ספציפית לאכיפת מבודדים החוזרים מאומן. </a:t>
          </a:r>
          <a:endParaRPr lang="he-IL" sz="16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5E481C5-05F5-49F0-83F1-D0AA9BF3BB12}" type="parTrans" cxnId="{38FAF91F-DAF7-4C43-9ED5-8AFFA65FA4FD}">
      <dgm:prSet/>
      <dgm:spPr/>
      <dgm:t>
        <a:bodyPr/>
        <a:lstStyle/>
        <a:p>
          <a:pPr rtl="1"/>
          <a:endParaRPr lang="he-IL" sz="1600"/>
        </a:p>
      </dgm:t>
    </dgm:pt>
    <dgm:pt modelId="{631B0227-37C4-4EA6-A934-524838162C79}" type="sibTrans" cxnId="{38FAF91F-DAF7-4C43-9ED5-8AFFA65FA4FD}">
      <dgm:prSet/>
      <dgm:spPr/>
      <dgm:t>
        <a:bodyPr/>
        <a:lstStyle/>
        <a:p>
          <a:pPr rtl="1"/>
          <a:endParaRPr lang="he-IL" sz="1600"/>
        </a:p>
      </dgm:t>
    </dgm:pt>
    <dgm:pt modelId="{95E7223C-AB05-4413-AFBA-AEBCE220C815}">
      <dgm:prSet phldrT="[טקסט]" custT="1"/>
      <dgm:spPr/>
      <dgm:t>
        <a:bodyPr/>
        <a:lstStyle/>
        <a:p>
          <a:pPr algn="just" rtl="1">
            <a:lnSpc>
              <a:spcPct val="150000"/>
            </a:lnSpc>
            <a:buFont typeface="Wingdings" panose="05000000000000000000" pitchFamily="2" charset="2"/>
            <a:buChar char="v"/>
          </a:pPr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עידוד האוכלוסייה הרלוונטית לביצוע כלל הבדיקות </a:t>
          </a:r>
          <a:r>
            <a:rPr lang="he-IL" sz="1600" b="1" dirty="0">
              <a:latin typeface="David" panose="020E0502060401010101" pitchFamily="34" charset="-79"/>
              <a:cs typeface="David" panose="020E0502060401010101" pitchFamily="34" charset="-79"/>
            </a:rPr>
            <a:t>כולל ובדגש על התארגנות מראש לרכישת הבדיקה הנדרשת לפני חזרה ארצה.</a:t>
          </a:r>
        </a:p>
      </dgm:t>
    </dgm:pt>
    <dgm:pt modelId="{972D4E26-5EAC-4736-940E-92C015D58797}" type="parTrans" cxnId="{1AA341A8-25B3-4A17-987C-68E7BA5489DD}">
      <dgm:prSet/>
      <dgm:spPr/>
      <dgm:t>
        <a:bodyPr/>
        <a:lstStyle/>
        <a:p>
          <a:pPr rtl="1"/>
          <a:endParaRPr lang="he-IL"/>
        </a:p>
      </dgm:t>
    </dgm:pt>
    <dgm:pt modelId="{274C5531-1409-470E-B553-E4D0E3680D40}" type="sibTrans" cxnId="{1AA341A8-25B3-4A17-987C-68E7BA5489DD}">
      <dgm:prSet/>
      <dgm:spPr/>
      <dgm:t>
        <a:bodyPr/>
        <a:lstStyle/>
        <a:p>
          <a:pPr rtl="1"/>
          <a:endParaRPr lang="he-IL"/>
        </a:p>
      </dgm:t>
    </dgm:pt>
    <dgm:pt modelId="{96A2FC8F-5D33-475F-B1F1-2108E2993C4F}">
      <dgm:prSet phldrT="[טקסט]" custT="1"/>
      <dgm:spPr/>
      <dgm:t>
        <a:bodyPr/>
        <a:lstStyle/>
        <a:p>
          <a:pPr algn="just" rtl="1">
            <a:lnSpc>
              <a:spcPct val="150000"/>
            </a:lnSpc>
            <a:buFont typeface="Wingdings" panose="05000000000000000000" pitchFamily="2" charset="2"/>
            <a:buChar char="v"/>
          </a:pPr>
          <a:r>
            <a:rPr lang="he-IL" sz="1600" dirty="0">
              <a:latin typeface="David" panose="020E0502060401010101" pitchFamily="34" charset="-79"/>
              <a:cs typeface="David" panose="020E0502060401010101" pitchFamily="34" charset="-79"/>
            </a:rPr>
            <a:t>עידוד חברות התעופה להצעת חבילת נסיעה הכוללת מענה הן לבדיקות והן לביטוחי בריאות רלוונטיים הנותנים מענה לבידוד/אשפוז ככל שיידרש.</a:t>
          </a:r>
          <a:endParaRPr lang="he-IL" sz="16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C4CC16B-CF60-42E8-80D7-11E39526B820}" type="parTrans" cxnId="{A71348A8-9D5F-4C34-A4D9-F853B5E225D6}">
      <dgm:prSet/>
      <dgm:spPr/>
      <dgm:t>
        <a:bodyPr/>
        <a:lstStyle/>
        <a:p>
          <a:pPr rtl="1"/>
          <a:endParaRPr lang="he-IL"/>
        </a:p>
      </dgm:t>
    </dgm:pt>
    <dgm:pt modelId="{19334BA8-60F3-4945-B762-88CA8C98689C}" type="sibTrans" cxnId="{A71348A8-9D5F-4C34-A4D9-F853B5E225D6}">
      <dgm:prSet/>
      <dgm:spPr/>
      <dgm:t>
        <a:bodyPr/>
        <a:lstStyle/>
        <a:p>
          <a:pPr rtl="1"/>
          <a:endParaRPr lang="he-IL"/>
        </a:p>
      </dgm:t>
    </dgm:pt>
    <dgm:pt modelId="{E52713B9-1993-4998-9536-E86B7C86007D}" type="pres">
      <dgm:prSet presAssocID="{2B2B3559-BFAC-4A43-BB22-BEF90C1260E9}" presName="Name0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EBD8CBF0-0295-47D5-B7A7-7B62F5465ED9}" type="pres">
      <dgm:prSet presAssocID="{F6F665E1-76E6-4D98-8ADF-8A0948634ADC}" presName="linNode" presStyleCnt="0"/>
      <dgm:spPr/>
    </dgm:pt>
    <dgm:pt modelId="{77EF4AEE-4802-4452-A85F-43F182111E96}" type="pres">
      <dgm:prSet presAssocID="{F6F665E1-76E6-4D98-8ADF-8A0948634ADC}" presName="parentShp" presStyleLbl="node1" presStyleIdx="0" presStyleCnt="3" custScaleX="53250" custScaleY="150641" custLinFactNeighborX="1547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8A584C-E8B7-4E4D-A598-B3B0B1B2F31F}" type="pres">
      <dgm:prSet presAssocID="{F6F665E1-76E6-4D98-8ADF-8A0948634ADC}" presName="childShp" presStyleLbl="bgAccFollowNode1" presStyleIdx="0" presStyleCnt="3" custScaleX="131273" custScaleY="205526" custLinFactNeighborX="463" custLinFactNeighborY="-12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AC6B878-6C91-4A37-92A6-08603102EEE4}" type="pres">
      <dgm:prSet presAssocID="{0F01A87B-B0B6-4E44-A2BC-CAA4C26F33E5}" presName="spacing" presStyleCnt="0"/>
      <dgm:spPr/>
    </dgm:pt>
    <dgm:pt modelId="{500FC72E-805F-499B-A059-337FA5AA9ABB}" type="pres">
      <dgm:prSet presAssocID="{B83157DC-8303-4738-9F09-BF98F736C5F6}" presName="linNode" presStyleCnt="0"/>
      <dgm:spPr/>
    </dgm:pt>
    <dgm:pt modelId="{81D9F799-CFCF-44F7-9202-4F47697C3EAC}" type="pres">
      <dgm:prSet presAssocID="{B83157DC-8303-4738-9F09-BF98F736C5F6}" presName="parentShp" presStyleLbl="node1" presStyleIdx="1" presStyleCnt="3" custScaleX="53250" custScaleY="99586" custLinFactNeighborX="28" custLinFactNeighborY="83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14C45A6-76B6-49C6-920C-589202CB507A}" type="pres">
      <dgm:prSet presAssocID="{B83157DC-8303-4738-9F09-BF98F736C5F6}" presName="childShp" presStyleLbl="bgAccFollowNode1" presStyleIdx="1" presStyleCnt="3" custScaleX="13127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C8316F7-0CFC-4CD5-A979-414A09C6A5EC}" type="pres">
      <dgm:prSet presAssocID="{B75C6C07-0BA6-4430-AAF9-849DE6951DFA}" presName="spacing" presStyleCnt="0"/>
      <dgm:spPr/>
    </dgm:pt>
    <dgm:pt modelId="{78BF52D3-6C27-4701-B665-133275EF9B68}" type="pres">
      <dgm:prSet presAssocID="{793B7C35-F9CF-4923-9EEE-07573FF8E37B}" presName="linNode" presStyleCnt="0"/>
      <dgm:spPr/>
    </dgm:pt>
    <dgm:pt modelId="{986BBAED-2E79-4101-83C3-4991B177CF6B}" type="pres">
      <dgm:prSet presAssocID="{793B7C35-F9CF-4923-9EEE-07573FF8E37B}" presName="parentShp" presStyleLbl="node1" presStyleIdx="2" presStyleCnt="3" custScaleX="53250" custScaleY="90136" custLinFactNeighborX="15474" custLinFactNeighborY="-169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BB1F5EC-66AC-464F-B14D-B577EE9F2C53}" type="pres">
      <dgm:prSet presAssocID="{793B7C35-F9CF-4923-9EEE-07573FF8E37B}" presName="childShp" presStyleLbl="bgAccFollowNode1" presStyleIdx="2" presStyleCnt="3" custScaleX="13127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A7B2F8F-AF02-4B56-9493-7FB24805A91F}" type="presOf" srcId="{95E7223C-AB05-4413-AFBA-AEBCE220C815}" destId="{B78A584C-E8B7-4E4D-A598-B3B0B1B2F31F}" srcOrd="0" destOrd="1" presId="urn:microsoft.com/office/officeart/2005/8/layout/vList6"/>
    <dgm:cxn modelId="{FA36C272-197B-40FF-8B0C-86E001DBDC75}" type="presOf" srcId="{96A2FC8F-5D33-475F-B1F1-2108E2993C4F}" destId="{B78A584C-E8B7-4E4D-A598-B3B0B1B2F31F}" srcOrd="0" destOrd="2" presId="urn:microsoft.com/office/officeart/2005/8/layout/vList6"/>
    <dgm:cxn modelId="{3B3C0139-281C-4212-83FB-13B1A7BAFC7D}" type="presOf" srcId="{248A974C-7896-4F51-9AFD-4329223B1002}" destId="{614C45A6-76B6-49C6-920C-589202CB507A}" srcOrd="0" destOrd="0" presId="urn:microsoft.com/office/officeart/2005/8/layout/vList6"/>
    <dgm:cxn modelId="{2BFC3087-B268-4C08-8DA4-64C9305504E8}" type="presOf" srcId="{20A8747C-6197-453C-843E-E444796E1DD0}" destId="{B78A584C-E8B7-4E4D-A598-B3B0B1B2F31F}" srcOrd="0" destOrd="0" presId="urn:microsoft.com/office/officeart/2005/8/layout/vList6"/>
    <dgm:cxn modelId="{38FAF91F-DAF7-4C43-9ED5-8AFFA65FA4FD}" srcId="{793B7C35-F9CF-4923-9EEE-07573FF8E37B}" destId="{D34AEB4C-C392-4D4B-9770-C7300DEB0744}" srcOrd="0" destOrd="0" parTransId="{55E481C5-05F5-49F0-83F1-D0AA9BF3BB12}" sibTransId="{631B0227-37C4-4EA6-A934-524838162C79}"/>
    <dgm:cxn modelId="{2DE47A50-5CB1-442D-B2F7-E2573E5B92D3}" type="presOf" srcId="{793B7C35-F9CF-4923-9EEE-07573FF8E37B}" destId="{986BBAED-2E79-4101-83C3-4991B177CF6B}" srcOrd="0" destOrd="0" presId="urn:microsoft.com/office/officeart/2005/8/layout/vList6"/>
    <dgm:cxn modelId="{747CDB1C-4FE6-49FB-A19A-D21DFB76CF9A}" srcId="{F6F665E1-76E6-4D98-8ADF-8A0948634ADC}" destId="{20A8747C-6197-453C-843E-E444796E1DD0}" srcOrd="0" destOrd="0" parTransId="{F8754A03-F553-4D26-BCE1-C3372D61CCD4}" sibTransId="{E6289E98-0593-4E5F-92BC-1ADE0FFC922D}"/>
    <dgm:cxn modelId="{DE9540A4-2C9F-4DF1-A355-367061CDC95A}" srcId="{2B2B3559-BFAC-4A43-BB22-BEF90C1260E9}" destId="{F6F665E1-76E6-4D98-8ADF-8A0948634ADC}" srcOrd="0" destOrd="0" parTransId="{EC7944A7-2C52-48F1-BBCB-0674DD4816E3}" sibTransId="{0F01A87B-B0B6-4E44-A2BC-CAA4C26F33E5}"/>
    <dgm:cxn modelId="{C396C066-8C80-49B8-B107-7C99BBB8D84C}" type="presOf" srcId="{D34AEB4C-C392-4D4B-9770-C7300DEB0744}" destId="{FBB1F5EC-66AC-464F-B14D-B577EE9F2C53}" srcOrd="0" destOrd="0" presId="urn:microsoft.com/office/officeart/2005/8/layout/vList6"/>
    <dgm:cxn modelId="{7D1D28AA-ADC3-4C7B-8384-F29C0F4162C4}" type="presOf" srcId="{B83157DC-8303-4738-9F09-BF98F736C5F6}" destId="{81D9F799-CFCF-44F7-9202-4F47697C3EAC}" srcOrd="0" destOrd="0" presId="urn:microsoft.com/office/officeart/2005/8/layout/vList6"/>
    <dgm:cxn modelId="{C1DD414B-FC23-45E9-B0FB-E0A18B8B6BE2}" srcId="{2B2B3559-BFAC-4A43-BB22-BEF90C1260E9}" destId="{793B7C35-F9CF-4923-9EEE-07573FF8E37B}" srcOrd="2" destOrd="0" parTransId="{A4133A22-865C-4A1B-995B-D6E74F95E77E}" sibTransId="{439CF3C0-6366-4E8E-AEB3-45478B0A9901}"/>
    <dgm:cxn modelId="{830C363F-C8AF-4591-9B62-D3CFFFC48FC5}" srcId="{2B2B3559-BFAC-4A43-BB22-BEF90C1260E9}" destId="{B83157DC-8303-4738-9F09-BF98F736C5F6}" srcOrd="1" destOrd="0" parTransId="{FAD4FF74-C487-4408-9569-2BC340400535}" sibTransId="{B75C6C07-0BA6-4430-AAF9-849DE6951DFA}"/>
    <dgm:cxn modelId="{1AA341A8-25B3-4A17-987C-68E7BA5489DD}" srcId="{F6F665E1-76E6-4D98-8ADF-8A0948634ADC}" destId="{95E7223C-AB05-4413-AFBA-AEBCE220C815}" srcOrd="1" destOrd="0" parTransId="{972D4E26-5EAC-4736-940E-92C015D58797}" sibTransId="{274C5531-1409-470E-B553-E4D0E3680D40}"/>
    <dgm:cxn modelId="{3A9F25FC-D786-4F8C-A97C-3113E5029DB0}" type="presOf" srcId="{F6F665E1-76E6-4D98-8ADF-8A0948634ADC}" destId="{77EF4AEE-4802-4452-A85F-43F182111E96}" srcOrd="0" destOrd="0" presId="urn:microsoft.com/office/officeart/2005/8/layout/vList6"/>
    <dgm:cxn modelId="{F15CB31B-C795-438B-BB82-0AD2286C0F5E}" type="presOf" srcId="{2B2B3559-BFAC-4A43-BB22-BEF90C1260E9}" destId="{E52713B9-1993-4998-9536-E86B7C86007D}" srcOrd="0" destOrd="0" presId="urn:microsoft.com/office/officeart/2005/8/layout/vList6"/>
    <dgm:cxn modelId="{C5F47DCC-4C12-4B9C-9C44-3EE3D1A081B9}" srcId="{B83157DC-8303-4738-9F09-BF98F736C5F6}" destId="{248A974C-7896-4F51-9AFD-4329223B1002}" srcOrd="0" destOrd="0" parTransId="{B969DB4D-1860-44CE-B3A0-5A0DF53917E5}" sibTransId="{A5CF7941-A8D0-40D7-83B9-B1F1F1D4834D}"/>
    <dgm:cxn modelId="{A71348A8-9D5F-4C34-A4D9-F853B5E225D6}" srcId="{F6F665E1-76E6-4D98-8ADF-8A0948634ADC}" destId="{96A2FC8F-5D33-475F-B1F1-2108E2993C4F}" srcOrd="2" destOrd="0" parTransId="{AC4CC16B-CF60-42E8-80D7-11E39526B820}" sibTransId="{19334BA8-60F3-4945-B762-88CA8C98689C}"/>
    <dgm:cxn modelId="{8D656384-2591-40A3-A07B-BD5517C153E0}" type="presParOf" srcId="{E52713B9-1993-4998-9536-E86B7C86007D}" destId="{EBD8CBF0-0295-47D5-B7A7-7B62F5465ED9}" srcOrd="0" destOrd="0" presId="urn:microsoft.com/office/officeart/2005/8/layout/vList6"/>
    <dgm:cxn modelId="{A9AA912D-BBA5-482A-95C1-FB5FD9BE7085}" type="presParOf" srcId="{EBD8CBF0-0295-47D5-B7A7-7B62F5465ED9}" destId="{77EF4AEE-4802-4452-A85F-43F182111E96}" srcOrd="0" destOrd="0" presId="urn:microsoft.com/office/officeart/2005/8/layout/vList6"/>
    <dgm:cxn modelId="{CD5EC2B4-E5F2-4A60-B0C5-5DF342B6BA6D}" type="presParOf" srcId="{EBD8CBF0-0295-47D5-B7A7-7B62F5465ED9}" destId="{B78A584C-E8B7-4E4D-A598-B3B0B1B2F31F}" srcOrd="1" destOrd="0" presId="urn:microsoft.com/office/officeart/2005/8/layout/vList6"/>
    <dgm:cxn modelId="{10CACF0C-3070-4F5D-837D-F8439EC7DBD9}" type="presParOf" srcId="{E52713B9-1993-4998-9536-E86B7C86007D}" destId="{1AC6B878-6C91-4A37-92A6-08603102EEE4}" srcOrd="1" destOrd="0" presId="urn:microsoft.com/office/officeart/2005/8/layout/vList6"/>
    <dgm:cxn modelId="{006AFB58-A611-4CB1-9266-F2A9FA56D26E}" type="presParOf" srcId="{E52713B9-1993-4998-9536-E86B7C86007D}" destId="{500FC72E-805F-499B-A059-337FA5AA9ABB}" srcOrd="2" destOrd="0" presId="urn:microsoft.com/office/officeart/2005/8/layout/vList6"/>
    <dgm:cxn modelId="{816C038A-E221-4FA6-A64D-F05FF1058FBD}" type="presParOf" srcId="{500FC72E-805F-499B-A059-337FA5AA9ABB}" destId="{81D9F799-CFCF-44F7-9202-4F47697C3EAC}" srcOrd="0" destOrd="0" presId="urn:microsoft.com/office/officeart/2005/8/layout/vList6"/>
    <dgm:cxn modelId="{BE8F20B7-0E26-4721-9713-B8ECBCF08444}" type="presParOf" srcId="{500FC72E-805F-499B-A059-337FA5AA9ABB}" destId="{614C45A6-76B6-49C6-920C-589202CB507A}" srcOrd="1" destOrd="0" presId="urn:microsoft.com/office/officeart/2005/8/layout/vList6"/>
    <dgm:cxn modelId="{533884C2-BB55-4EE2-A1BD-19D24C4F7C0A}" type="presParOf" srcId="{E52713B9-1993-4998-9536-E86B7C86007D}" destId="{4C8316F7-0CFC-4CD5-A979-414A09C6A5EC}" srcOrd="3" destOrd="0" presId="urn:microsoft.com/office/officeart/2005/8/layout/vList6"/>
    <dgm:cxn modelId="{7B4A38DC-0057-4605-8777-8D4387E2498D}" type="presParOf" srcId="{E52713B9-1993-4998-9536-E86B7C86007D}" destId="{78BF52D3-6C27-4701-B665-133275EF9B68}" srcOrd="4" destOrd="0" presId="urn:microsoft.com/office/officeart/2005/8/layout/vList6"/>
    <dgm:cxn modelId="{487FF1B8-B1EB-4BD4-83EE-DFE5F6623A07}" type="presParOf" srcId="{78BF52D3-6C27-4701-B665-133275EF9B68}" destId="{986BBAED-2E79-4101-83C3-4991B177CF6B}" srcOrd="0" destOrd="0" presId="urn:microsoft.com/office/officeart/2005/8/layout/vList6"/>
    <dgm:cxn modelId="{C2FCF63C-B30F-4CAE-BA9E-E46CA2D2759E}" type="presParOf" srcId="{78BF52D3-6C27-4701-B665-133275EF9B68}" destId="{FBB1F5EC-66AC-464F-B14D-B577EE9F2C5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C3792-862E-466D-AA17-3568DD1CD236}">
      <dsp:nvSpPr>
        <dsp:cNvPr id="0" name=""/>
        <dsp:cNvSpPr/>
      </dsp:nvSpPr>
      <dsp:spPr>
        <a:xfrm>
          <a:off x="5619" y="1158156"/>
          <a:ext cx="3832618" cy="383261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8001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>
              <a:latin typeface="David" panose="020E0502060401010101" pitchFamily="34" charset="-79"/>
              <a:cs typeface="David" panose="020E0502060401010101" pitchFamily="34" charset="-79"/>
            </a:rPr>
            <a:t>ככלל, מבחינת המשרד דין הנסיעה לאומן כדין כל מדינה אחרת באותו הצבע (מלבד התאמות נקודתיות רלוונטיות)</a:t>
          </a:r>
        </a:p>
      </dsp:txBody>
      <dsp:txXfrm>
        <a:off x="566893" y="1719430"/>
        <a:ext cx="2710070" cy="2710070"/>
      </dsp:txXfrm>
    </dsp:sp>
    <dsp:sp modelId="{3C297FCC-E79C-4A53-B25F-FB0033BDD0A3}">
      <dsp:nvSpPr>
        <dsp:cNvPr id="0" name=""/>
        <dsp:cNvSpPr/>
      </dsp:nvSpPr>
      <dsp:spPr>
        <a:xfrm>
          <a:off x="3838238" y="1158156"/>
          <a:ext cx="3832618" cy="3832618"/>
        </a:xfrm>
        <a:prstGeom prst="ellips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8001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>
              <a:latin typeface="David" panose="020E0502060401010101" pitchFamily="34" charset="-79"/>
              <a:cs typeface="David" panose="020E0502060401010101" pitchFamily="34" charset="-79"/>
            </a:rPr>
            <a:t>המתווה רלוונטי כל עוד לא הוחלט ע"י משרד הבריאות להגדיר את אוקראינה כמדינה אדומה שאסורה לטיסה.</a:t>
          </a:r>
        </a:p>
      </dsp:txBody>
      <dsp:txXfrm>
        <a:off x="4399512" y="1719430"/>
        <a:ext cx="2710070" cy="2710070"/>
      </dsp:txXfrm>
    </dsp:sp>
    <dsp:sp modelId="{5C2C5739-1FF8-47FA-B617-98B867349C80}">
      <dsp:nvSpPr>
        <dsp:cNvPr id="0" name=""/>
        <dsp:cNvSpPr/>
      </dsp:nvSpPr>
      <dsp:spPr>
        <a:xfrm>
          <a:off x="7670856" y="1158156"/>
          <a:ext cx="3832618" cy="3832618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7112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>
              <a:latin typeface="David" panose="020E0502060401010101" pitchFamily="34" charset="-79"/>
              <a:cs typeface="David" panose="020E0502060401010101" pitchFamily="34" charset="-79"/>
            </a:rPr>
            <a:t>המתווה המוצג הנו מתווה עדכני נכון למועד פרסומו, ייתכן ויחולו שינויים בהנחיות ממשלת אוקראינה והאיחוד האירופי לעניין כניסת תיירים/ישראלים בהתאם לשיעור התחלואה. </a:t>
          </a:r>
        </a:p>
      </dsp:txBody>
      <dsp:txXfrm>
        <a:off x="8232130" y="1719430"/>
        <a:ext cx="2710070" cy="2710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F9FF0-082D-459B-9EE7-F36969C0E1D8}">
      <dsp:nvSpPr>
        <dsp:cNvPr id="0" name=""/>
        <dsp:cNvSpPr/>
      </dsp:nvSpPr>
      <dsp:spPr>
        <a:xfrm rot="5400000">
          <a:off x="344299" y="3155943"/>
          <a:ext cx="1022166" cy="170086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4780D-A646-43AB-92E0-63E41AA79D70}">
      <dsp:nvSpPr>
        <dsp:cNvPr id="0" name=""/>
        <dsp:cNvSpPr/>
      </dsp:nvSpPr>
      <dsp:spPr>
        <a:xfrm>
          <a:off x="173674" y="3664134"/>
          <a:ext cx="1535548" cy="1345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בדיקת </a:t>
          </a:r>
          <a:r>
            <a:rPr lang="en-US" sz="1600" kern="1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PCR</a:t>
          </a:r>
          <a:r>
            <a:rPr lang="he-IL" sz="1600" kern="1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 בנתב"ג בהתאם למתווה הקיים לכלל הנכנסים לארץ וכניסה לבידוד בהתאם להנחיות משרד הבריאות</a:t>
          </a:r>
        </a:p>
      </dsp:txBody>
      <dsp:txXfrm>
        <a:off x="173674" y="3664134"/>
        <a:ext cx="1535548" cy="1345998"/>
      </dsp:txXfrm>
    </dsp:sp>
    <dsp:sp modelId="{449A287F-0300-42CE-8B44-9BC9565B5135}">
      <dsp:nvSpPr>
        <dsp:cNvPr id="0" name=""/>
        <dsp:cNvSpPr/>
      </dsp:nvSpPr>
      <dsp:spPr>
        <a:xfrm>
          <a:off x="1419497" y="3030723"/>
          <a:ext cx="289726" cy="2897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7E629-7FFE-4C9B-AF2D-F0024A260E15}">
      <dsp:nvSpPr>
        <dsp:cNvPr id="0" name=""/>
        <dsp:cNvSpPr/>
      </dsp:nvSpPr>
      <dsp:spPr>
        <a:xfrm rot="5400000">
          <a:off x="2224110" y="2690781"/>
          <a:ext cx="1022166" cy="170086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791FD-CE4F-4B17-A933-7C3F47CF1408}">
      <dsp:nvSpPr>
        <dsp:cNvPr id="0" name=""/>
        <dsp:cNvSpPr/>
      </dsp:nvSpPr>
      <dsp:spPr>
        <a:xfrm>
          <a:off x="2053485" y="3198973"/>
          <a:ext cx="1535548" cy="1345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מילוי טופס בידוד עד 24 שעות לפני החזרה לארץ</a:t>
          </a:r>
        </a:p>
      </dsp:txBody>
      <dsp:txXfrm>
        <a:off x="2053485" y="3198973"/>
        <a:ext cx="1535548" cy="1345998"/>
      </dsp:txXfrm>
    </dsp:sp>
    <dsp:sp modelId="{C6AB839A-1A90-4425-B6E7-E908C3297E54}">
      <dsp:nvSpPr>
        <dsp:cNvPr id="0" name=""/>
        <dsp:cNvSpPr/>
      </dsp:nvSpPr>
      <dsp:spPr>
        <a:xfrm>
          <a:off x="3299307" y="2565562"/>
          <a:ext cx="289726" cy="2897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00386-5152-4177-9D37-CAB88B79F02A}">
      <dsp:nvSpPr>
        <dsp:cNvPr id="0" name=""/>
        <dsp:cNvSpPr/>
      </dsp:nvSpPr>
      <dsp:spPr>
        <a:xfrm rot="5400000">
          <a:off x="4103921" y="2225620"/>
          <a:ext cx="1022166" cy="170086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76DB4-3144-4F97-9180-00A2D7447DB9}">
      <dsp:nvSpPr>
        <dsp:cNvPr id="0" name=""/>
        <dsp:cNvSpPr/>
      </dsp:nvSpPr>
      <dsp:spPr>
        <a:xfrm>
          <a:off x="3933296" y="2733812"/>
          <a:ext cx="1535548" cy="1345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הצגת בדיקת </a:t>
          </a:r>
          <a:r>
            <a:rPr lang="en-US" sz="1600" kern="1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PCR</a:t>
          </a:r>
          <a:r>
            <a:rPr lang="he-IL" sz="1600" kern="1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 תקינה עד 72 שעות לפני הטיסה לישראל או לחילופין בדיקת </a:t>
          </a:r>
          <a:r>
            <a:rPr lang="en-US" sz="1600" kern="1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PCR</a:t>
          </a:r>
          <a:r>
            <a:rPr lang="he-IL" sz="1600" kern="1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 מהירה בהתאם למתווה הקיים לכלל הטסים חזרה לארץ</a:t>
          </a:r>
        </a:p>
      </dsp:txBody>
      <dsp:txXfrm>
        <a:off x="3933296" y="2733812"/>
        <a:ext cx="1535548" cy="1345998"/>
      </dsp:txXfrm>
    </dsp:sp>
    <dsp:sp modelId="{0C9F59B9-26F2-4457-BB98-D8F5319CB22C}">
      <dsp:nvSpPr>
        <dsp:cNvPr id="0" name=""/>
        <dsp:cNvSpPr/>
      </dsp:nvSpPr>
      <dsp:spPr>
        <a:xfrm>
          <a:off x="5179118" y="2100401"/>
          <a:ext cx="289726" cy="2897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A3F29-E793-49A1-A2D9-9F3CF9BA043D}">
      <dsp:nvSpPr>
        <dsp:cNvPr id="0" name=""/>
        <dsp:cNvSpPr/>
      </dsp:nvSpPr>
      <dsp:spPr>
        <a:xfrm rot="5400000">
          <a:off x="5983732" y="1760459"/>
          <a:ext cx="1022166" cy="170086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E405A-A812-43EF-9124-2AAFEF20866E}">
      <dsp:nvSpPr>
        <dsp:cNvPr id="0" name=""/>
        <dsp:cNvSpPr/>
      </dsp:nvSpPr>
      <dsp:spPr>
        <a:xfrm>
          <a:off x="5813107" y="2268651"/>
          <a:ext cx="1535548" cy="1345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המלצה לנוסעים לרכוש חבילת טיסה הכוללת מענה ככל שיידרש לבידוד בחו"ל, ביטוח קורונה רפואי המכסה אשפוז וכן הזמנת בדיקת </a:t>
          </a:r>
          <a:r>
            <a:rPr lang="en-US" sz="1600" kern="1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PCR</a:t>
          </a:r>
          <a:r>
            <a:rPr lang="he-IL" sz="1600" kern="1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 לחזרה מראש.</a:t>
          </a:r>
        </a:p>
      </dsp:txBody>
      <dsp:txXfrm>
        <a:off x="5813107" y="2268651"/>
        <a:ext cx="1535548" cy="1345998"/>
      </dsp:txXfrm>
    </dsp:sp>
    <dsp:sp modelId="{471D8EDA-4734-450D-87C0-953477EF4F54}">
      <dsp:nvSpPr>
        <dsp:cNvPr id="0" name=""/>
        <dsp:cNvSpPr/>
      </dsp:nvSpPr>
      <dsp:spPr>
        <a:xfrm>
          <a:off x="7058929" y="1635240"/>
          <a:ext cx="289726" cy="2897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AB5A5-C0FE-460F-9A5C-E67DF5D9E36C}">
      <dsp:nvSpPr>
        <dsp:cNvPr id="0" name=""/>
        <dsp:cNvSpPr/>
      </dsp:nvSpPr>
      <dsp:spPr>
        <a:xfrm rot="5400000">
          <a:off x="7863543" y="1295298"/>
          <a:ext cx="1022166" cy="170086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808E9-7365-476A-8F05-ABB0F581DC9D}">
      <dsp:nvSpPr>
        <dsp:cNvPr id="0" name=""/>
        <dsp:cNvSpPr/>
      </dsp:nvSpPr>
      <dsp:spPr>
        <a:xfrm>
          <a:off x="7692918" y="1803490"/>
          <a:ext cx="1535548" cy="1345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המלצה לחברות הנסיעות להציע חבילות טיסה הכוללות ביטוחי קורונה ובדיקות </a:t>
          </a:r>
          <a:r>
            <a:rPr lang="en-US" sz="1600" kern="1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PCR </a:t>
          </a:r>
          <a:r>
            <a:rPr lang="he-IL" sz="1600" kern="1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 בחזרה ארצה </a:t>
          </a:r>
        </a:p>
      </dsp:txBody>
      <dsp:txXfrm>
        <a:off x="7692918" y="1803490"/>
        <a:ext cx="1535548" cy="1345998"/>
      </dsp:txXfrm>
    </dsp:sp>
    <dsp:sp modelId="{F76DEEC1-4D94-4C8D-B2D6-81D8F595E6C2}">
      <dsp:nvSpPr>
        <dsp:cNvPr id="0" name=""/>
        <dsp:cNvSpPr/>
      </dsp:nvSpPr>
      <dsp:spPr>
        <a:xfrm>
          <a:off x="8938740" y="1170079"/>
          <a:ext cx="289726" cy="2897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D046F-0A6D-4268-B70F-B8BE8A497C14}">
      <dsp:nvSpPr>
        <dsp:cNvPr id="0" name=""/>
        <dsp:cNvSpPr/>
      </dsp:nvSpPr>
      <dsp:spPr>
        <a:xfrm rot="5400000">
          <a:off x="9743354" y="830137"/>
          <a:ext cx="1022166" cy="170086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BE4C8-1F85-4BD5-9016-8E6842BE681A}">
      <dsp:nvSpPr>
        <dsp:cNvPr id="0" name=""/>
        <dsp:cNvSpPr/>
      </dsp:nvSpPr>
      <dsp:spPr>
        <a:xfrm>
          <a:off x="9572729" y="1338329"/>
          <a:ext cx="1535548" cy="1345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הצגת בדיקת </a:t>
          </a:r>
          <a:r>
            <a:rPr lang="en-US" sz="1600" kern="1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 PCR</a:t>
          </a:r>
          <a:r>
            <a:rPr lang="he-IL" sz="1600" kern="1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 תקינה עד 72 שעות לפני הטיסה לאומן –</a:t>
          </a:r>
          <a:r>
            <a:rPr lang="he-IL" sz="1600" b="1" kern="12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rPr>
            <a:t>חל גם לגבי מחלימים ומחוסנים</a:t>
          </a:r>
          <a:endParaRPr lang="he-IL" sz="1600" kern="1200" dirty="0">
            <a:solidFill>
              <a:schemeClr val="accent1">
                <a:lumMod val="50000"/>
              </a:schemeClr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9572729" y="1338329"/>
        <a:ext cx="1535548" cy="1345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A584C-E8B7-4E4D-A598-B3B0B1B2F31F}">
      <dsp:nvSpPr>
        <dsp:cNvPr id="0" name=""/>
        <dsp:cNvSpPr/>
      </dsp:nvSpPr>
      <dsp:spPr>
        <a:xfrm rot="10800000">
          <a:off x="20808" y="0"/>
          <a:ext cx="8106697" cy="21653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he-IL" sz="1600" kern="1200" dirty="0">
              <a:latin typeface="David" panose="020E0502060401010101" pitchFamily="34" charset="-79"/>
              <a:cs typeface="David" panose="020E0502060401010101" pitchFamily="34" charset="-79"/>
            </a:rPr>
            <a:t>הפצת המתווה לאוכלוסייה הרחבה להכרה והיערכות מוקדמת ככל שניתן</a:t>
          </a:r>
          <a:endParaRPr lang="he-IL" sz="1600" b="1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171450" lvl="1" indent="-171450" algn="just" defTabSz="7112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he-IL" sz="1600" kern="1200" dirty="0">
              <a:latin typeface="David" panose="020E0502060401010101" pitchFamily="34" charset="-79"/>
              <a:cs typeface="David" panose="020E0502060401010101" pitchFamily="34" charset="-79"/>
            </a:rPr>
            <a:t>עידוד האוכלוסייה הרלוונטית לביצוע כלל הבדיקות </a:t>
          </a:r>
          <a:r>
            <a:rPr lang="he-IL" sz="1600" b="1" kern="1200" dirty="0">
              <a:latin typeface="David" panose="020E0502060401010101" pitchFamily="34" charset="-79"/>
              <a:cs typeface="David" panose="020E0502060401010101" pitchFamily="34" charset="-79"/>
            </a:rPr>
            <a:t>כולל ובדגש על התארגנות מראש לרכישת הבדיקה הנדרשת לפני חזרה ארצה.</a:t>
          </a:r>
        </a:p>
        <a:p>
          <a:pPr marL="171450" lvl="1" indent="-171450" algn="just" defTabSz="7112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he-IL" sz="1600" kern="1200" dirty="0">
              <a:latin typeface="David" panose="020E0502060401010101" pitchFamily="34" charset="-79"/>
              <a:cs typeface="David" panose="020E0502060401010101" pitchFamily="34" charset="-79"/>
            </a:rPr>
            <a:t>עידוד חברות התעופה להצעת חבילת נסיעה הכוללת מענה הן לבדיקות והן לביטוחי בריאות רלוונטיים הנותנים מענה לבידוד/אשפוז ככל שיידרש.</a:t>
          </a:r>
          <a:endParaRPr lang="he-IL" sz="16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0800000">
        <a:off x="832825" y="270672"/>
        <a:ext cx="7294680" cy="1624035"/>
      </dsp:txXfrm>
    </dsp:sp>
    <dsp:sp modelId="{77EF4AEE-4802-4452-A85F-43F182111E96}">
      <dsp:nvSpPr>
        <dsp:cNvPr id="0" name=""/>
        <dsp:cNvSpPr/>
      </dsp:nvSpPr>
      <dsp:spPr>
        <a:xfrm>
          <a:off x="8110192" y="290464"/>
          <a:ext cx="2192284" cy="15871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500" b="1" kern="1200" dirty="0">
              <a:latin typeface="David" panose="020E0502060401010101" pitchFamily="34" charset="-79"/>
              <a:cs typeface="David" panose="020E0502060401010101" pitchFamily="34" charset="-79"/>
            </a:rPr>
            <a:t>מערך הסברה</a:t>
          </a:r>
        </a:p>
        <a:p>
          <a:pPr lvl="0" algn="ctr" defTabSz="111125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אחריות המשרד לשירותי דת</a:t>
          </a:r>
        </a:p>
      </dsp:txBody>
      <dsp:txXfrm>
        <a:off x="8187669" y="367941"/>
        <a:ext cx="2037330" cy="1432168"/>
      </dsp:txXfrm>
    </dsp:sp>
    <dsp:sp modelId="{614C45A6-76B6-49C6-920C-589202CB507A}">
      <dsp:nvSpPr>
        <dsp:cNvPr id="0" name=""/>
        <dsp:cNvSpPr/>
      </dsp:nvSpPr>
      <dsp:spPr>
        <a:xfrm rot="10800000">
          <a:off x="1747" y="2272073"/>
          <a:ext cx="8106697" cy="10535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he-IL" sz="1600" kern="1200" dirty="0">
              <a:latin typeface="David" panose="020E0502060401010101" pitchFamily="34" charset="-79"/>
              <a:cs typeface="David" panose="020E0502060401010101" pitchFamily="34" charset="-79"/>
            </a:rPr>
            <a:t>הקמת עמדות בדיקות </a:t>
          </a:r>
          <a:r>
            <a:rPr lang="en-US" sz="1600" kern="1200" dirty="0">
              <a:latin typeface="David" panose="020E0502060401010101" pitchFamily="34" charset="-79"/>
              <a:cs typeface="David" panose="020E0502060401010101" pitchFamily="34" charset="-79"/>
            </a:rPr>
            <a:t>PCR</a:t>
          </a:r>
          <a:r>
            <a:rPr lang="he-IL" sz="1600" kern="1200" dirty="0">
              <a:latin typeface="David" panose="020E0502060401010101" pitchFamily="34" charset="-79"/>
              <a:cs typeface="David" panose="020E0502060401010101" pitchFamily="34" charset="-79"/>
            </a:rPr>
            <a:t> מהירות בשדה התעופה באוקראינה ובאומן באמצעות ספק פרטי שיאושר ע"י ממשלת אוקראינה ובתיאום משרד החוץ (ללא עלות ממשלתית). </a:t>
          </a:r>
          <a:endParaRPr lang="he-IL" sz="16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0800000">
        <a:off x="396839" y="2403770"/>
        <a:ext cx="7711605" cy="790185"/>
      </dsp:txXfrm>
    </dsp:sp>
    <dsp:sp modelId="{81D9F799-CFCF-44F7-9202-4F47697C3EAC}">
      <dsp:nvSpPr>
        <dsp:cNvPr id="0" name=""/>
        <dsp:cNvSpPr/>
      </dsp:nvSpPr>
      <dsp:spPr>
        <a:xfrm>
          <a:off x="8110174" y="2283051"/>
          <a:ext cx="2192284" cy="1049217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he-IL" sz="2500" b="1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11125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2500" b="1" kern="1200" dirty="0">
              <a:latin typeface="David" panose="020E0502060401010101" pitchFamily="34" charset="-79"/>
              <a:cs typeface="David" panose="020E0502060401010101" pitchFamily="34" charset="-79"/>
            </a:rPr>
            <a:t>מערך הבדיקות</a:t>
          </a:r>
        </a:p>
        <a:p>
          <a:pPr lvl="0" algn="ctr" defTabSz="111125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אחריות המשרד לשירותי דת</a:t>
          </a:r>
        </a:p>
        <a:p>
          <a:pPr lvl="0" algn="ctr" defTabSz="111125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he-IL" sz="25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8161393" y="2334270"/>
        <a:ext cx="2089846" cy="946779"/>
      </dsp:txXfrm>
    </dsp:sp>
    <dsp:sp modelId="{FBB1F5EC-66AC-464F-B14D-B577EE9F2C53}">
      <dsp:nvSpPr>
        <dsp:cNvPr id="0" name=""/>
        <dsp:cNvSpPr/>
      </dsp:nvSpPr>
      <dsp:spPr>
        <a:xfrm rot="10800000">
          <a:off x="1747" y="3431010"/>
          <a:ext cx="8106697" cy="10535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he-IL" sz="1600" kern="1200" dirty="0">
              <a:latin typeface="David" panose="020E0502060401010101" pitchFamily="34" charset="-79"/>
              <a:cs typeface="David" panose="020E0502060401010101" pitchFamily="34" charset="-79"/>
            </a:rPr>
            <a:t>תכנית אכיפה ספציפית לאכיפת מבודדים החוזרים מאומן. </a:t>
          </a:r>
          <a:endParaRPr lang="he-IL" sz="16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0800000">
        <a:off x="396839" y="3562707"/>
        <a:ext cx="7711605" cy="790185"/>
      </dsp:txXfrm>
    </dsp:sp>
    <dsp:sp modelId="{986BBAED-2E79-4101-83C3-4991B177CF6B}">
      <dsp:nvSpPr>
        <dsp:cNvPr id="0" name=""/>
        <dsp:cNvSpPr/>
      </dsp:nvSpPr>
      <dsp:spPr>
        <a:xfrm>
          <a:off x="8110192" y="3465136"/>
          <a:ext cx="2192284" cy="949654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2500" b="1" kern="1200" dirty="0">
              <a:latin typeface="David" panose="020E0502060401010101" pitchFamily="34" charset="-79"/>
              <a:cs typeface="David" panose="020E0502060401010101" pitchFamily="34" charset="-79"/>
            </a:rPr>
            <a:t>מערך אכיפה</a:t>
          </a:r>
        </a:p>
        <a:p>
          <a:pPr lvl="0" algn="ctr" defTabSz="111125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אחריות המשרד לביטחון פנים</a:t>
          </a:r>
        </a:p>
      </dsp:txBody>
      <dsp:txXfrm>
        <a:off x="8156550" y="3511494"/>
        <a:ext cx="2099568" cy="856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0.02252</cdr:y>
    </cdr:from>
    <cdr:to>
      <cdr:x>0.20081</cdr:x>
      <cdr:y>0.07638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-181890" y="154464"/>
          <a:ext cx="244827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תאריך עדכון – 22/8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0.03939</cdr:x>
      <cdr:y>0.04311</cdr:y>
    </cdr:from>
    <cdr:to>
      <cdr:x>0.2324</cdr:x>
      <cdr:y>0.15974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3818" y="201187"/>
          <a:ext cx="2027464" cy="544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/>
        </a:p>
      </cdr:txBody>
    </cdr:sp>
  </cdr:relSizeAnchor>
  <cdr:relSizeAnchor xmlns:cdr="http://schemas.openxmlformats.org/drawingml/2006/chartDrawing">
    <cdr:from>
      <cdr:x>0.00159</cdr:x>
      <cdr:y>0.00981</cdr:y>
    </cdr:from>
    <cdr:to>
      <cdr:x>0.20808</cdr:x>
      <cdr:y>0.06877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18909" y="61460"/>
          <a:ext cx="244827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תאריך עדכון – 22/8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0.1638</cdr:x>
      <cdr:y>0.00951</cdr:y>
    </cdr:from>
    <cdr:to>
      <cdr:x>0.85822</cdr:x>
      <cdr:y>0.08695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6999" y="65244"/>
          <a:ext cx="8466382" cy="531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r>
            <a:rPr lang="he-IL" sz="3200" b="1" u="sng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מספר הבדיקות ושיעור התשובות החיוביות</a:t>
          </a:r>
        </a:p>
      </cdr:txBody>
    </cdr:sp>
  </cdr:relSizeAnchor>
  <cdr:relSizeAnchor xmlns:cdr="http://schemas.openxmlformats.org/drawingml/2006/chartDrawing">
    <cdr:from>
      <cdr:x>0.00552</cdr:x>
      <cdr:y>0.03336</cdr:y>
    </cdr:from>
    <cdr:to>
      <cdr:x>0.20633</cdr:x>
      <cdr:y>0.08666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67343" y="231130"/>
          <a:ext cx="244827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תאריך עדכון – 22/8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868" y="0"/>
            <a:ext cx="2956033" cy="497126"/>
          </a:xfrm>
          <a:prstGeom prst="rect">
            <a:avLst/>
          </a:prstGeom>
        </p:spPr>
        <p:txBody>
          <a:bodyPr vert="horz" lIns="91576" tIns="45788" rIns="91576" bIns="45788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93" y="0"/>
            <a:ext cx="2956033" cy="497126"/>
          </a:xfrm>
          <a:prstGeom prst="rect">
            <a:avLst/>
          </a:prstGeom>
        </p:spPr>
        <p:txBody>
          <a:bodyPr vert="horz" lIns="91576" tIns="45788" rIns="91576" bIns="45788" rtlCol="1"/>
          <a:lstStyle>
            <a:lvl1pPr algn="l">
              <a:defRPr sz="1200"/>
            </a:lvl1pPr>
          </a:lstStyle>
          <a:p>
            <a:fld id="{BADA4BEE-58A3-4C35-9EAA-E5313127C54D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868" y="9432688"/>
            <a:ext cx="2956033" cy="497125"/>
          </a:xfrm>
          <a:prstGeom prst="rect">
            <a:avLst/>
          </a:prstGeom>
        </p:spPr>
        <p:txBody>
          <a:bodyPr vert="horz" lIns="91576" tIns="45788" rIns="91576" bIns="45788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93" y="9432688"/>
            <a:ext cx="2956033" cy="497125"/>
          </a:xfrm>
          <a:prstGeom prst="rect">
            <a:avLst/>
          </a:prstGeom>
        </p:spPr>
        <p:txBody>
          <a:bodyPr vert="horz" lIns="91576" tIns="45788" rIns="91576" bIns="45788" rtlCol="1" anchor="b"/>
          <a:lstStyle>
            <a:lvl1pPr algn="l">
              <a:defRPr sz="1200"/>
            </a:lvl1pPr>
          </a:lstStyle>
          <a:p>
            <a:fld id="{E4DBABED-F1A1-4BF5-90CB-BBE2494931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1419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2" y="0"/>
            <a:ext cx="2955290" cy="496570"/>
          </a:xfrm>
          <a:prstGeom prst="rect">
            <a:avLst/>
          </a:prstGeom>
        </p:spPr>
        <p:txBody>
          <a:bodyPr vert="horz" lIns="91576" tIns="45788" rIns="91576" bIns="45788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1" y="0"/>
            <a:ext cx="2955290" cy="496570"/>
          </a:xfrm>
          <a:prstGeom prst="rect">
            <a:avLst/>
          </a:prstGeom>
        </p:spPr>
        <p:txBody>
          <a:bodyPr vert="horz" lIns="91576" tIns="45788" rIns="91576" bIns="45788" rtlCol="1"/>
          <a:lstStyle>
            <a:lvl1pPr algn="l">
              <a:defRPr sz="1200"/>
            </a:lvl1pPr>
          </a:lstStyle>
          <a:p>
            <a:fld id="{44F642AD-D0AA-4DCD-B5D0-492ADBEE1CFA}" type="datetimeFigureOut">
              <a:rPr lang="he-IL" smtClean="0"/>
              <a:t>י"ד/אלול/תשפ"א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6" tIns="45788" rIns="91576" bIns="45788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1" y="4717415"/>
            <a:ext cx="5455920" cy="4469130"/>
          </a:xfrm>
          <a:prstGeom prst="rect">
            <a:avLst/>
          </a:prstGeom>
        </p:spPr>
        <p:txBody>
          <a:bodyPr vert="horz" lIns="91576" tIns="45788" rIns="91576" bIns="45788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2" y="9433106"/>
            <a:ext cx="2955290" cy="496570"/>
          </a:xfrm>
          <a:prstGeom prst="rect">
            <a:avLst/>
          </a:prstGeom>
        </p:spPr>
        <p:txBody>
          <a:bodyPr vert="horz" lIns="91576" tIns="45788" rIns="91576" bIns="45788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1" y="9433106"/>
            <a:ext cx="2955290" cy="496570"/>
          </a:xfrm>
          <a:prstGeom prst="rect">
            <a:avLst/>
          </a:prstGeom>
        </p:spPr>
        <p:txBody>
          <a:bodyPr vert="horz" lIns="91576" tIns="45788" rIns="91576" bIns="45788" rtlCol="1" anchor="b"/>
          <a:lstStyle>
            <a:lvl1pPr algn="l">
              <a:defRPr sz="1200"/>
            </a:lvl1pPr>
          </a:lstStyle>
          <a:p>
            <a:fld id="{F57AC147-9665-4BE2-89CC-624184574A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390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עודכן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C147-9665-4BE2-89CC-624184574ACD}" type="slidenum">
              <a:rPr lang="he-IL" smtClean="0">
                <a:solidFill>
                  <a:prstClr val="black"/>
                </a:solidFill>
              </a:rPr>
              <a:pPr/>
              <a:t>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68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51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77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24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5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58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24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39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18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82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48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aseline="0" dirty="0"/>
              <a:t>1: ממוצע של 7 ימים (מאתמול) בהשוואה לשבוע לפניו</a:t>
            </a:r>
          </a:p>
          <a:p>
            <a:r>
              <a:rPr lang="he-IL" baseline="0" dirty="0"/>
              <a:t>2: החל מאתמול, מספר ימים אחורה (תלוי במגמה)</a:t>
            </a:r>
          </a:p>
          <a:p>
            <a:r>
              <a:rPr lang="he-IL" baseline="0" dirty="0"/>
              <a:t>3: מהעמוד הראשון </a:t>
            </a:r>
            <a:r>
              <a:rPr lang="he-IL" baseline="0" dirty="0" err="1"/>
              <a:t>בדשבורד</a:t>
            </a:r>
            <a:endParaRPr lang="he-IL" baseline="0" dirty="0"/>
          </a:p>
          <a:p>
            <a:pPr defTabSz="947860">
              <a:defRPr/>
            </a:pPr>
            <a:r>
              <a:rPr lang="he-IL" baseline="0" dirty="0"/>
              <a:t>4+5: החל מאתמול, מספר ימים אחורה (תלוי במגמה)</a:t>
            </a:r>
          </a:p>
          <a:p>
            <a:pPr defTabSz="947860">
              <a:defRPr/>
            </a:pPr>
            <a:r>
              <a:rPr lang="he-IL" baseline="0" dirty="0"/>
              <a:t>7: סה"כ שבועי (מאתמול); ושלושה שבועות אחורה; סה"כ מתים הנוכחי</a:t>
            </a:r>
          </a:p>
          <a:p>
            <a:pPr defTabSz="947860">
              <a:defRPr/>
            </a:pPr>
            <a:r>
              <a:rPr lang="he-IL" baseline="0" dirty="0"/>
              <a:t>8: מהשקף מגמות </a:t>
            </a:r>
            <a:r>
              <a:rPr lang="he-IL" baseline="0" dirty="0" err="1"/>
              <a:t>בדשבורד</a:t>
            </a:r>
            <a:r>
              <a:rPr lang="he-IL" baseline="0" dirty="0"/>
              <a:t> </a:t>
            </a:r>
          </a:p>
          <a:p>
            <a:pPr defTabSz="947860">
              <a:defRPr/>
            </a:pPr>
            <a:r>
              <a:rPr lang="he-IL" baseline="0" dirty="0"/>
              <a:t>8: מה</a:t>
            </a:r>
            <a:r>
              <a:rPr lang="en-US" baseline="0" dirty="0"/>
              <a:t>BI</a:t>
            </a:r>
            <a:r>
              <a:rPr lang="he-IL" baseline="0" dirty="0"/>
              <a:t> - מודל רמזור ערים – היום ולפני שבוע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AC147-9665-4BE2-89CC-624184574AC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84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59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2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עודכן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C147-9665-4BE2-89CC-624184574ACD}" type="slidenum">
              <a:rPr lang="he-IL" smtClean="0">
                <a:solidFill>
                  <a:prstClr val="black"/>
                </a:solidFill>
              </a:rPr>
              <a:pPr/>
              <a:t>24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61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C147-9665-4BE2-89CC-624184574ACD}" type="slidenum">
              <a:rPr lang="he-IL" smtClean="0">
                <a:solidFill>
                  <a:prstClr val="black"/>
                </a:solidFill>
              </a:rPr>
              <a:pPr/>
              <a:t>25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4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49BD5-5E79-4BAA-9A69-0F96AD18AEA2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5492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49BD5-5E79-4BAA-9A69-0F96AD18AEA2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4558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49BD5-5E79-4BAA-9A69-0F96AD18AEA2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06514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49BD5-5E79-4BAA-9A69-0F96AD18AEA2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6977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עודכן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C147-9665-4BE2-89CC-624184574ACD}" type="slidenum">
              <a:rPr lang="he-IL" smtClean="0">
                <a:solidFill>
                  <a:prstClr val="black"/>
                </a:solidFill>
              </a:rPr>
              <a:pPr/>
              <a:t>30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54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עודכן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C147-9665-4BE2-89CC-624184574ACD}" type="slidenum">
              <a:rPr lang="he-IL" smtClean="0">
                <a:solidFill>
                  <a:prstClr val="black"/>
                </a:solidFill>
              </a:rPr>
              <a:pPr/>
              <a:t>31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7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aseline="0" dirty="0"/>
              <a:t>1: ממוצע של 7 ימים (מאתמול) בהשוואה לשבוע לפניו</a:t>
            </a:r>
          </a:p>
          <a:p>
            <a:r>
              <a:rPr lang="he-IL" baseline="0" dirty="0"/>
              <a:t>2: החל מאתמול, מספר ימים אחורה (תלוי במגמה)</a:t>
            </a:r>
          </a:p>
          <a:p>
            <a:r>
              <a:rPr lang="he-IL" baseline="0" dirty="0"/>
              <a:t>3: מהעמוד הראשון </a:t>
            </a:r>
            <a:r>
              <a:rPr lang="he-IL" baseline="0" dirty="0" err="1"/>
              <a:t>בדשבורד</a:t>
            </a:r>
            <a:endParaRPr lang="he-IL" baseline="0" dirty="0"/>
          </a:p>
          <a:p>
            <a:pPr defTabSz="947860">
              <a:defRPr/>
            </a:pPr>
            <a:r>
              <a:rPr lang="he-IL" baseline="0" dirty="0"/>
              <a:t>4+5: החל מאתמול, מספר ימים אחורה (תלוי במגמה)</a:t>
            </a:r>
          </a:p>
          <a:p>
            <a:pPr defTabSz="947860">
              <a:defRPr/>
            </a:pPr>
            <a:r>
              <a:rPr lang="he-IL" baseline="0" dirty="0"/>
              <a:t>7: סה"כ שבועי (מאתמול); ושלושה שבועות אחורה; סה"כ מתים הנוכחי</a:t>
            </a:r>
          </a:p>
          <a:p>
            <a:pPr defTabSz="947860">
              <a:defRPr/>
            </a:pPr>
            <a:r>
              <a:rPr lang="he-IL" baseline="0" dirty="0"/>
              <a:t>8: מהשקף מגמות </a:t>
            </a:r>
            <a:r>
              <a:rPr lang="he-IL" baseline="0" dirty="0" err="1"/>
              <a:t>בדשבורד</a:t>
            </a:r>
            <a:r>
              <a:rPr lang="he-IL" baseline="0" dirty="0"/>
              <a:t> </a:t>
            </a:r>
          </a:p>
          <a:p>
            <a:pPr defTabSz="947860">
              <a:defRPr/>
            </a:pPr>
            <a:r>
              <a:rPr lang="he-IL" baseline="0" dirty="0"/>
              <a:t>8: מה</a:t>
            </a:r>
            <a:r>
              <a:rPr lang="en-US" baseline="0" dirty="0"/>
              <a:t>BI</a:t>
            </a:r>
            <a:r>
              <a:rPr lang="he-IL" baseline="0" dirty="0"/>
              <a:t> - מודל רמזור ערים – היום ולפני שבוע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AC147-9665-4BE2-89CC-624184574AC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694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n object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65" name="An objec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81" name="An object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727BD-1CDB-4B40-BE23-2606E0A08F10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97959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n object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66" name="An objec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82" name="An object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727BD-1CDB-4B40-BE23-2606E0A08F10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47927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n object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66" name="An objec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82" name="An object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727BD-1CDB-4B40-BE23-2606E0A08F10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3102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n object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66" name="An objec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82" name="An object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727BD-1CDB-4B40-BE23-2606E0A08F10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83754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עודכן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C147-9665-4BE2-89CC-624184574ACD}" type="slidenum">
              <a:rPr lang="he-IL" smtClean="0">
                <a:solidFill>
                  <a:prstClr val="black"/>
                </a:solidFill>
              </a:rPr>
              <a:pPr/>
              <a:t>36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385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3737C-914C-4517-8E90-24C76E60DDD1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53487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aseline="0" dirty="0"/>
              <a:t>1: ממוצע של 7 ימים (מאתמול) בהשוואה לשבוע לפניו</a:t>
            </a:r>
          </a:p>
          <a:p>
            <a:r>
              <a:rPr lang="he-IL" baseline="0" dirty="0"/>
              <a:t>2: החל מאתמול, מספר ימים אחורה (תלוי במגמה)</a:t>
            </a:r>
          </a:p>
          <a:p>
            <a:r>
              <a:rPr lang="he-IL" baseline="0" dirty="0"/>
              <a:t>3: מהעמוד הראשון </a:t>
            </a:r>
            <a:r>
              <a:rPr lang="he-IL" baseline="0" dirty="0" err="1"/>
              <a:t>בדשבורד</a:t>
            </a:r>
            <a:endParaRPr lang="he-IL" baseline="0" dirty="0"/>
          </a:p>
          <a:p>
            <a:pPr defTabSz="947860">
              <a:defRPr/>
            </a:pPr>
            <a:r>
              <a:rPr lang="he-IL" baseline="0" dirty="0"/>
              <a:t>4+5: החל מאתמול, מספר ימים אחורה (תלוי במגמה)</a:t>
            </a:r>
          </a:p>
          <a:p>
            <a:pPr defTabSz="947860">
              <a:defRPr/>
            </a:pPr>
            <a:r>
              <a:rPr lang="he-IL" baseline="0" dirty="0"/>
              <a:t>7: סה"כ שבועי (מאתמול); ושלושה שבועות אחורה; סה"כ מתים הנוכחי</a:t>
            </a:r>
          </a:p>
          <a:p>
            <a:pPr defTabSz="947860">
              <a:defRPr/>
            </a:pPr>
            <a:r>
              <a:rPr lang="he-IL" baseline="0" dirty="0"/>
              <a:t>8: מהשקף מגמות </a:t>
            </a:r>
            <a:r>
              <a:rPr lang="he-IL" baseline="0" dirty="0" err="1"/>
              <a:t>בדשבורד</a:t>
            </a:r>
            <a:r>
              <a:rPr lang="he-IL" baseline="0" dirty="0"/>
              <a:t> </a:t>
            </a:r>
          </a:p>
          <a:p>
            <a:pPr defTabSz="947860">
              <a:defRPr/>
            </a:pPr>
            <a:r>
              <a:rPr lang="he-IL" baseline="0" dirty="0"/>
              <a:t>8: מה</a:t>
            </a:r>
            <a:r>
              <a:rPr lang="en-US" baseline="0" dirty="0"/>
              <a:t>BI</a:t>
            </a:r>
            <a:r>
              <a:rPr lang="he-IL" baseline="0" dirty="0"/>
              <a:t> - מודל רמזור ערים – היום ולפני שבוע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AC147-9665-4BE2-89CC-624184574AC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550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אמור להתעדכן אוטו'.</a:t>
            </a:r>
          </a:p>
          <a:p>
            <a:r>
              <a:rPr lang="he-IL" dirty="0"/>
              <a:t>לסדר מספרים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5140B-CCC6-49E2-8E31-441C192E853F}" type="slidenum">
              <a:rPr lang="he-IL" smtClean="0"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29104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לסמן </a:t>
            </a:r>
            <a:r>
              <a:rPr lang="he-IL" dirty="0" err="1"/>
              <a:t>תוית</a:t>
            </a:r>
            <a:r>
              <a:rPr lang="he-IL" dirty="0"/>
              <a:t> נתונים </a:t>
            </a:r>
            <a:r>
              <a:rPr lang="he-IL" dirty="0" err="1"/>
              <a:t>בפיקים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C147-9665-4BE2-89CC-624184574ACD}" type="slidenum">
              <a:rPr lang="he-IL" smtClean="0"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03047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C147-9665-4BE2-89CC-624184574ACD}" type="slidenum">
              <a:rPr lang="he-IL" smtClean="0"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9519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עודכן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C147-9665-4BE2-89CC-624184574ACD}" type="slidenum">
              <a:rPr lang="he-IL" smtClean="0">
                <a:solidFill>
                  <a:prstClr val="black"/>
                </a:solidFill>
              </a:rPr>
              <a:pPr/>
              <a:t>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411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C147-9665-4BE2-89CC-624184574ACD}" type="slidenum">
              <a:rPr lang="he-IL" smtClean="0">
                <a:solidFill>
                  <a:prstClr val="black"/>
                </a:solidFill>
              </a:rPr>
              <a:pPr/>
              <a:t>47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590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C147-9665-4BE2-89CC-624184574ACD}" type="slidenum">
              <a:rPr lang="he-IL" smtClean="0"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99041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אמור להתעדכן</a:t>
            </a:r>
            <a:r>
              <a:rPr lang="he-IL" baseline="0" dirty="0"/>
              <a:t> אוטומטית לאחר עדכון </a:t>
            </a:r>
            <a:r>
              <a:rPr lang="he-IL" baseline="0" dirty="0" err="1"/>
              <a:t>הקובד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5140B-CCC6-49E2-8E31-441C192E853F}" type="slidenum">
              <a:rPr lang="he-IL" smtClean="0"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22454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aseline="0" dirty="0"/>
              <a:t>1: ממוצע של 7 ימים (מאתמול) בהשוואה לשבוע לפניו</a:t>
            </a:r>
          </a:p>
          <a:p>
            <a:r>
              <a:rPr lang="he-IL" baseline="0" dirty="0"/>
              <a:t>2: החל מאתמול, מספר ימים אחורה (תלוי במגמה)</a:t>
            </a:r>
          </a:p>
          <a:p>
            <a:r>
              <a:rPr lang="he-IL" baseline="0" dirty="0"/>
              <a:t>3: מהעמוד הראשון </a:t>
            </a:r>
            <a:r>
              <a:rPr lang="he-IL" baseline="0" dirty="0" err="1"/>
              <a:t>בדשבורד</a:t>
            </a:r>
            <a:endParaRPr lang="he-IL" baseline="0" dirty="0"/>
          </a:p>
          <a:p>
            <a:pPr defTabSz="947860">
              <a:defRPr/>
            </a:pPr>
            <a:r>
              <a:rPr lang="he-IL" baseline="0" dirty="0"/>
              <a:t>4+5: החל מאתמול, מספר ימים אחורה (תלוי במגמה)</a:t>
            </a:r>
          </a:p>
          <a:p>
            <a:pPr defTabSz="947860">
              <a:defRPr/>
            </a:pPr>
            <a:r>
              <a:rPr lang="he-IL" baseline="0" dirty="0"/>
              <a:t>7: סה"כ שבועי (מאתמול); ושלושה שבועות אחורה; סה"כ מתים הנוכחי</a:t>
            </a:r>
          </a:p>
          <a:p>
            <a:pPr defTabSz="947860">
              <a:defRPr/>
            </a:pPr>
            <a:r>
              <a:rPr lang="he-IL" baseline="0" dirty="0"/>
              <a:t>8: מהשקף מגמות </a:t>
            </a:r>
            <a:r>
              <a:rPr lang="he-IL" baseline="0" dirty="0" err="1"/>
              <a:t>בדשבורד</a:t>
            </a:r>
            <a:r>
              <a:rPr lang="he-IL" baseline="0" dirty="0"/>
              <a:t> </a:t>
            </a:r>
          </a:p>
          <a:p>
            <a:pPr defTabSz="947860">
              <a:defRPr/>
            </a:pPr>
            <a:r>
              <a:rPr lang="he-IL" baseline="0" dirty="0"/>
              <a:t>8: מה</a:t>
            </a:r>
            <a:r>
              <a:rPr lang="en-US" baseline="0" dirty="0"/>
              <a:t>BI</a:t>
            </a:r>
            <a:r>
              <a:rPr lang="he-IL" baseline="0" dirty="0"/>
              <a:t> - מודל רמזור ערים – היום ולפני שבוע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AC147-9665-4BE2-89CC-624184574AC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352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לאחר הזנה באקסל</a:t>
            </a:r>
            <a:r>
              <a:rPr lang="he-IL" baseline="0" dirty="0"/>
              <a:t> לפי ההוראות אמור להתעדכן פה אוטומטית (אם לא, ללחוץ על </a:t>
            </a:r>
            <a:r>
              <a:rPr lang="he-IL" baseline="0" dirty="0" err="1"/>
              <a:t>רענון</a:t>
            </a:r>
            <a:r>
              <a:rPr lang="he-IL" baseline="0" dirty="0"/>
              <a:t>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C147-9665-4BE2-89CC-624184574ACD}" type="slidenum">
              <a:rPr lang="he-IL" smtClean="0"/>
              <a:t>54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92885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הכך</a:t>
            </a:r>
            <a:r>
              <a:rPr lang="he-IL" baseline="0" dirty="0"/>
              <a:t> כאן אמור להתעדכן אוטו'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5140B-CCC6-49E2-8E31-441C192E853F}" type="slidenum">
              <a:rPr lang="he-IL" smtClean="0"/>
              <a:t>55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72285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רק על ה-60</a:t>
            </a:r>
            <a:r>
              <a:rPr lang="he-IL" baseline="0" dirty="0"/>
              <a:t> יום האחרונים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/>
              <a:t>כותרת להשאיר כך</a:t>
            </a:r>
            <a:endParaRPr lang="he-IL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/>
              <a:t>אמור להתעדכן פה אוטומטית (אם לא, ללחוץ על </a:t>
            </a:r>
            <a:r>
              <a:rPr lang="he-IL" baseline="0" dirty="0" err="1"/>
              <a:t>רענון</a:t>
            </a:r>
            <a:r>
              <a:rPr lang="he-IL" baseline="0" dirty="0"/>
              <a:t>)</a:t>
            </a: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C147-9665-4BE2-89CC-624184574ACD}" type="slidenum">
              <a:rPr lang="he-IL" smtClean="0"/>
              <a:t>56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24938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</a:t>
            </a:r>
            <a:r>
              <a:rPr lang="he-IL" dirty="0"/>
              <a:t> &gt; מגן ישראל &gt; מאפיינים דמוגרפיים לאוכלוסייה...</a:t>
            </a:r>
            <a:r>
              <a:rPr lang="he-IL" baseline="0" dirty="0"/>
              <a:t> </a:t>
            </a:r>
            <a:r>
              <a:rPr lang="he-IL" dirty="0"/>
              <a:t>&gt; התפלגות חולים לפי גיל נכון להיום &gt; לסמן חודשיים</a:t>
            </a:r>
            <a:r>
              <a:rPr lang="he-IL" baseline="0" dirty="0"/>
              <a:t> אחורה &gt; לסמן עם העכבר את כל העמודות </a:t>
            </a:r>
            <a:r>
              <a:rPr lang="he-IL" u="sng" baseline="0" dirty="0"/>
              <a:t>ולהוריד </a:t>
            </a:r>
            <a:r>
              <a:rPr lang="en-US" u="sng" baseline="0" dirty="0"/>
              <a:t>“full data”</a:t>
            </a:r>
            <a:r>
              <a:rPr lang="he-IL" u="sng" baseline="0" dirty="0"/>
              <a:t> (</a:t>
            </a:r>
            <a:r>
              <a:rPr lang="he-IL" u="sng" baseline="0" dirty="0" err="1"/>
              <a:t>מיגרייטד</a:t>
            </a:r>
            <a:r>
              <a:rPr lang="he-IL" u="sng" baseline="0" dirty="0"/>
              <a:t> </a:t>
            </a:r>
            <a:r>
              <a:rPr lang="he-IL" u="sng" baseline="0" dirty="0" err="1"/>
              <a:t>דטאה</a:t>
            </a:r>
            <a:r>
              <a:rPr lang="he-IL" u="sng" baseline="0" dirty="0"/>
              <a:t>) לשולחן העבודה</a:t>
            </a:r>
            <a:r>
              <a:rPr lang="he-IL" baseline="0" dirty="0"/>
              <a:t> &gt; לשמור כ-</a:t>
            </a:r>
            <a:r>
              <a:rPr lang="en-US" baseline="0" dirty="0"/>
              <a:t>Excel workbook</a:t>
            </a:r>
            <a:r>
              <a:rPr lang="he-IL" baseline="0" dirty="0"/>
              <a:t> בתיקיה "דשבורד" בשם "חולים מחוסנים" &gt; לעשות רענן </a:t>
            </a:r>
            <a:r>
              <a:rPr lang="he-IL" baseline="0" dirty="0" err="1"/>
              <a:t>הכל</a:t>
            </a:r>
            <a:r>
              <a:rPr lang="he-IL" baseline="0" dirty="0"/>
              <a:t> באקסל </a:t>
            </a:r>
            <a:r>
              <a:rPr lang="he-IL" dirty="0"/>
              <a:t>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5140B-CCC6-49E2-8E31-441C192E853F}" type="slidenum">
              <a:rPr lang="he-IL" smtClean="0"/>
              <a:t>57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93081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BI</a:t>
            </a:r>
            <a:r>
              <a:rPr lang="he-IL" baseline="0" dirty="0"/>
              <a:t> &gt; מגן ישראל &gt; תמונת מצב מגן ישראל &gt; חולים קשה וקריטי &gt; לסמן מספיק זמן אחורה &gt; להוריד ולשמור כ-</a:t>
            </a:r>
            <a:r>
              <a:rPr lang="en-US" baseline="0" dirty="0"/>
              <a:t>Excel Workbook</a:t>
            </a:r>
            <a:r>
              <a:rPr lang="he-IL" baseline="0" dirty="0"/>
              <a:t> בתיקיה </a:t>
            </a:r>
            <a:r>
              <a:rPr lang="he-IL" baseline="0" dirty="0" err="1"/>
              <a:t>דשבורד</a:t>
            </a:r>
            <a:r>
              <a:rPr lang="he-IL" baseline="0" dirty="0"/>
              <a:t> בשם "חולים קשים מחוסנים"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C147-9665-4BE2-89CC-624184574ACD}" type="slidenum">
              <a:rPr lang="he-IL" smtClean="0"/>
              <a:t>58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24926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אמור להתעדכן אוטומטית</a:t>
            </a:r>
            <a:r>
              <a:rPr lang="he-IL" baseline="0" dirty="0"/>
              <a:t> לאחר שמעדכנים את הקשים חדשים מחוסנים </a:t>
            </a:r>
            <a:r>
              <a:rPr lang="he-IL" baseline="0" dirty="0" err="1"/>
              <a:t>בקובד</a:t>
            </a:r>
            <a:r>
              <a:rPr lang="he-IL" baseline="0" dirty="0"/>
              <a:t> (לעשות פה "רענן </a:t>
            </a:r>
            <a:r>
              <a:rPr lang="he-IL" baseline="0" dirty="0" err="1"/>
              <a:t>הכל</a:t>
            </a:r>
            <a:r>
              <a:rPr lang="he-IL" baseline="0" dirty="0"/>
              <a:t>")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5140B-CCC6-49E2-8E31-441C192E853F}" type="slidenum">
              <a:rPr lang="he-IL" smtClean="0"/>
              <a:t>59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9272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עודכן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C147-9665-4BE2-89CC-624184574ACD}" type="slidenum">
              <a:rPr lang="he-IL" smtClean="0">
                <a:solidFill>
                  <a:prstClr val="black"/>
                </a:solidFill>
              </a:rPr>
              <a:pPr/>
              <a:t>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03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רק על ה-60</a:t>
            </a:r>
            <a:r>
              <a:rPr lang="he-IL" baseline="0" dirty="0"/>
              <a:t> יום האחרונים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/>
              <a:t>כותרת כמו פה, רק לתקף</a:t>
            </a:r>
            <a:endParaRPr lang="he-IL" dirty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/>
              <a:t>אמור להתעדכן פה אוטומטית (אם לא, ללחוץ על </a:t>
            </a:r>
            <a:r>
              <a:rPr lang="he-IL" baseline="0" dirty="0" err="1"/>
              <a:t>רענון</a:t>
            </a:r>
            <a:r>
              <a:rPr lang="he-IL" baseline="0" dirty="0"/>
              <a:t>)</a:t>
            </a: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C147-9665-4BE2-89CC-624184574ACD}" type="slidenum">
              <a:rPr lang="he-IL" smtClean="0"/>
              <a:t>60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82109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לאחר הזנה באקסל</a:t>
            </a:r>
            <a:r>
              <a:rPr lang="he-IL" baseline="0" dirty="0"/>
              <a:t> לפי ההוראות אמור להתעדכן פה אוטומטית (אם לא, ללחוץ על </a:t>
            </a:r>
            <a:r>
              <a:rPr lang="he-IL" baseline="0" dirty="0" err="1"/>
              <a:t>רענון</a:t>
            </a:r>
            <a:r>
              <a:rPr lang="he-IL" baseline="0" dirty="0"/>
              <a:t>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C147-9665-4BE2-89CC-624184574ACD}" type="slidenum">
              <a:rPr lang="he-IL" smtClean="0"/>
              <a:t>61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46685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גרף</a:t>
            </a:r>
            <a:r>
              <a:rPr lang="he-IL" baseline="0" dirty="0"/>
              <a:t> עליון – מעדכן אוטומטית מהקובץ "נתונים לקיט"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he-IL" baseline="0" dirty="0"/>
              <a:t>גרף מספר נדבקים יומי ומקרי מוות יומי – מתעדכנים אוטומטית מהקובץ "נתונים לקיט"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he-IL" baseline="0" dirty="0"/>
              <a:t>גרף מאושפזים (האמצעי למטה) – יש לגשת לאתר </a:t>
            </a:r>
            <a:r>
              <a:rPr lang="en-US" baseline="0" dirty="0"/>
              <a:t>https://coronavirus.data.gov.uk/details/healthcare</a:t>
            </a:r>
            <a:r>
              <a:rPr lang="he-IL" baseline="0" dirty="0"/>
              <a:t>, ולהוריד את ה</a:t>
            </a:r>
            <a:r>
              <a:rPr lang="en-US" baseline="0" dirty="0"/>
              <a:t>CSV</a:t>
            </a:r>
            <a:r>
              <a:rPr lang="he-IL" baseline="0" dirty="0"/>
              <a:t> של הגרף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admitted to hospital</a:t>
            </a:r>
            <a:r>
              <a:rPr lang="he-I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לשמור על השולחן עבודה ואז בתיקיית דשבורד במקום הקובץ "נתונים לגרף בריטניה"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AC147-9665-4BE2-89CC-624184574AC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389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aseline="0" dirty="0"/>
              <a:t>1: ממוצע של 7 ימים (מאתמול) בהשוואה לשבוע לפניו</a:t>
            </a:r>
          </a:p>
          <a:p>
            <a:r>
              <a:rPr lang="he-IL" baseline="0" dirty="0"/>
              <a:t>2: החל מאתמול, מספר ימים אחורה (תלוי במגמה)</a:t>
            </a:r>
          </a:p>
          <a:p>
            <a:r>
              <a:rPr lang="he-IL" baseline="0" dirty="0"/>
              <a:t>3: מהעמוד הראשון </a:t>
            </a:r>
            <a:r>
              <a:rPr lang="he-IL" baseline="0" dirty="0" err="1"/>
              <a:t>בדשבורד</a:t>
            </a:r>
            <a:endParaRPr lang="he-IL" baseline="0" dirty="0"/>
          </a:p>
          <a:p>
            <a:pPr defTabSz="947860">
              <a:defRPr/>
            </a:pPr>
            <a:r>
              <a:rPr lang="he-IL" baseline="0" dirty="0"/>
              <a:t>4+5: החל מאתמול, מספר ימים אחורה (תלוי במגמה)</a:t>
            </a:r>
          </a:p>
          <a:p>
            <a:pPr defTabSz="947860">
              <a:defRPr/>
            </a:pPr>
            <a:r>
              <a:rPr lang="he-IL" baseline="0" dirty="0"/>
              <a:t>7: סה"כ שבועי (מאתמול); ושלושה שבועות אחורה; סה"כ מתים הנוכחי</a:t>
            </a:r>
          </a:p>
          <a:p>
            <a:pPr defTabSz="947860">
              <a:defRPr/>
            </a:pPr>
            <a:r>
              <a:rPr lang="he-IL" baseline="0" dirty="0"/>
              <a:t>8: מהשקף מגמות </a:t>
            </a:r>
            <a:r>
              <a:rPr lang="he-IL" baseline="0" dirty="0" err="1"/>
              <a:t>בדשבורד</a:t>
            </a:r>
            <a:r>
              <a:rPr lang="he-IL" baseline="0" dirty="0"/>
              <a:t> </a:t>
            </a:r>
          </a:p>
          <a:p>
            <a:pPr defTabSz="947860">
              <a:defRPr/>
            </a:pPr>
            <a:r>
              <a:rPr lang="he-IL" baseline="0" dirty="0"/>
              <a:t>8: מה</a:t>
            </a:r>
            <a:r>
              <a:rPr lang="en-US" baseline="0" dirty="0"/>
              <a:t>BI</a:t>
            </a:r>
            <a:r>
              <a:rPr lang="he-IL" baseline="0" dirty="0"/>
              <a:t> - מודל רמזור ערים – היום ולפני שבוע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AC147-9665-4BE2-89CC-624184574AC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49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EF0D-92F9-44A4-B31C-0959AC542583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3279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20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55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3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4798-51E0-4B17-9582-D90570A956F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0747-CA0F-485A-BF8F-107BEAAB313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0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4798-51E0-4B17-9582-D90570A956F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0747-CA0F-485A-BF8F-107BEAAB313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7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4798-51E0-4B17-9582-D90570A956F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0747-CA0F-485A-BF8F-107BEAAB313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32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0" y="582299"/>
            <a:ext cx="4854592" cy="5693403"/>
          </a:xfrm>
          <a:custGeom>
            <a:avLst/>
            <a:gdLst>
              <a:gd name="connsiteX0" fmla="*/ 2817369 w 4854592"/>
              <a:gd name="connsiteY0" fmla="*/ 1433863 h 5693403"/>
              <a:gd name="connsiteX1" fmla="*/ 3432290 w 4854592"/>
              <a:gd name="connsiteY1" fmla="*/ 1560518 h 5693403"/>
              <a:gd name="connsiteX2" fmla="*/ 4258594 w 4854592"/>
              <a:gd name="connsiteY2" fmla="*/ 2911513 h 5693403"/>
              <a:gd name="connsiteX3" fmla="*/ 3404732 w 4854592"/>
              <a:gd name="connsiteY3" fmla="*/ 2872331 h 5693403"/>
              <a:gd name="connsiteX4" fmla="*/ 3078226 w 4854592"/>
              <a:gd name="connsiteY4" fmla="*/ 2338498 h 5693403"/>
              <a:gd name="connsiteX5" fmla="*/ 2461237 w 4854592"/>
              <a:gd name="connsiteY5" fmla="*/ 2442942 h 5693403"/>
              <a:gd name="connsiteX6" fmla="*/ 2328621 w 4854592"/>
              <a:gd name="connsiteY6" fmla="*/ 3054494 h 5693403"/>
              <a:gd name="connsiteX7" fmla="*/ 2846925 w 4854592"/>
              <a:gd name="connsiteY7" fmla="*/ 3405128 h 5693403"/>
              <a:gd name="connsiteX8" fmla="*/ 2846926 w 4854592"/>
              <a:gd name="connsiteY8" fmla="*/ 4259888 h 5693403"/>
              <a:gd name="connsiteX9" fmla="*/ 1535229 w 4854592"/>
              <a:gd name="connsiteY9" fmla="*/ 3372522 h 5693403"/>
              <a:gd name="connsiteX10" fmla="*/ 1433754 w 4854592"/>
              <a:gd name="connsiteY10" fmla="*/ 2856385 h 5693403"/>
              <a:gd name="connsiteX11" fmla="*/ 1870847 w 4854592"/>
              <a:gd name="connsiteY11" fmla="*/ 1824837 h 5693403"/>
              <a:gd name="connsiteX12" fmla="*/ 2817369 w 4854592"/>
              <a:gd name="connsiteY12" fmla="*/ 1433863 h 5693403"/>
              <a:gd name="connsiteX13" fmla="*/ 2755099 w 4854592"/>
              <a:gd name="connsiteY13" fmla="*/ 1449 h 5693403"/>
              <a:gd name="connsiteX14" fmla="*/ 4854592 w 4854592"/>
              <a:gd name="connsiteY14" fmla="*/ 828613 h 5693403"/>
              <a:gd name="connsiteX15" fmla="*/ 4019804 w 4854592"/>
              <a:gd name="connsiteY15" fmla="*/ 1667747 h 5693403"/>
              <a:gd name="connsiteX16" fmla="*/ 2012923 w 4854592"/>
              <a:gd name="connsiteY16" fmla="*/ 1407954 h 5693403"/>
              <a:gd name="connsiteX17" fmla="*/ 1240942 w 4854592"/>
              <a:gd name="connsiteY17" fmla="*/ 3278547 h 5693403"/>
              <a:gd name="connsiteX18" fmla="*/ 2846927 w 4854592"/>
              <a:gd name="connsiteY18" fmla="*/ 4509758 h 5693403"/>
              <a:gd name="connsiteX19" fmla="*/ 2846927 w 4854592"/>
              <a:gd name="connsiteY19" fmla="*/ 5693403 h 5693403"/>
              <a:gd name="connsiteX20" fmla="*/ 97893 w 4854592"/>
              <a:gd name="connsiteY20" fmla="*/ 3585886 h 5693403"/>
              <a:gd name="connsiteX21" fmla="*/ 247 w 4854592"/>
              <a:gd name="connsiteY21" fmla="*/ 2884021 h 5693403"/>
              <a:gd name="connsiteX22" fmla="*/ 1419325 w 4854592"/>
              <a:gd name="connsiteY22" fmla="*/ 383913 h 5693403"/>
              <a:gd name="connsiteX23" fmla="*/ 2755099 w 4854592"/>
              <a:gd name="connsiteY23" fmla="*/ 1449 h 569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54592" h="5693403">
                <a:moveTo>
                  <a:pt x="2817369" y="1433863"/>
                </a:moveTo>
                <a:cubicBezTo>
                  <a:pt x="3025061" y="1429471"/>
                  <a:pt x="3235190" y="1470817"/>
                  <a:pt x="3432290" y="1560518"/>
                </a:cubicBezTo>
                <a:cubicBezTo>
                  <a:pt x="3957888" y="1799719"/>
                  <a:pt x="4285066" y="2334650"/>
                  <a:pt x="4258594" y="2911513"/>
                </a:cubicBezTo>
                <a:lnTo>
                  <a:pt x="3404732" y="2872331"/>
                </a:lnTo>
                <a:cubicBezTo>
                  <a:pt x="3415192" y="2644390"/>
                  <a:pt x="3285911" y="2433017"/>
                  <a:pt x="3078226" y="2338498"/>
                </a:cubicBezTo>
                <a:cubicBezTo>
                  <a:pt x="2870541" y="2243980"/>
                  <a:pt x="2626242" y="2285335"/>
                  <a:pt x="2461237" y="2442942"/>
                </a:cubicBezTo>
                <a:cubicBezTo>
                  <a:pt x="2296232" y="2600549"/>
                  <a:pt x="2243722" y="2842695"/>
                  <a:pt x="2328621" y="3054494"/>
                </a:cubicBezTo>
                <a:cubicBezTo>
                  <a:pt x="2413520" y="3266293"/>
                  <a:pt x="2618744" y="3405128"/>
                  <a:pt x="2846925" y="3405128"/>
                </a:cubicBezTo>
                <a:lnTo>
                  <a:pt x="2846926" y="4259888"/>
                </a:lnTo>
                <a:cubicBezTo>
                  <a:pt x="2269456" y="4259888"/>
                  <a:pt x="1750086" y="3908533"/>
                  <a:pt x="1535229" y="3372522"/>
                </a:cubicBezTo>
                <a:cubicBezTo>
                  <a:pt x="1468086" y="3205018"/>
                  <a:pt x="1434903" y="3030016"/>
                  <a:pt x="1433754" y="2856385"/>
                </a:cubicBezTo>
                <a:cubicBezTo>
                  <a:pt x="1431230" y="2474398"/>
                  <a:pt x="1583756" y="2099056"/>
                  <a:pt x="1870847" y="1824837"/>
                </a:cubicBezTo>
                <a:cubicBezTo>
                  <a:pt x="2131839" y="1575548"/>
                  <a:pt x="2471217" y="1441182"/>
                  <a:pt x="2817369" y="1433863"/>
                </a:cubicBezTo>
                <a:close/>
                <a:moveTo>
                  <a:pt x="2755099" y="1449"/>
                </a:moveTo>
                <a:cubicBezTo>
                  <a:pt x="3519948" y="-22958"/>
                  <a:pt x="4284115" y="261091"/>
                  <a:pt x="4854592" y="828613"/>
                </a:cubicBezTo>
                <a:lnTo>
                  <a:pt x="4019804" y="1667747"/>
                </a:lnTo>
                <a:cubicBezTo>
                  <a:pt x="3486568" y="1137274"/>
                  <a:pt x="2663658" y="1030747"/>
                  <a:pt x="2012923" y="1407954"/>
                </a:cubicBezTo>
                <a:cubicBezTo>
                  <a:pt x="1362186" y="1785161"/>
                  <a:pt x="1045640" y="2552185"/>
                  <a:pt x="1240942" y="3278547"/>
                </a:cubicBezTo>
                <a:cubicBezTo>
                  <a:pt x="1436244" y="4004907"/>
                  <a:pt x="2094768" y="4509758"/>
                  <a:pt x="2846927" y="4509758"/>
                </a:cubicBezTo>
                <a:lnTo>
                  <a:pt x="2846927" y="5693403"/>
                </a:lnTo>
                <a:cubicBezTo>
                  <a:pt x="1559424" y="5693403"/>
                  <a:pt x="432200" y="4829229"/>
                  <a:pt x="97893" y="3585886"/>
                </a:cubicBezTo>
                <a:cubicBezTo>
                  <a:pt x="35211" y="3352759"/>
                  <a:pt x="3330" y="3117185"/>
                  <a:pt x="247" y="2884021"/>
                </a:cubicBezTo>
                <a:cubicBezTo>
                  <a:pt x="-13111" y="1873646"/>
                  <a:pt x="514286" y="908529"/>
                  <a:pt x="1419325" y="383913"/>
                </a:cubicBezTo>
                <a:cubicBezTo>
                  <a:pt x="1837036" y="141783"/>
                  <a:pt x="2296190" y="16094"/>
                  <a:pt x="2755099" y="14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948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74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0" y="582299"/>
            <a:ext cx="4854592" cy="5693403"/>
          </a:xfrm>
          <a:custGeom>
            <a:avLst/>
            <a:gdLst>
              <a:gd name="connsiteX0" fmla="*/ 2817369 w 4854592"/>
              <a:gd name="connsiteY0" fmla="*/ 1433863 h 5693403"/>
              <a:gd name="connsiteX1" fmla="*/ 3432290 w 4854592"/>
              <a:gd name="connsiteY1" fmla="*/ 1560518 h 5693403"/>
              <a:gd name="connsiteX2" fmla="*/ 4258594 w 4854592"/>
              <a:gd name="connsiteY2" fmla="*/ 2911513 h 5693403"/>
              <a:gd name="connsiteX3" fmla="*/ 3404732 w 4854592"/>
              <a:gd name="connsiteY3" fmla="*/ 2872331 h 5693403"/>
              <a:gd name="connsiteX4" fmla="*/ 3078226 w 4854592"/>
              <a:gd name="connsiteY4" fmla="*/ 2338498 h 5693403"/>
              <a:gd name="connsiteX5" fmla="*/ 2461237 w 4854592"/>
              <a:gd name="connsiteY5" fmla="*/ 2442942 h 5693403"/>
              <a:gd name="connsiteX6" fmla="*/ 2328621 w 4854592"/>
              <a:gd name="connsiteY6" fmla="*/ 3054494 h 5693403"/>
              <a:gd name="connsiteX7" fmla="*/ 2846925 w 4854592"/>
              <a:gd name="connsiteY7" fmla="*/ 3405128 h 5693403"/>
              <a:gd name="connsiteX8" fmla="*/ 2846926 w 4854592"/>
              <a:gd name="connsiteY8" fmla="*/ 4259888 h 5693403"/>
              <a:gd name="connsiteX9" fmla="*/ 1535229 w 4854592"/>
              <a:gd name="connsiteY9" fmla="*/ 3372522 h 5693403"/>
              <a:gd name="connsiteX10" fmla="*/ 1433754 w 4854592"/>
              <a:gd name="connsiteY10" fmla="*/ 2856385 h 5693403"/>
              <a:gd name="connsiteX11" fmla="*/ 1870847 w 4854592"/>
              <a:gd name="connsiteY11" fmla="*/ 1824837 h 5693403"/>
              <a:gd name="connsiteX12" fmla="*/ 2817369 w 4854592"/>
              <a:gd name="connsiteY12" fmla="*/ 1433863 h 5693403"/>
              <a:gd name="connsiteX13" fmla="*/ 2755099 w 4854592"/>
              <a:gd name="connsiteY13" fmla="*/ 1449 h 5693403"/>
              <a:gd name="connsiteX14" fmla="*/ 4854592 w 4854592"/>
              <a:gd name="connsiteY14" fmla="*/ 828613 h 5693403"/>
              <a:gd name="connsiteX15" fmla="*/ 4019804 w 4854592"/>
              <a:gd name="connsiteY15" fmla="*/ 1667747 h 5693403"/>
              <a:gd name="connsiteX16" fmla="*/ 2012923 w 4854592"/>
              <a:gd name="connsiteY16" fmla="*/ 1407954 h 5693403"/>
              <a:gd name="connsiteX17" fmla="*/ 1240942 w 4854592"/>
              <a:gd name="connsiteY17" fmla="*/ 3278547 h 5693403"/>
              <a:gd name="connsiteX18" fmla="*/ 2846927 w 4854592"/>
              <a:gd name="connsiteY18" fmla="*/ 4509758 h 5693403"/>
              <a:gd name="connsiteX19" fmla="*/ 2846927 w 4854592"/>
              <a:gd name="connsiteY19" fmla="*/ 5693403 h 5693403"/>
              <a:gd name="connsiteX20" fmla="*/ 97893 w 4854592"/>
              <a:gd name="connsiteY20" fmla="*/ 3585886 h 5693403"/>
              <a:gd name="connsiteX21" fmla="*/ 247 w 4854592"/>
              <a:gd name="connsiteY21" fmla="*/ 2884021 h 5693403"/>
              <a:gd name="connsiteX22" fmla="*/ 1419325 w 4854592"/>
              <a:gd name="connsiteY22" fmla="*/ 383913 h 5693403"/>
              <a:gd name="connsiteX23" fmla="*/ 2755099 w 4854592"/>
              <a:gd name="connsiteY23" fmla="*/ 1449 h 569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54592" h="5693403">
                <a:moveTo>
                  <a:pt x="2817369" y="1433863"/>
                </a:moveTo>
                <a:cubicBezTo>
                  <a:pt x="3025061" y="1429471"/>
                  <a:pt x="3235190" y="1470817"/>
                  <a:pt x="3432290" y="1560518"/>
                </a:cubicBezTo>
                <a:cubicBezTo>
                  <a:pt x="3957888" y="1799719"/>
                  <a:pt x="4285066" y="2334650"/>
                  <a:pt x="4258594" y="2911513"/>
                </a:cubicBezTo>
                <a:lnTo>
                  <a:pt x="3404732" y="2872331"/>
                </a:lnTo>
                <a:cubicBezTo>
                  <a:pt x="3415192" y="2644390"/>
                  <a:pt x="3285911" y="2433017"/>
                  <a:pt x="3078226" y="2338498"/>
                </a:cubicBezTo>
                <a:cubicBezTo>
                  <a:pt x="2870541" y="2243980"/>
                  <a:pt x="2626242" y="2285335"/>
                  <a:pt x="2461237" y="2442942"/>
                </a:cubicBezTo>
                <a:cubicBezTo>
                  <a:pt x="2296232" y="2600549"/>
                  <a:pt x="2243722" y="2842695"/>
                  <a:pt x="2328621" y="3054494"/>
                </a:cubicBezTo>
                <a:cubicBezTo>
                  <a:pt x="2413520" y="3266293"/>
                  <a:pt x="2618744" y="3405128"/>
                  <a:pt x="2846925" y="3405128"/>
                </a:cubicBezTo>
                <a:lnTo>
                  <a:pt x="2846926" y="4259888"/>
                </a:lnTo>
                <a:cubicBezTo>
                  <a:pt x="2269456" y="4259888"/>
                  <a:pt x="1750086" y="3908533"/>
                  <a:pt x="1535229" y="3372522"/>
                </a:cubicBezTo>
                <a:cubicBezTo>
                  <a:pt x="1468086" y="3205018"/>
                  <a:pt x="1434903" y="3030016"/>
                  <a:pt x="1433754" y="2856385"/>
                </a:cubicBezTo>
                <a:cubicBezTo>
                  <a:pt x="1431230" y="2474398"/>
                  <a:pt x="1583756" y="2099056"/>
                  <a:pt x="1870847" y="1824837"/>
                </a:cubicBezTo>
                <a:cubicBezTo>
                  <a:pt x="2131839" y="1575548"/>
                  <a:pt x="2471217" y="1441182"/>
                  <a:pt x="2817369" y="1433863"/>
                </a:cubicBezTo>
                <a:close/>
                <a:moveTo>
                  <a:pt x="2755099" y="1449"/>
                </a:moveTo>
                <a:cubicBezTo>
                  <a:pt x="3519948" y="-22958"/>
                  <a:pt x="4284115" y="261091"/>
                  <a:pt x="4854592" y="828613"/>
                </a:cubicBezTo>
                <a:lnTo>
                  <a:pt x="4019804" y="1667747"/>
                </a:lnTo>
                <a:cubicBezTo>
                  <a:pt x="3486568" y="1137274"/>
                  <a:pt x="2663658" y="1030747"/>
                  <a:pt x="2012923" y="1407954"/>
                </a:cubicBezTo>
                <a:cubicBezTo>
                  <a:pt x="1362186" y="1785161"/>
                  <a:pt x="1045640" y="2552185"/>
                  <a:pt x="1240942" y="3278547"/>
                </a:cubicBezTo>
                <a:cubicBezTo>
                  <a:pt x="1436244" y="4004907"/>
                  <a:pt x="2094768" y="4509758"/>
                  <a:pt x="2846927" y="4509758"/>
                </a:cubicBezTo>
                <a:lnTo>
                  <a:pt x="2846927" y="5693403"/>
                </a:lnTo>
                <a:cubicBezTo>
                  <a:pt x="1559424" y="5693403"/>
                  <a:pt x="432200" y="4829229"/>
                  <a:pt x="97893" y="3585886"/>
                </a:cubicBezTo>
                <a:cubicBezTo>
                  <a:pt x="35211" y="3352759"/>
                  <a:pt x="3330" y="3117185"/>
                  <a:pt x="247" y="2884021"/>
                </a:cubicBezTo>
                <a:cubicBezTo>
                  <a:pt x="-13111" y="1873646"/>
                  <a:pt x="514286" y="908529"/>
                  <a:pt x="1419325" y="383913"/>
                </a:cubicBezTo>
                <a:cubicBezTo>
                  <a:pt x="1837036" y="141783"/>
                  <a:pt x="2296190" y="16094"/>
                  <a:pt x="2755099" y="14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579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4798-51E0-4B17-9582-D90570A956F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0747-CA0F-485A-BF8F-107BEAAB313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4798-51E0-4B17-9582-D90570A956F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0747-CA0F-485A-BF8F-107BEAAB313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4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4798-51E0-4B17-9582-D90570A956F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0747-CA0F-485A-BF8F-107BEAAB313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0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4798-51E0-4B17-9582-D90570A956F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0747-CA0F-485A-BF8F-107BEAAB313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6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4798-51E0-4B17-9582-D90570A956F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0747-CA0F-485A-BF8F-107BEAAB313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8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4798-51E0-4B17-9582-D90570A956F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0747-CA0F-485A-BF8F-107BEAAB313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4798-51E0-4B17-9582-D90570A956F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0747-CA0F-485A-BF8F-107BEAAB313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9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4798-51E0-4B17-9582-D90570A956F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0747-CA0F-485A-BF8F-107BEAAB313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5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44798-51E0-4B17-9582-D90570A956FF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E0747-CA0F-485A-BF8F-107BEAAB313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5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92" r:id="rId12"/>
    <p:sldLayoutId id="2147483693" r:id="rId13"/>
    <p:sldLayoutId id="2147483689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mateh\&#1504;&#1514;&#1493;&#1504;&#1497;%20&#1511;&#1493;&#1512;&#1493;&#1504;&#1492;\&#1502;&#1510;&#1490;&#1493;&#1514;%20&#1493;&#1491;&#1493;&#1495;&#1493;&#1514;\&#1502;&#1510;&#1490;&#1493;&#1514;%20&#1489;&#1493;&#1511;&#1512;%20&#1492;&#1504;&#1492;&#1500;&#1492;%20&#1511;&#1489;&#1497;&#1504;&#1496;\&#1514;&#1489;&#1504;&#1497;&#1493;&#1514;%20&#1502;&#1488;&#1493;&#1495;&#1491;\&#1491;&#1493;&#1495;&#1493;&#1514;%20-%20&#1497;&#1493;&#1502;&#1497;%20-%20&#1514;&#1511;&#1513;&#1493;&#1512;&#1514;%20-&#1511;&#1489;&#1497;&#1504;&#1496;%20-%20&#1514;&#1489;&#1504;&#1497;&#1514;.xlsx!&#1514;&#1502;&#1493;&#1504;&#1514;%20&#1502;&#1510;&#1489;%20&#1499;&#1500;&#1500;&#1497;&#1514;!R1C2:R20C14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12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slide" Target="slide15.xml"/><Relationship Id="rId5" Type="http://schemas.openxmlformats.org/officeDocument/2006/relationships/image" Target="../media/image18.jp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microsoft.com/office/2007/relationships/hdphoto" Target="../media/hdphoto5.wdp"/><Relationship Id="rId4" Type="http://schemas.openxmlformats.org/officeDocument/2006/relationships/image" Target="../media/image24.sv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jfif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microsoft.com/office/2007/relationships/hdphoto" Target="../media/hdphoto6.wdp"/><Relationship Id="rId9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mateh\&#1504;&#1514;&#1493;&#1504;&#1497;%20&#1511;&#1493;&#1512;&#1493;&#1504;&#1492;\&#1502;&#1510;&#1490;&#1493;&#1514;%20&#1493;&#1491;&#1493;&#1495;&#1493;&#1514;\&#1492;&#1497;&#1505;&#1496;&#1493;&#1512;&#1497;&#1492;%20-%20&#1505;&#1493;&#1507;%202021%20-%2005.08.2021.xlsx!grphs!%5b&#1492;&#1497;&#1505;&#1496;&#1493;&#1512;&#1497;&#1492;%20-%20&#1505;&#1493;&#1507;%202021%20-%2005.08.2021.xlsx%5dgrphs%20Chart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science/science-briefs/transmission_k_12_school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5" Type="http://schemas.openxmlformats.org/officeDocument/2006/relationships/image" Target="../media/image47.sv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7937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 sz="4400" b="0" i="0" u="none" strike="noStrike" kern="1200" spc="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endParaRPr lang="he-IL" sz="6000" b="1" dirty="0">
              <a:solidFill>
                <a:prstClr val="white"/>
              </a:solidFill>
              <a:latin typeface="Guttman Hatzvi" panose="02010401010101010101" pitchFamily="2" charset="-79"/>
              <a:ea typeface="Arial Unicode MS" panose="020B0604020202020204" pitchFamily="34" charset="-128"/>
              <a:cs typeface="Guttman Hatzvi" panose="02010401010101010101" pitchFamily="2" charset="-79"/>
            </a:endParaRPr>
          </a:p>
        </p:txBody>
      </p:sp>
      <p:sp>
        <p:nvSpPr>
          <p:cNvPr id="3" name="AutoShape 2" descr="blob:https://web.whatsapp.com/391fbf70-d1d8-49b6-b81c-9d12ff84a8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7488" y="4809588"/>
            <a:ext cx="9060765" cy="46166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ועדת השרים לעניין ההתמודדות עם משבר הקורונה והשלכותיו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60296" y="5949280"/>
            <a:ext cx="30841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יד' באלול תשפ"א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004" y="5949280"/>
            <a:ext cx="32287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2800" b="1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22 באוגוסט 2021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55840" y="239374"/>
            <a:ext cx="3282406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משרד ראש הממשלה </a:t>
            </a:r>
          </a:p>
          <a:p>
            <a:pPr algn="ctr"/>
            <a:r>
              <a:rPr lang="he-IL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המטה לביטחון לאומי</a:t>
            </a:r>
          </a:p>
        </p:txBody>
      </p:sp>
      <p:sp>
        <p:nvSpPr>
          <p:cNvPr id="12" name="מלבן 11"/>
          <p:cNvSpPr/>
          <p:nvPr/>
        </p:nvSpPr>
        <p:spPr>
          <a:xfrm>
            <a:off x="643427" y="1397987"/>
            <a:ext cx="10657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4400" b="0" i="0" u="none" strike="noStrike" kern="1200" spc="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r>
              <a:rPr lang="he-IL" sz="5400" b="1" dirty="0">
                <a:solidFill>
                  <a:prstClr val="white"/>
                </a:solidFill>
                <a:latin typeface="Guttman Hatzvi" panose="02010401010101010101" pitchFamily="2" charset="-79"/>
                <a:ea typeface="Arial Unicode MS" panose="020B0604020202020204" pitchFamily="34" charset="-128"/>
                <a:cs typeface="Guttman Hatzvi" panose="02010401010101010101" pitchFamily="2" charset="-79"/>
              </a:rPr>
              <a:t>היערכות לפתיחת שנת הלימודים וסוגיות נוספות </a:t>
            </a:r>
            <a:endParaRPr lang="he-IL" sz="4800" b="1" dirty="0">
              <a:solidFill>
                <a:prstClr val="white"/>
              </a:solidFill>
              <a:latin typeface="Guttman Hatzvi" panose="02010401010101010101" pitchFamily="2" charset="-79"/>
              <a:ea typeface="Arial Unicode MS" panose="020B0604020202020204" pitchFamily="34" charset="-128"/>
              <a:cs typeface="Guttman Hatzvi" panose="02010401010101010101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14" y="194030"/>
            <a:ext cx="952500" cy="1181100"/>
          </a:xfrm>
          <a:prstGeom prst="rect">
            <a:avLst/>
          </a:prstGeom>
        </p:spPr>
      </p:pic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8928903" y="57778"/>
            <a:ext cx="25445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המטה לביטחון לאומי</a:t>
            </a: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7950" y="0"/>
            <a:ext cx="1170900" cy="671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2484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1EE5BE4-1913-4671-8E09-06E0951954D0}"/>
              </a:ext>
            </a:extLst>
          </p:cNvPr>
          <p:cNvSpPr/>
          <p:nvPr/>
        </p:nvSpPr>
        <p:spPr>
          <a:xfrm>
            <a:off x="1670118" y="1324891"/>
            <a:ext cx="64472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he-IL" sz="2400" b="1" dirty="0">
                <a:solidFill>
                  <a:prstClr val="white"/>
                </a:solidFill>
              </a:rPr>
              <a:t>עבר</a:t>
            </a:r>
            <a:endParaRPr lang="en-US" sz="2800" dirty="0"/>
          </a:p>
        </p:txBody>
      </p:sp>
      <p:sp>
        <p:nvSpPr>
          <p:cNvPr id="20" name="מלבן 19"/>
          <p:cNvSpPr/>
          <p:nvPr/>
        </p:nvSpPr>
        <p:spPr>
          <a:xfrm>
            <a:off x="209862" y="6355830"/>
            <a:ext cx="554636" cy="502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כותרת 3"/>
          <p:cNvSpPr txBox="1">
            <a:spLocks/>
          </p:cNvSpPr>
          <p:nvPr/>
        </p:nvSpPr>
        <p:spPr>
          <a:xfrm>
            <a:off x="1170587" y="-1491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השלכות על היבטים רגשיים, חברתיים ולימודיים 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סקר יועצות חינוכיות </a:t>
            </a:r>
          </a:p>
        </p:txBody>
      </p:sp>
      <p:sp>
        <p:nvSpPr>
          <p:cNvPr id="30" name="כותרת 1"/>
          <p:cNvSpPr txBox="1">
            <a:spLocks/>
          </p:cNvSpPr>
          <p:nvPr/>
        </p:nvSpPr>
        <p:spPr>
          <a:xfrm>
            <a:off x="10332150" y="1147787"/>
            <a:ext cx="1571895" cy="168392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000" dirty="0">
                <a:solidFill>
                  <a:srgbClr val="002060"/>
                </a:solidFill>
              </a:rPr>
              <a:t>תקופת הסגרים (סוף תש"פ, סגרים תשפ"א) ועם החזרה ללימודים פיזיים </a:t>
            </a:r>
            <a:r>
              <a:rPr lang="he-IL" sz="2000" dirty="0" err="1">
                <a:solidFill>
                  <a:srgbClr val="002060"/>
                </a:solidFill>
              </a:rPr>
              <a:t>בתשפ"א</a:t>
            </a:r>
            <a:endParaRPr lang="he-IL" sz="2000" dirty="0">
              <a:solidFill>
                <a:srgbClr val="002060"/>
              </a:solidFill>
            </a:endParaRPr>
          </a:p>
        </p:txBody>
      </p:sp>
      <p:grpSp>
        <p:nvGrpSpPr>
          <p:cNvPr id="31" name="קבוצה 30"/>
          <p:cNvGrpSpPr/>
          <p:nvPr/>
        </p:nvGrpSpPr>
        <p:grpSpPr>
          <a:xfrm>
            <a:off x="2905577" y="1177742"/>
            <a:ext cx="6160282" cy="628087"/>
            <a:chOff x="2925110" y="1872292"/>
            <a:chExt cx="6160282" cy="628087"/>
          </a:xfrm>
        </p:grpSpPr>
        <p:sp>
          <p:nvSpPr>
            <p:cNvPr id="32" name="מלבן מעוגל 31"/>
            <p:cNvSpPr/>
            <p:nvPr/>
          </p:nvSpPr>
          <p:spPr>
            <a:xfrm>
              <a:off x="2925110" y="1880678"/>
              <a:ext cx="1810527" cy="5365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r>
                <a:rPr lang="he-IL" dirty="0">
                  <a:solidFill>
                    <a:srgbClr val="002060"/>
                  </a:solidFill>
                </a:rPr>
                <a:t>סגרים ממרס 2020 עד סוף תש"פ</a:t>
              </a:r>
            </a:p>
          </p:txBody>
        </p:sp>
        <p:sp>
          <p:nvSpPr>
            <p:cNvPr id="33" name="מלבן מעוגל 32"/>
            <p:cNvSpPr/>
            <p:nvPr/>
          </p:nvSpPr>
          <p:spPr>
            <a:xfrm>
              <a:off x="5230542" y="1953405"/>
              <a:ext cx="1585917" cy="5225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r>
                <a:rPr lang="he-IL" dirty="0">
                  <a:solidFill>
                    <a:srgbClr val="002060"/>
                  </a:solidFill>
                </a:rPr>
                <a:t>סגרים עד סוף מרס 2021</a:t>
              </a:r>
            </a:p>
          </p:txBody>
        </p:sp>
        <p:sp>
          <p:nvSpPr>
            <p:cNvPr id="34" name="מלבן מעוגל 33"/>
            <p:cNvSpPr/>
            <p:nvPr/>
          </p:nvSpPr>
          <p:spPr>
            <a:xfrm>
              <a:off x="7201003" y="1909676"/>
              <a:ext cx="1661673" cy="5075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r>
                <a:rPr lang="he-IL" dirty="0">
                  <a:solidFill>
                    <a:srgbClr val="002060"/>
                  </a:solidFill>
                </a:rPr>
                <a:t>חזרה פיזית – חודשיים אחרונים</a:t>
              </a:r>
            </a:p>
          </p:txBody>
        </p:sp>
        <p:sp>
          <p:nvSpPr>
            <p:cNvPr id="35" name="Shape"/>
            <p:cNvSpPr/>
            <p:nvPr/>
          </p:nvSpPr>
          <p:spPr>
            <a:xfrm>
              <a:off x="6758037" y="1872292"/>
              <a:ext cx="225108" cy="582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580" extrusionOk="0">
                  <a:moveTo>
                    <a:pt x="10600" y="0"/>
                  </a:moveTo>
                  <a:cubicBezTo>
                    <a:pt x="9184" y="0"/>
                    <a:pt x="7769" y="214"/>
                    <a:pt x="6689" y="642"/>
                  </a:cubicBezTo>
                  <a:cubicBezTo>
                    <a:pt x="4529" y="1498"/>
                    <a:pt x="4529" y="2887"/>
                    <a:pt x="6689" y="3743"/>
                  </a:cubicBezTo>
                  <a:cubicBezTo>
                    <a:pt x="8849" y="4599"/>
                    <a:pt x="12354" y="4599"/>
                    <a:pt x="14515" y="3743"/>
                  </a:cubicBezTo>
                  <a:cubicBezTo>
                    <a:pt x="16675" y="2887"/>
                    <a:pt x="16675" y="1498"/>
                    <a:pt x="14515" y="642"/>
                  </a:cubicBezTo>
                  <a:cubicBezTo>
                    <a:pt x="13434" y="214"/>
                    <a:pt x="12016" y="0"/>
                    <a:pt x="10600" y="0"/>
                  </a:cubicBezTo>
                  <a:close/>
                  <a:moveTo>
                    <a:pt x="10753" y="4546"/>
                  </a:moveTo>
                  <a:cubicBezTo>
                    <a:pt x="7600" y="4511"/>
                    <a:pt x="4782" y="5234"/>
                    <a:pt x="2915" y="6250"/>
                  </a:cubicBezTo>
                  <a:cubicBezTo>
                    <a:pt x="587" y="7517"/>
                    <a:pt x="-164" y="9105"/>
                    <a:pt x="29" y="10671"/>
                  </a:cubicBezTo>
                  <a:cubicBezTo>
                    <a:pt x="91" y="11177"/>
                    <a:pt x="250" y="11681"/>
                    <a:pt x="505" y="12177"/>
                  </a:cubicBezTo>
                  <a:cubicBezTo>
                    <a:pt x="675" y="12527"/>
                    <a:pt x="1550" y="12747"/>
                    <a:pt x="2422" y="12661"/>
                  </a:cubicBezTo>
                  <a:cubicBezTo>
                    <a:pt x="3225" y="12582"/>
                    <a:pt x="3728" y="12266"/>
                    <a:pt x="3564" y="11945"/>
                  </a:cubicBezTo>
                  <a:cubicBezTo>
                    <a:pt x="3425" y="11278"/>
                    <a:pt x="3506" y="10607"/>
                    <a:pt x="3803" y="9948"/>
                  </a:cubicBezTo>
                  <a:cubicBezTo>
                    <a:pt x="4114" y="9260"/>
                    <a:pt x="4657" y="8591"/>
                    <a:pt x="5421" y="7961"/>
                  </a:cubicBezTo>
                  <a:lnTo>
                    <a:pt x="4306" y="11841"/>
                  </a:lnTo>
                  <a:cubicBezTo>
                    <a:pt x="4168" y="12192"/>
                    <a:pt x="4213" y="12551"/>
                    <a:pt x="4442" y="12895"/>
                  </a:cubicBezTo>
                  <a:cubicBezTo>
                    <a:pt x="4630" y="13176"/>
                    <a:pt x="4938" y="13443"/>
                    <a:pt x="5351" y="13683"/>
                  </a:cubicBezTo>
                  <a:lnTo>
                    <a:pt x="6246" y="20915"/>
                  </a:lnTo>
                  <a:cubicBezTo>
                    <a:pt x="6342" y="21307"/>
                    <a:pt x="7202" y="21600"/>
                    <a:pt x="8197" y="21579"/>
                  </a:cubicBezTo>
                  <a:cubicBezTo>
                    <a:pt x="9114" y="21560"/>
                    <a:pt x="9853" y="21277"/>
                    <a:pt x="9931" y="20915"/>
                  </a:cubicBezTo>
                  <a:lnTo>
                    <a:pt x="10633" y="15491"/>
                  </a:lnTo>
                  <a:lnTo>
                    <a:pt x="11326" y="20845"/>
                  </a:lnTo>
                  <a:cubicBezTo>
                    <a:pt x="11368" y="21267"/>
                    <a:pt x="12273" y="21595"/>
                    <a:pt x="13340" y="21574"/>
                  </a:cubicBezTo>
                  <a:cubicBezTo>
                    <a:pt x="14328" y="21554"/>
                    <a:pt x="15109" y="21237"/>
                    <a:pt x="15137" y="20845"/>
                  </a:cubicBezTo>
                  <a:lnTo>
                    <a:pt x="15912" y="13613"/>
                  </a:lnTo>
                  <a:cubicBezTo>
                    <a:pt x="16272" y="13429"/>
                    <a:pt x="16555" y="13223"/>
                    <a:pt x="16755" y="13004"/>
                  </a:cubicBezTo>
                  <a:cubicBezTo>
                    <a:pt x="17054" y="12676"/>
                    <a:pt x="17158" y="12325"/>
                    <a:pt x="17058" y="11978"/>
                  </a:cubicBezTo>
                  <a:lnTo>
                    <a:pt x="15846" y="7962"/>
                  </a:lnTo>
                  <a:cubicBezTo>
                    <a:pt x="16588" y="8591"/>
                    <a:pt x="17118" y="9256"/>
                    <a:pt x="17420" y="9940"/>
                  </a:cubicBezTo>
                  <a:cubicBezTo>
                    <a:pt x="17728" y="10637"/>
                    <a:pt x="17800" y="11347"/>
                    <a:pt x="17630" y="12051"/>
                  </a:cubicBezTo>
                  <a:cubicBezTo>
                    <a:pt x="17562" y="12327"/>
                    <a:pt x="17965" y="12588"/>
                    <a:pt x="18619" y="12689"/>
                  </a:cubicBezTo>
                  <a:cubicBezTo>
                    <a:pt x="19621" y="12844"/>
                    <a:pt x="20726" y="12591"/>
                    <a:pt x="20885" y="12169"/>
                  </a:cubicBezTo>
                  <a:cubicBezTo>
                    <a:pt x="21177" y="10221"/>
                    <a:pt x="21436" y="8076"/>
                    <a:pt x="18529" y="6410"/>
                  </a:cubicBezTo>
                  <a:cubicBezTo>
                    <a:pt x="16706" y="5365"/>
                    <a:pt x="13939" y="4581"/>
                    <a:pt x="10753" y="4546"/>
                  </a:cubicBez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 sz="2800">
                  <a:solidFill>
                    <a:srgbClr val="8C9097"/>
                  </a:solidFill>
                </a:defRPr>
              </a:pPr>
              <a:endParaRPr/>
            </a:p>
          </p:txBody>
        </p:sp>
        <p:sp>
          <p:nvSpPr>
            <p:cNvPr id="38" name="Shape"/>
            <p:cNvSpPr/>
            <p:nvPr/>
          </p:nvSpPr>
          <p:spPr>
            <a:xfrm>
              <a:off x="8860284" y="1918069"/>
              <a:ext cx="225108" cy="582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580" extrusionOk="0">
                  <a:moveTo>
                    <a:pt x="10600" y="0"/>
                  </a:moveTo>
                  <a:cubicBezTo>
                    <a:pt x="9184" y="0"/>
                    <a:pt x="7769" y="214"/>
                    <a:pt x="6689" y="642"/>
                  </a:cubicBezTo>
                  <a:cubicBezTo>
                    <a:pt x="4529" y="1498"/>
                    <a:pt x="4529" y="2887"/>
                    <a:pt x="6689" y="3743"/>
                  </a:cubicBezTo>
                  <a:cubicBezTo>
                    <a:pt x="8849" y="4599"/>
                    <a:pt x="12354" y="4599"/>
                    <a:pt x="14515" y="3743"/>
                  </a:cubicBezTo>
                  <a:cubicBezTo>
                    <a:pt x="16675" y="2887"/>
                    <a:pt x="16675" y="1498"/>
                    <a:pt x="14515" y="642"/>
                  </a:cubicBezTo>
                  <a:cubicBezTo>
                    <a:pt x="13434" y="214"/>
                    <a:pt x="12016" y="0"/>
                    <a:pt x="10600" y="0"/>
                  </a:cubicBezTo>
                  <a:close/>
                  <a:moveTo>
                    <a:pt x="10753" y="4546"/>
                  </a:moveTo>
                  <a:cubicBezTo>
                    <a:pt x="7600" y="4511"/>
                    <a:pt x="4782" y="5234"/>
                    <a:pt x="2915" y="6250"/>
                  </a:cubicBezTo>
                  <a:cubicBezTo>
                    <a:pt x="587" y="7517"/>
                    <a:pt x="-164" y="9105"/>
                    <a:pt x="29" y="10671"/>
                  </a:cubicBezTo>
                  <a:cubicBezTo>
                    <a:pt x="91" y="11177"/>
                    <a:pt x="250" y="11681"/>
                    <a:pt x="505" y="12177"/>
                  </a:cubicBezTo>
                  <a:cubicBezTo>
                    <a:pt x="675" y="12527"/>
                    <a:pt x="1550" y="12747"/>
                    <a:pt x="2422" y="12661"/>
                  </a:cubicBezTo>
                  <a:cubicBezTo>
                    <a:pt x="3225" y="12582"/>
                    <a:pt x="3728" y="12266"/>
                    <a:pt x="3564" y="11945"/>
                  </a:cubicBezTo>
                  <a:cubicBezTo>
                    <a:pt x="3425" y="11278"/>
                    <a:pt x="3506" y="10607"/>
                    <a:pt x="3803" y="9948"/>
                  </a:cubicBezTo>
                  <a:cubicBezTo>
                    <a:pt x="4114" y="9260"/>
                    <a:pt x="4657" y="8591"/>
                    <a:pt x="5421" y="7961"/>
                  </a:cubicBezTo>
                  <a:lnTo>
                    <a:pt x="4306" y="11841"/>
                  </a:lnTo>
                  <a:cubicBezTo>
                    <a:pt x="4168" y="12192"/>
                    <a:pt x="4213" y="12551"/>
                    <a:pt x="4442" y="12895"/>
                  </a:cubicBezTo>
                  <a:cubicBezTo>
                    <a:pt x="4630" y="13176"/>
                    <a:pt x="4938" y="13443"/>
                    <a:pt x="5351" y="13683"/>
                  </a:cubicBezTo>
                  <a:lnTo>
                    <a:pt x="6246" y="20915"/>
                  </a:lnTo>
                  <a:cubicBezTo>
                    <a:pt x="6342" y="21307"/>
                    <a:pt x="7202" y="21600"/>
                    <a:pt x="8197" y="21579"/>
                  </a:cubicBezTo>
                  <a:cubicBezTo>
                    <a:pt x="9114" y="21560"/>
                    <a:pt x="9853" y="21277"/>
                    <a:pt x="9931" y="20915"/>
                  </a:cubicBezTo>
                  <a:lnTo>
                    <a:pt x="10633" y="15491"/>
                  </a:lnTo>
                  <a:lnTo>
                    <a:pt x="11326" y="20845"/>
                  </a:lnTo>
                  <a:cubicBezTo>
                    <a:pt x="11368" y="21267"/>
                    <a:pt x="12273" y="21595"/>
                    <a:pt x="13340" y="21574"/>
                  </a:cubicBezTo>
                  <a:cubicBezTo>
                    <a:pt x="14328" y="21554"/>
                    <a:pt x="15109" y="21237"/>
                    <a:pt x="15137" y="20845"/>
                  </a:cubicBezTo>
                  <a:lnTo>
                    <a:pt x="15912" y="13613"/>
                  </a:lnTo>
                  <a:cubicBezTo>
                    <a:pt x="16272" y="13429"/>
                    <a:pt x="16555" y="13223"/>
                    <a:pt x="16755" y="13004"/>
                  </a:cubicBezTo>
                  <a:cubicBezTo>
                    <a:pt x="17054" y="12676"/>
                    <a:pt x="17158" y="12325"/>
                    <a:pt x="17058" y="11978"/>
                  </a:cubicBezTo>
                  <a:lnTo>
                    <a:pt x="15846" y="7962"/>
                  </a:lnTo>
                  <a:cubicBezTo>
                    <a:pt x="16588" y="8591"/>
                    <a:pt x="17118" y="9256"/>
                    <a:pt x="17420" y="9940"/>
                  </a:cubicBezTo>
                  <a:cubicBezTo>
                    <a:pt x="17728" y="10637"/>
                    <a:pt x="17800" y="11347"/>
                    <a:pt x="17630" y="12051"/>
                  </a:cubicBezTo>
                  <a:cubicBezTo>
                    <a:pt x="17562" y="12327"/>
                    <a:pt x="17965" y="12588"/>
                    <a:pt x="18619" y="12689"/>
                  </a:cubicBezTo>
                  <a:cubicBezTo>
                    <a:pt x="19621" y="12844"/>
                    <a:pt x="20726" y="12591"/>
                    <a:pt x="20885" y="12169"/>
                  </a:cubicBezTo>
                  <a:cubicBezTo>
                    <a:pt x="21177" y="10221"/>
                    <a:pt x="21436" y="8076"/>
                    <a:pt x="18529" y="6410"/>
                  </a:cubicBezTo>
                  <a:cubicBezTo>
                    <a:pt x="16706" y="5365"/>
                    <a:pt x="13939" y="4581"/>
                    <a:pt x="10753" y="4546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 sz="2800">
                  <a:solidFill>
                    <a:srgbClr val="8C9097"/>
                  </a:solidFill>
                </a:defRPr>
              </a:pPr>
              <a:endParaRPr/>
            </a:p>
          </p:txBody>
        </p:sp>
        <p:sp>
          <p:nvSpPr>
            <p:cNvPr id="39" name="Shape"/>
            <p:cNvSpPr/>
            <p:nvPr/>
          </p:nvSpPr>
          <p:spPr>
            <a:xfrm>
              <a:off x="4762906" y="1895096"/>
              <a:ext cx="225108" cy="582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580" extrusionOk="0">
                  <a:moveTo>
                    <a:pt x="10600" y="0"/>
                  </a:moveTo>
                  <a:cubicBezTo>
                    <a:pt x="9184" y="0"/>
                    <a:pt x="7769" y="214"/>
                    <a:pt x="6689" y="642"/>
                  </a:cubicBezTo>
                  <a:cubicBezTo>
                    <a:pt x="4529" y="1498"/>
                    <a:pt x="4529" y="2887"/>
                    <a:pt x="6689" y="3743"/>
                  </a:cubicBezTo>
                  <a:cubicBezTo>
                    <a:pt x="8849" y="4599"/>
                    <a:pt x="12354" y="4599"/>
                    <a:pt x="14515" y="3743"/>
                  </a:cubicBezTo>
                  <a:cubicBezTo>
                    <a:pt x="16675" y="2887"/>
                    <a:pt x="16675" y="1498"/>
                    <a:pt x="14515" y="642"/>
                  </a:cubicBezTo>
                  <a:cubicBezTo>
                    <a:pt x="13434" y="214"/>
                    <a:pt x="12016" y="0"/>
                    <a:pt x="10600" y="0"/>
                  </a:cubicBezTo>
                  <a:close/>
                  <a:moveTo>
                    <a:pt x="10753" y="4546"/>
                  </a:moveTo>
                  <a:cubicBezTo>
                    <a:pt x="7600" y="4511"/>
                    <a:pt x="4782" y="5234"/>
                    <a:pt x="2915" y="6250"/>
                  </a:cubicBezTo>
                  <a:cubicBezTo>
                    <a:pt x="587" y="7517"/>
                    <a:pt x="-164" y="9105"/>
                    <a:pt x="29" y="10671"/>
                  </a:cubicBezTo>
                  <a:cubicBezTo>
                    <a:pt x="91" y="11177"/>
                    <a:pt x="250" y="11681"/>
                    <a:pt x="505" y="12177"/>
                  </a:cubicBezTo>
                  <a:cubicBezTo>
                    <a:pt x="675" y="12527"/>
                    <a:pt x="1550" y="12747"/>
                    <a:pt x="2422" y="12661"/>
                  </a:cubicBezTo>
                  <a:cubicBezTo>
                    <a:pt x="3225" y="12582"/>
                    <a:pt x="3728" y="12266"/>
                    <a:pt x="3564" y="11945"/>
                  </a:cubicBezTo>
                  <a:cubicBezTo>
                    <a:pt x="3425" y="11278"/>
                    <a:pt x="3506" y="10607"/>
                    <a:pt x="3803" y="9948"/>
                  </a:cubicBezTo>
                  <a:cubicBezTo>
                    <a:pt x="4114" y="9260"/>
                    <a:pt x="4657" y="8591"/>
                    <a:pt x="5421" y="7961"/>
                  </a:cubicBezTo>
                  <a:lnTo>
                    <a:pt x="4306" y="11841"/>
                  </a:lnTo>
                  <a:cubicBezTo>
                    <a:pt x="4168" y="12192"/>
                    <a:pt x="4213" y="12551"/>
                    <a:pt x="4442" y="12895"/>
                  </a:cubicBezTo>
                  <a:cubicBezTo>
                    <a:pt x="4630" y="13176"/>
                    <a:pt x="4938" y="13443"/>
                    <a:pt x="5351" y="13683"/>
                  </a:cubicBezTo>
                  <a:lnTo>
                    <a:pt x="6246" y="20915"/>
                  </a:lnTo>
                  <a:cubicBezTo>
                    <a:pt x="6342" y="21307"/>
                    <a:pt x="7202" y="21600"/>
                    <a:pt x="8197" y="21579"/>
                  </a:cubicBezTo>
                  <a:cubicBezTo>
                    <a:pt x="9114" y="21560"/>
                    <a:pt x="9853" y="21277"/>
                    <a:pt x="9931" y="20915"/>
                  </a:cubicBezTo>
                  <a:lnTo>
                    <a:pt x="10633" y="15491"/>
                  </a:lnTo>
                  <a:lnTo>
                    <a:pt x="11326" y="20845"/>
                  </a:lnTo>
                  <a:cubicBezTo>
                    <a:pt x="11368" y="21267"/>
                    <a:pt x="12273" y="21595"/>
                    <a:pt x="13340" y="21574"/>
                  </a:cubicBezTo>
                  <a:cubicBezTo>
                    <a:pt x="14328" y="21554"/>
                    <a:pt x="15109" y="21237"/>
                    <a:pt x="15137" y="20845"/>
                  </a:cubicBezTo>
                  <a:lnTo>
                    <a:pt x="15912" y="13613"/>
                  </a:lnTo>
                  <a:cubicBezTo>
                    <a:pt x="16272" y="13429"/>
                    <a:pt x="16555" y="13223"/>
                    <a:pt x="16755" y="13004"/>
                  </a:cubicBezTo>
                  <a:cubicBezTo>
                    <a:pt x="17054" y="12676"/>
                    <a:pt x="17158" y="12325"/>
                    <a:pt x="17058" y="11978"/>
                  </a:cubicBezTo>
                  <a:lnTo>
                    <a:pt x="15846" y="7962"/>
                  </a:lnTo>
                  <a:cubicBezTo>
                    <a:pt x="16588" y="8591"/>
                    <a:pt x="17118" y="9256"/>
                    <a:pt x="17420" y="9940"/>
                  </a:cubicBezTo>
                  <a:cubicBezTo>
                    <a:pt x="17728" y="10637"/>
                    <a:pt x="17800" y="11347"/>
                    <a:pt x="17630" y="12051"/>
                  </a:cubicBezTo>
                  <a:cubicBezTo>
                    <a:pt x="17562" y="12327"/>
                    <a:pt x="17965" y="12588"/>
                    <a:pt x="18619" y="12689"/>
                  </a:cubicBezTo>
                  <a:cubicBezTo>
                    <a:pt x="19621" y="12844"/>
                    <a:pt x="20726" y="12591"/>
                    <a:pt x="20885" y="12169"/>
                  </a:cubicBezTo>
                  <a:cubicBezTo>
                    <a:pt x="21177" y="10221"/>
                    <a:pt x="21436" y="8076"/>
                    <a:pt x="18529" y="6410"/>
                  </a:cubicBezTo>
                  <a:cubicBezTo>
                    <a:pt x="16706" y="5365"/>
                    <a:pt x="13939" y="4581"/>
                    <a:pt x="10753" y="4546"/>
                  </a:cubicBez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 sz="2800">
                  <a:solidFill>
                    <a:srgbClr val="8C9097"/>
                  </a:solidFill>
                </a:defRPr>
              </a:pPr>
              <a:endParaRPr/>
            </a:p>
          </p:txBody>
        </p:sp>
      </p:grpSp>
      <p:sp>
        <p:nvSpPr>
          <p:cNvPr id="36" name="כותרת 1"/>
          <p:cNvSpPr>
            <a:spLocks noGrp="1"/>
          </p:cNvSpPr>
          <p:nvPr>
            <p:ph type="title"/>
          </p:nvPr>
        </p:nvSpPr>
        <p:spPr>
          <a:xfrm>
            <a:off x="2026454" y="5884682"/>
            <a:ext cx="7414566" cy="1379538"/>
          </a:xfrm>
        </p:spPr>
        <p:txBody>
          <a:bodyPr>
            <a:normAutofit/>
          </a:bodyPr>
          <a:lstStyle/>
          <a:p>
            <a:pPr algn="ctr"/>
            <a:r>
              <a:rPr lang="he-IL" sz="2800" b="1" dirty="0">
                <a:solidFill>
                  <a:srgbClr val="002060"/>
                </a:solidFill>
              </a:rPr>
              <a:t>למידה פיזית ממתנת קשיים רגשיים, חברתיים ולימודיים </a:t>
            </a:r>
            <a:br>
              <a:rPr lang="he-IL" sz="2800" b="1" dirty="0">
                <a:solidFill>
                  <a:srgbClr val="002060"/>
                </a:solidFill>
              </a:rPr>
            </a:br>
            <a:endParaRPr lang="he-IL" sz="3200" b="1" dirty="0">
              <a:solidFill>
                <a:srgbClr val="002060"/>
              </a:solidFill>
            </a:endParaRPr>
          </a:p>
        </p:txBody>
      </p:sp>
      <p:sp>
        <p:nvSpPr>
          <p:cNvPr id="37" name="מלבן מעוגל 36"/>
          <p:cNvSpPr/>
          <p:nvPr/>
        </p:nvSpPr>
        <p:spPr>
          <a:xfrm>
            <a:off x="1043810" y="2926233"/>
            <a:ext cx="443686" cy="139898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63</a:t>
            </a:r>
            <a:endParaRPr lang="he-IL" sz="1600" b="1" dirty="0"/>
          </a:p>
        </p:txBody>
      </p:sp>
      <p:sp>
        <p:nvSpPr>
          <p:cNvPr id="41" name="מלבן מעוגל 40"/>
          <p:cNvSpPr/>
          <p:nvPr/>
        </p:nvSpPr>
        <p:spPr>
          <a:xfrm>
            <a:off x="1488766" y="3071197"/>
            <a:ext cx="444109" cy="12540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58</a:t>
            </a:r>
            <a:endParaRPr lang="he-IL" sz="1600" b="1" dirty="0"/>
          </a:p>
        </p:txBody>
      </p:sp>
      <p:sp>
        <p:nvSpPr>
          <p:cNvPr id="42" name="מלבן מעוגל 41"/>
          <p:cNvSpPr/>
          <p:nvPr/>
        </p:nvSpPr>
        <p:spPr>
          <a:xfrm>
            <a:off x="1953695" y="3421167"/>
            <a:ext cx="444109" cy="90405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22</a:t>
            </a:r>
            <a:endParaRPr lang="he-IL" sz="1600" b="1" dirty="0"/>
          </a:p>
        </p:txBody>
      </p:sp>
      <p:sp>
        <p:nvSpPr>
          <p:cNvPr id="51" name="מלבן מעוגל 50"/>
          <p:cNvSpPr/>
          <p:nvPr/>
        </p:nvSpPr>
        <p:spPr>
          <a:xfrm>
            <a:off x="3935393" y="3389562"/>
            <a:ext cx="442800" cy="92814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58</a:t>
            </a:r>
          </a:p>
        </p:txBody>
      </p:sp>
      <p:sp>
        <p:nvSpPr>
          <p:cNvPr id="65" name="מלבן מעוגל 64"/>
          <p:cNvSpPr/>
          <p:nvPr/>
        </p:nvSpPr>
        <p:spPr>
          <a:xfrm>
            <a:off x="4386407" y="3506954"/>
            <a:ext cx="442800" cy="81074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55</a:t>
            </a:r>
          </a:p>
        </p:txBody>
      </p:sp>
      <p:sp>
        <p:nvSpPr>
          <p:cNvPr id="66" name="מלבן מעוגל 65"/>
          <p:cNvSpPr/>
          <p:nvPr/>
        </p:nvSpPr>
        <p:spPr>
          <a:xfrm>
            <a:off x="4828715" y="3779880"/>
            <a:ext cx="442800" cy="53782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42</a:t>
            </a:r>
          </a:p>
        </p:txBody>
      </p:sp>
      <p:sp>
        <p:nvSpPr>
          <p:cNvPr id="67" name="מלבן מעוגל 66"/>
          <p:cNvSpPr/>
          <p:nvPr/>
        </p:nvSpPr>
        <p:spPr>
          <a:xfrm>
            <a:off x="6721241" y="3835370"/>
            <a:ext cx="442800" cy="47410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33</a:t>
            </a:r>
          </a:p>
        </p:txBody>
      </p:sp>
      <p:sp>
        <p:nvSpPr>
          <p:cNvPr id="68" name="מלבן מעוגל 67"/>
          <p:cNvSpPr/>
          <p:nvPr/>
        </p:nvSpPr>
        <p:spPr>
          <a:xfrm>
            <a:off x="7176501" y="3969111"/>
            <a:ext cx="442800" cy="34036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17</a:t>
            </a:r>
          </a:p>
        </p:txBody>
      </p:sp>
      <p:sp>
        <p:nvSpPr>
          <p:cNvPr id="69" name="מלבן מעוגל 68"/>
          <p:cNvSpPr/>
          <p:nvPr/>
        </p:nvSpPr>
        <p:spPr>
          <a:xfrm>
            <a:off x="7619433" y="4059911"/>
            <a:ext cx="442800" cy="24956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10</a:t>
            </a:r>
          </a:p>
        </p:txBody>
      </p:sp>
      <p:sp>
        <p:nvSpPr>
          <p:cNvPr id="70" name="מלבן מעוגל 69"/>
          <p:cNvSpPr/>
          <p:nvPr/>
        </p:nvSpPr>
        <p:spPr>
          <a:xfrm>
            <a:off x="9599959" y="3491208"/>
            <a:ext cx="442800" cy="818263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53</a:t>
            </a:r>
          </a:p>
        </p:txBody>
      </p:sp>
      <p:sp>
        <p:nvSpPr>
          <p:cNvPr id="71" name="מלבן מעוגל 70"/>
          <p:cNvSpPr/>
          <p:nvPr/>
        </p:nvSpPr>
        <p:spPr>
          <a:xfrm>
            <a:off x="10065488" y="3610504"/>
            <a:ext cx="442800" cy="698967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47</a:t>
            </a:r>
          </a:p>
        </p:txBody>
      </p:sp>
      <p:sp>
        <p:nvSpPr>
          <p:cNvPr id="72" name="מלבן מעוגל 71"/>
          <p:cNvSpPr/>
          <p:nvPr/>
        </p:nvSpPr>
        <p:spPr>
          <a:xfrm>
            <a:off x="10530071" y="3822164"/>
            <a:ext cx="442800" cy="48730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33</a:t>
            </a:r>
          </a:p>
        </p:txBody>
      </p:sp>
      <p:sp>
        <p:nvSpPr>
          <p:cNvPr id="73" name="מלבן מעוגל 72"/>
          <p:cNvSpPr/>
          <p:nvPr/>
        </p:nvSpPr>
        <p:spPr>
          <a:xfrm>
            <a:off x="9441020" y="4391178"/>
            <a:ext cx="1857416" cy="421296"/>
          </a:xfrm>
          <a:prstGeom prst="roundRect">
            <a:avLst/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</a:rPr>
              <a:t>קשיים במשפחה</a:t>
            </a:r>
          </a:p>
        </p:txBody>
      </p:sp>
      <p:sp>
        <p:nvSpPr>
          <p:cNvPr id="74" name="מלבן מעוגל 73"/>
          <p:cNvSpPr/>
          <p:nvPr/>
        </p:nvSpPr>
        <p:spPr>
          <a:xfrm>
            <a:off x="6487414" y="4391178"/>
            <a:ext cx="1857416" cy="421296"/>
          </a:xfrm>
          <a:prstGeom prst="roundRect">
            <a:avLst/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</a:rPr>
              <a:t>חשש לחלות</a:t>
            </a:r>
          </a:p>
        </p:txBody>
      </p:sp>
      <p:sp>
        <p:nvSpPr>
          <p:cNvPr id="75" name="מלבן מעוגל 74"/>
          <p:cNvSpPr/>
          <p:nvPr/>
        </p:nvSpPr>
        <p:spPr>
          <a:xfrm>
            <a:off x="3688655" y="4399409"/>
            <a:ext cx="1857416" cy="421296"/>
          </a:xfrm>
          <a:prstGeom prst="roundRect">
            <a:avLst/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</a:rPr>
              <a:t>חרדות </a:t>
            </a:r>
          </a:p>
        </p:txBody>
      </p:sp>
      <p:sp>
        <p:nvSpPr>
          <p:cNvPr id="76" name="מלבן מעוגל 75"/>
          <p:cNvSpPr/>
          <p:nvPr/>
        </p:nvSpPr>
        <p:spPr>
          <a:xfrm>
            <a:off x="1111977" y="4401901"/>
            <a:ext cx="1169827" cy="421296"/>
          </a:xfrm>
          <a:prstGeom prst="roundRect">
            <a:avLst/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</a:rPr>
              <a:t>בדידות </a:t>
            </a:r>
          </a:p>
        </p:txBody>
      </p:sp>
      <p:pic>
        <p:nvPicPr>
          <p:cNvPr id="77" name="תמונה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10" y="4897992"/>
            <a:ext cx="1873419" cy="1236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" name="תמונה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44" y="4854731"/>
            <a:ext cx="1771756" cy="118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" name="תמונה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34" y="4840563"/>
            <a:ext cx="1814258" cy="1209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" name="תמונה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476" y="4902052"/>
            <a:ext cx="1744824" cy="116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1" name="מחבר חץ ישר 80"/>
          <p:cNvCxnSpPr/>
          <p:nvPr/>
        </p:nvCxnSpPr>
        <p:spPr>
          <a:xfrm>
            <a:off x="1043810" y="2619205"/>
            <a:ext cx="591626" cy="23034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חץ ישר 81"/>
          <p:cNvCxnSpPr/>
          <p:nvPr/>
        </p:nvCxnSpPr>
        <p:spPr>
          <a:xfrm>
            <a:off x="1786204" y="2858764"/>
            <a:ext cx="495600" cy="53079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מחבר חץ ישר 82"/>
          <p:cNvCxnSpPr/>
          <p:nvPr/>
        </p:nvCxnSpPr>
        <p:spPr>
          <a:xfrm>
            <a:off x="4104509" y="3185028"/>
            <a:ext cx="591626" cy="23034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מחבר חץ ישר 83"/>
          <p:cNvCxnSpPr/>
          <p:nvPr/>
        </p:nvCxnSpPr>
        <p:spPr>
          <a:xfrm>
            <a:off x="4800584" y="3335385"/>
            <a:ext cx="410425" cy="41274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מחבר חץ ישר 84"/>
          <p:cNvCxnSpPr/>
          <p:nvPr/>
        </p:nvCxnSpPr>
        <p:spPr>
          <a:xfrm>
            <a:off x="7546334" y="3786140"/>
            <a:ext cx="465972" cy="26265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מחבר חץ ישר 85"/>
          <p:cNvCxnSpPr/>
          <p:nvPr/>
        </p:nvCxnSpPr>
        <p:spPr>
          <a:xfrm>
            <a:off x="6821462" y="3661073"/>
            <a:ext cx="624651" cy="22633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/>
          <p:nvPr/>
        </p:nvCxnSpPr>
        <p:spPr>
          <a:xfrm>
            <a:off x="9821138" y="3300200"/>
            <a:ext cx="492294" cy="240626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חץ ישר 87"/>
          <p:cNvCxnSpPr/>
          <p:nvPr/>
        </p:nvCxnSpPr>
        <p:spPr>
          <a:xfrm>
            <a:off x="10442695" y="3479934"/>
            <a:ext cx="492294" cy="240626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186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מלבן 19"/>
          <p:cNvSpPr/>
          <p:nvPr/>
        </p:nvSpPr>
        <p:spPr>
          <a:xfrm>
            <a:off x="209862" y="6355830"/>
            <a:ext cx="554636" cy="502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כותרת 3"/>
          <p:cNvSpPr txBox="1">
            <a:spLocks/>
          </p:cNvSpPr>
          <p:nvPr/>
        </p:nvSpPr>
        <p:spPr>
          <a:xfrm>
            <a:off x="1170587" y="-1491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השלכות על היבטים רגשיים, חברתיים ולימודיים – סיכון אובדני</a:t>
            </a:r>
          </a:p>
        </p:txBody>
      </p:sp>
      <p:sp>
        <p:nvSpPr>
          <p:cNvPr id="55" name="מלבן מעוגל 54"/>
          <p:cNvSpPr/>
          <p:nvPr/>
        </p:nvSpPr>
        <p:spPr>
          <a:xfrm>
            <a:off x="5770341" y="3273694"/>
            <a:ext cx="731930" cy="14394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2,949</a:t>
            </a:r>
          </a:p>
        </p:txBody>
      </p:sp>
      <p:sp>
        <p:nvSpPr>
          <p:cNvPr id="56" name="מלבן מעוגל 55"/>
          <p:cNvSpPr/>
          <p:nvPr/>
        </p:nvSpPr>
        <p:spPr>
          <a:xfrm>
            <a:off x="4815382" y="3888281"/>
            <a:ext cx="747768" cy="810748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2,531</a:t>
            </a:r>
          </a:p>
        </p:txBody>
      </p:sp>
      <p:sp>
        <p:nvSpPr>
          <p:cNvPr id="58" name="מלבן מעוגל 57"/>
          <p:cNvSpPr/>
          <p:nvPr/>
        </p:nvSpPr>
        <p:spPr>
          <a:xfrm>
            <a:off x="8555644" y="2241794"/>
            <a:ext cx="764208" cy="24855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5,045</a:t>
            </a:r>
          </a:p>
        </p:txBody>
      </p:sp>
      <p:sp>
        <p:nvSpPr>
          <p:cNvPr id="59" name="מלבן מעוגל 58"/>
          <p:cNvSpPr/>
          <p:nvPr/>
        </p:nvSpPr>
        <p:spPr>
          <a:xfrm>
            <a:off x="7416297" y="3437657"/>
            <a:ext cx="736628" cy="1313467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3,500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69C55BD-5E5B-47AC-8CEE-EAD169F03927}"/>
              </a:ext>
            </a:extLst>
          </p:cNvPr>
          <p:cNvSpPr txBox="1"/>
          <p:nvPr/>
        </p:nvSpPr>
        <p:spPr>
          <a:xfrm>
            <a:off x="1948994" y="1611907"/>
            <a:ext cx="7370858" cy="50629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0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פניות בגין סיכון אובדני           הערכות סיכון לאובדנות              טיפול פסיכולוגי </a:t>
            </a:r>
          </a:p>
        </p:txBody>
      </p:sp>
      <p:sp>
        <p:nvSpPr>
          <p:cNvPr id="64" name="מלבן מעוגל 63"/>
          <p:cNvSpPr/>
          <p:nvPr/>
        </p:nvSpPr>
        <p:spPr>
          <a:xfrm>
            <a:off x="3071463" y="3001531"/>
            <a:ext cx="731930" cy="17495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1,023</a:t>
            </a:r>
          </a:p>
        </p:txBody>
      </p:sp>
      <p:sp>
        <p:nvSpPr>
          <p:cNvPr id="89" name="מלבן מעוגל 88"/>
          <p:cNvSpPr/>
          <p:nvPr/>
        </p:nvSpPr>
        <p:spPr>
          <a:xfrm>
            <a:off x="2121805" y="4164188"/>
            <a:ext cx="747768" cy="568734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782</a:t>
            </a:r>
          </a:p>
        </p:txBody>
      </p:sp>
      <p:sp>
        <p:nvSpPr>
          <p:cNvPr id="90" name="מלבן מעוגל 89"/>
          <p:cNvSpPr/>
          <p:nvPr/>
        </p:nvSpPr>
        <p:spPr>
          <a:xfrm>
            <a:off x="5882693" y="5474672"/>
            <a:ext cx="1007585" cy="6071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dirty="0">
                <a:solidFill>
                  <a:schemeClr val="tx2"/>
                </a:solidFill>
              </a:rPr>
              <a:t>תשפ"א</a:t>
            </a:r>
          </a:p>
        </p:txBody>
      </p:sp>
      <p:sp>
        <p:nvSpPr>
          <p:cNvPr id="92" name="מלבן מעוגל 91"/>
          <p:cNvSpPr/>
          <p:nvPr/>
        </p:nvSpPr>
        <p:spPr>
          <a:xfrm>
            <a:off x="4386627" y="5482566"/>
            <a:ext cx="1012115" cy="591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dirty="0" err="1">
                <a:solidFill>
                  <a:schemeClr val="tx2"/>
                </a:solidFill>
              </a:rPr>
              <a:t>תש"ף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7767400" y="1350297"/>
            <a:ext cx="1046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rgbClr val="C00000"/>
                </a:solidFill>
              </a:rPr>
              <a:t>44%+</a:t>
            </a:r>
          </a:p>
        </p:txBody>
      </p:sp>
      <p:cxnSp>
        <p:nvCxnSpPr>
          <p:cNvPr id="94" name="מחבר חץ ישר 93"/>
          <p:cNvCxnSpPr/>
          <p:nvPr/>
        </p:nvCxnSpPr>
        <p:spPr>
          <a:xfrm flipV="1">
            <a:off x="8069859" y="2441905"/>
            <a:ext cx="399360" cy="884388"/>
          </a:xfrm>
          <a:prstGeom prst="straightConnector1">
            <a:avLst/>
          </a:prstGeom>
          <a:ln w="57150"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מלבן 94"/>
          <p:cNvSpPr/>
          <p:nvPr/>
        </p:nvSpPr>
        <p:spPr>
          <a:xfrm>
            <a:off x="5040055" y="1324959"/>
            <a:ext cx="1046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rgbClr val="C00000"/>
                </a:solidFill>
              </a:rPr>
              <a:t>17%+</a:t>
            </a:r>
          </a:p>
        </p:txBody>
      </p:sp>
      <p:cxnSp>
        <p:nvCxnSpPr>
          <p:cNvPr id="96" name="מחבר חץ ישר 95"/>
          <p:cNvCxnSpPr/>
          <p:nvPr/>
        </p:nvCxnSpPr>
        <p:spPr>
          <a:xfrm flipV="1">
            <a:off x="5328911" y="3336213"/>
            <a:ext cx="358850" cy="445367"/>
          </a:xfrm>
          <a:prstGeom prst="straightConnector1">
            <a:avLst/>
          </a:prstGeom>
          <a:ln w="57150"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מלבן 96"/>
          <p:cNvSpPr/>
          <p:nvPr/>
        </p:nvSpPr>
        <p:spPr>
          <a:xfrm>
            <a:off x="2474483" y="1328663"/>
            <a:ext cx="1046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rgbClr val="C00000"/>
                </a:solidFill>
              </a:rPr>
              <a:t>30%+</a:t>
            </a:r>
          </a:p>
        </p:txBody>
      </p:sp>
      <p:cxnSp>
        <p:nvCxnSpPr>
          <p:cNvPr id="98" name="מחבר חץ ישר 97"/>
          <p:cNvCxnSpPr/>
          <p:nvPr/>
        </p:nvCxnSpPr>
        <p:spPr>
          <a:xfrm flipV="1">
            <a:off x="2609934" y="3192391"/>
            <a:ext cx="322940" cy="817596"/>
          </a:xfrm>
          <a:prstGeom prst="straightConnector1">
            <a:avLst/>
          </a:prstGeom>
          <a:ln w="57150"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hape"/>
          <p:cNvSpPr/>
          <p:nvPr/>
        </p:nvSpPr>
        <p:spPr>
          <a:xfrm>
            <a:off x="6950156" y="5499514"/>
            <a:ext cx="225108" cy="58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55" h="21580" extrusionOk="0">
                <a:moveTo>
                  <a:pt x="10600" y="0"/>
                </a:moveTo>
                <a:cubicBezTo>
                  <a:pt x="9184" y="0"/>
                  <a:pt x="7769" y="214"/>
                  <a:pt x="6689" y="642"/>
                </a:cubicBezTo>
                <a:cubicBezTo>
                  <a:pt x="4529" y="1498"/>
                  <a:pt x="4529" y="2887"/>
                  <a:pt x="6689" y="3743"/>
                </a:cubicBezTo>
                <a:cubicBezTo>
                  <a:pt x="8849" y="4599"/>
                  <a:pt x="12354" y="4599"/>
                  <a:pt x="14515" y="3743"/>
                </a:cubicBezTo>
                <a:cubicBezTo>
                  <a:pt x="16675" y="2887"/>
                  <a:pt x="16675" y="1498"/>
                  <a:pt x="14515" y="642"/>
                </a:cubicBezTo>
                <a:cubicBezTo>
                  <a:pt x="13434" y="214"/>
                  <a:pt x="12016" y="0"/>
                  <a:pt x="10600" y="0"/>
                </a:cubicBezTo>
                <a:close/>
                <a:moveTo>
                  <a:pt x="10753" y="4546"/>
                </a:moveTo>
                <a:cubicBezTo>
                  <a:pt x="7600" y="4511"/>
                  <a:pt x="4782" y="5234"/>
                  <a:pt x="2915" y="6250"/>
                </a:cubicBezTo>
                <a:cubicBezTo>
                  <a:pt x="587" y="7517"/>
                  <a:pt x="-164" y="9105"/>
                  <a:pt x="29" y="10671"/>
                </a:cubicBezTo>
                <a:cubicBezTo>
                  <a:pt x="91" y="11177"/>
                  <a:pt x="250" y="11681"/>
                  <a:pt x="505" y="12177"/>
                </a:cubicBezTo>
                <a:cubicBezTo>
                  <a:pt x="675" y="12527"/>
                  <a:pt x="1550" y="12747"/>
                  <a:pt x="2422" y="12661"/>
                </a:cubicBezTo>
                <a:cubicBezTo>
                  <a:pt x="3225" y="12582"/>
                  <a:pt x="3728" y="12266"/>
                  <a:pt x="3564" y="11945"/>
                </a:cubicBezTo>
                <a:cubicBezTo>
                  <a:pt x="3425" y="11278"/>
                  <a:pt x="3506" y="10607"/>
                  <a:pt x="3803" y="9948"/>
                </a:cubicBezTo>
                <a:cubicBezTo>
                  <a:pt x="4114" y="9260"/>
                  <a:pt x="4657" y="8591"/>
                  <a:pt x="5421" y="7961"/>
                </a:cubicBezTo>
                <a:lnTo>
                  <a:pt x="4306" y="11841"/>
                </a:lnTo>
                <a:cubicBezTo>
                  <a:pt x="4168" y="12192"/>
                  <a:pt x="4213" y="12551"/>
                  <a:pt x="4442" y="12895"/>
                </a:cubicBezTo>
                <a:cubicBezTo>
                  <a:pt x="4630" y="13176"/>
                  <a:pt x="4938" y="13443"/>
                  <a:pt x="5351" y="13683"/>
                </a:cubicBezTo>
                <a:lnTo>
                  <a:pt x="6246" y="20915"/>
                </a:lnTo>
                <a:cubicBezTo>
                  <a:pt x="6342" y="21307"/>
                  <a:pt x="7202" y="21600"/>
                  <a:pt x="8197" y="21579"/>
                </a:cubicBezTo>
                <a:cubicBezTo>
                  <a:pt x="9114" y="21560"/>
                  <a:pt x="9853" y="21277"/>
                  <a:pt x="9931" y="20915"/>
                </a:cubicBezTo>
                <a:lnTo>
                  <a:pt x="10633" y="15491"/>
                </a:lnTo>
                <a:lnTo>
                  <a:pt x="11326" y="20845"/>
                </a:lnTo>
                <a:cubicBezTo>
                  <a:pt x="11368" y="21267"/>
                  <a:pt x="12273" y="21595"/>
                  <a:pt x="13340" y="21574"/>
                </a:cubicBezTo>
                <a:cubicBezTo>
                  <a:pt x="14328" y="21554"/>
                  <a:pt x="15109" y="21237"/>
                  <a:pt x="15137" y="20845"/>
                </a:cubicBezTo>
                <a:lnTo>
                  <a:pt x="15912" y="13613"/>
                </a:lnTo>
                <a:cubicBezTo>
                  <a:pt x="16272" y="13429"/>
                  <a:pt x="16555" y="13223"/>
                  <a:pt x="16755" y="13004"/>
                </a:cubicBezTo>
                <a:cubicBezTo>
                  <a:pt x="17054" y="12676"/>
                  <a:pt x="17158" y="12325"/>
                  <a:pt x="17058" y="11978"/>
                </a:cubicBezTo>
                <a:lnTo>
                  <a:pt x="15846" y="7962"/>
                </a:lnTo>
                <a:cubicBezTo>
                  <a:pt x="16588" y="8591"/>
                  <a:pt x="17118" y="9256"/>
                  <a:pt x="17420" y="9940"/>
                </a:cubicBezTo>
                <a:cubicBezTo>
                  <a:pt x="17728" y="10637"/>
                  <a:pt x="17800" y="11347"/>
                  <a:pt x="17630" y="12051"/>
                </a:cubicBezTo>
                <a:cubicBezTo>
                  <a:pt x="17562" y="12327"/>
                  <a:pt x="17965" y="12588"/>
                  <a:pt x="18619" y="12689"/>
                </a:cubicBezTo>
                <a:cubicBezTo>
                  <a:pt x="19621" y="12844"/>
                  <a:pt x="20726" y="12591"/>
                  <a:pt x="20885" y="12169"/>
                </a:cubicBezTo>
                <a:cubicBezTo>
                  <a:pt x="21177" y="10221"/>
                  <a:pt x="21436" y="8076"/>
                  <a:pt x="18529" y="6410"/>
                </a:cubicBezTo>
                <a:cubicBezTo>
                  <a:pt x="16706" y="5365"/>
                  <a:pt x="13939" y="4581"/>
                  <a:pt x="10753" y="4546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 sz="2800">
                <a:solidFill>
                  <a:srgbClr val="8C9097"/>
                </a:solidFill>
              </a:defRPr>
            </a:pPr>
            <a:endParaRPr/>
          </a:p>
        </p:txBody>
      </p:sp>
      <p:sp>
        <p:nvSpPr>
          <p:cNvPr id="22" name="Shape"/>
          <p:cNvSpPr/>
          <p:nvPr/>
        </p:nvSpPr>
        <p:spPr>
          <a:xfrm>
            <a:off x="5485023" y="5499514"/>
            <a:ext cx="225108" cy="58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55" h="21580" extrusionOk="0">
                <a:moveTo>
                  <a:pt x="10600" y="0"/>
                </a:moveTo>
                <a:cubicBezTo>
                  <a:pt x="9184" y="0"/>
                  <a:pt x="7769" y="214"/>
                  <a:pt x="6689" y="642"/>
                </a:cubicBezTo>
                <a:cubicBezTo>
                  <a:pt x="4529" y="1498"/>
                  <a:pt x="4529" y="2887"/>
                  <a:pt x="6689" y="3743"/>
                </a:cubicBezTo>
                <a:cubicBezTo>
                  <a:pt x="8849" y="4599"/>
                  <a:pt x="12354" y="4599"/>
                  <a:pt x="14515" y="3743"/>
                </a:cubicBezTo>
                <a:cubicBezTo>
                  <a:pt x="16675" y="2887"/>
                  <a:pt x="16675" y="1498"/>
                  <a:pt x="14515" y="642"/>
                </a:cubicBezTo>
                <a:cubicBezTo>
                  <a:pt x="13434" y="214"/>
                  <a:pt x="12016" y="0"/>
                  <a:pt x="10600" y="0"/>
                </a:cubicBezTo>
                <a:close/>
                <a:moveTo>
                  <a:pt x="10753" y="4546"/>
                </a:moveTo>
                <a:cubicBezTo>
                  <a:pt x="7600" y="4511"/>
                  <a:pt x="4782" y="5234"/>
                  <a:pt x="2915" y="6250"/>
                </a:cubicBezTo>
                <a:cubicBezTo>
                  <a:pt x="587" y="7517"/>
                  <a:pt x="-164" y="9105"/>
                  <a:pt x="29" y="10671"/>
                </a:cubicBezTo>
                <a:cubicBezTo>
                  <a:pt x="91" y="11177"/>
                  <a:pt x="250" y="11681"/>
                  <a:pt x="505" y="12177"/>
                </a:cubicBezTo>
                <a:cubicBezTo>
                  <a:pt x="675" y="12527"/>
                  <a:pt x="1550" y="12747"/>
                  <a:pt x="2422" y="12661"/>
                </a:cubicBezTo>
                <a:cubicBezTo>
                  <a:pt x="3225" y="12582"/>
                  <a:pt x="3728" y="12266"/>
                  <a:pt x="3564" y="11945"/>
                </a:cubicBezTo>
                <a:cubicBezTo>
                  <a:pt x="3425" y="11278"/>
                  <a:pt x="3506" y="10607"/>
                  <a:pt x="3803" y="9948"/>
                </a:cubicBezTo>
                <a:cubicBezTo>
                  <a:pt x="4114" y="9260"/>
                  <a:pt x="4657" y="8591"/>
                  <a:pt x="5421" y="7961"/>
                </a:cubicBezTo>
                <a:lnTo>
                  <a:pt x="4306" y="11841"/>
                </a:lnTo>
                <a:cubicBezTo>
                  <a:pt x="4168" y="12192"/>
                  <a:pt x="4213" y="12551"/>
                  <a:pt x="4442" y="12895"/>
                </a:cubicBezTo>
                <a:cubicBezTo>
                  <a:pt x="4630" y="13176"/>
                  <a:pt x="4938" y="13443"/>
                  <a:pt x="5351" y="13683"/>
                </a:cubicBezTo>
                <a:lnTo>
                  <a:pt x="6246" y="20915"/>
                </a:lnTo>
                <a:cubicBezTo>
                  <a:pt x="6342" y="21307"/>
                  <a:pt x="7202" y="21600"/>
                  <a:pt x="8197" y="21579"/>
                </a:cubicBezTo>
                <a:cubicBezTo>
                  <a:pt x="9114" y="21560"/>
                  <a:pt x="9853" y="21277"/>
                  <a:pt x="9931" y="20915"/>
                </a:cubicBezTo>
                <a:lnTo>
                  <a:pt x="10633" y="15491"/>
                </a:lnTo>
                <a:lnTo>
                  <a:pt x="11326" y="20845"/>
                </a:lnTo>
                <a:cubicBezTo>
                  <a:pt x="11368" y="21267"/>
                  <a:pt x="12273" y="21595"/>
                  <a:pt x="13340" y="21574"/>
                </a:cubicBezTo>
                <a:cubicBezTo>
                  <a:pt x="14328" y="21554"/>
                  <a:pt x="15109" y="21237"/>
                  <a:pt x="15137" y="20845"/>
                </a:cubicBezTo>
                <a:lnTo>
                  <a:pt x="15912" y="13613"/>
                </a:lnTo>
                <a:cubicBezTo>
                  <a:pt x="16272" y="13429"/>
                  <a:pt x="16555" y="13223"/>
                  <a:pt x="16755" y="13004"/>
                </a:cubicBezTo>
                <a:cubicBezTo>
                  <a:pt x="17054" y="12676"/>
                  <a:pt x="17158" y="12325"/>
                  <a:pt x="17058" y="11978"/>
                </a:cubicBezTo>
                <a:lnTo>
                  <a:pt x="15846" y="7962"/>
                </a:lnTo>
                <a:cubicBezTo>
                  <a:pt x="16588" y="8591"/>
                  <a:pt x="17118" y="9256"/>
                  <a:pt x="17420" y="9940"/>
                </a:cubicBezTo>
                <a:cubicBezTo>
                  <a:pt x="17728" y="10637"/>
                  <a:pt x="17800" y="11347"/>
                  <a:pt x="17630" y="12051"/>
                </a:cubicBezTo>
                <a:cubicBezTo>
                  <a:pt x="17562" y="12327"/>
                  <a:pt x="17965" y="12588"/>
                  <a:pt x="18619" y="12689"/>
                </a:cubicBezTo>
                <a:cubicBezTo>
                  <a:pt x="19621" y="12844"/>
                  <a:pt x="20726" y="12591"/>
                  <a:pt x="20885" y="12169"/>
                </a:cubicBezTo>
                <a:cubicBezTo>
                  <a:pt x="21177" y="10221"/>
                  <a:pt x="21436" y="8076"/>
                  <a:pt x="18529" y="6410"/>
                </a:cubicBezTo>
                <a:cubicBezTo>
                  <a:pt x="16706" y="5365"/>
                  <a:pt x="13939" y="4581"/>
                  <a:pt x="10753" y="4546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 sz="2800">
                <a:solidFill>
                  <a:srgbClr val="8C9097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051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83" y="2329113"/>
            <a:ext cx="4772025" cy="3171825"/>
          </a:xfrm>
          <a:prstGeom prst="rect">
            <a:avLst/>
          </a:prstGeom>
        </p:spPr>
      </p:pic>
      <p:sp>
        <p:nvSpPr>
          <p:cNvPr id="20" name="מלבן 19"/>
          <p:cNvSpPr/>
          <p:nvPr/>
        </p:nvSpPr>
        <p:spPr>
          <a:xfrm>
            <a:off x="209862" y="6355830"/>
            <a:ext cx="554636" cy="502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כותרת 3"/>
          <p:cNvSpPr txBox="1">
            <a:spLocks/>
          </p:cNvSpPr>
          <p:nvPr/>
        </p:nvSpPr>
        <p:spPr>
          <a:xfrm>
            <a:off x="1028487" y="-41225"/>
            <a:ext cx="10515600" cy="1094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השלכות על היבטים רגשיים, חברתיים ולימודיים – פגיעות מיניות</a:t>
            </a:r>
          </a:p>
        </p:txBody>
      </p:sp>
      <p:sp>
        <p:nvSpPr>
          <p:cNvPr id="23" name="מלבן מעוגל 22"/>
          <p:cNvSpPr/>
          <p:nvPr/>
        </p:nvSpPr>
        <p:spPr>
          <a:xfrm>
            <a:off x="8456280" y="2804733"/>
            <a:ext cx="865689" cy="2269316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4,653</a:t>
            </a:r>
          </a:p>
        </p:txBody>
      </p:sp>
      <p:sp>
        <p:nvSpPr>
          <p:cNvPr id="24" name="מלבן מעוגל 23"/>
          <p:cNvSpPr/>
          <p:nvPr/>
        </p:nvSpPr>
        <p:spPr>
          <a:xfrm>
            <a:off x="6700000" y="3527741"/>
            <a:ext cx="852988" cy="1546308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3,741</a:t>
            </a:r>
          </a:p>
        </p:txBody>
      </p:sp>
      <p:cxnSp>
        <p:nvCxnSpPr>
          <p:cNvPr id="30" name="מחבר חץ ישר 29"/>
          <p:cNvCxnSpPr/>
          <p:nvPr/>
        </p:nvCxnSpPr>
        <p:spPr>
          <a:xfrm flipV="1">
            <a:off x="7650418" y="4010010"/>
            <a:ext cx="805862" cy="581769"/>
          </a:xfrm>
          <a:prstGeom prst="straightConnector1">
            <a:avLst/>
          </a:prstGeom>
          <a:ln w="57150"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לבן 30"/>
          <p:cNvSpPr/>
          <p:nvPr/>
        </p:nvSpPr>
        <p:spPr>
          <a:xfrm>
            <a:off x="7551048" y="4571304"/>
            <a:ext cx="1046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solidFill>
                  <a:srgbClr val="C00000"/>
                </a:solidFill>
              </a:rPr>
              <a:t>912+</a:t>
            </a:r>
          </a:p>
        </p:txBody>
      </p:sp>
      <p:sp>
        <p:nvSpPr>
          <p:cNvPr id="4" name="מלבן 3"/>
          <p:cNvSpPr/>
          <p:nvPr/>
        </p:nvSpPr>
        <p:spPr>
          <a:xfrm>
            <a:off x="848673" y="1112240"/>
            <a:ext cx="9998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he-IL" sz="24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מספר אירועי פגיעה מינית המגיעים להיוועצות עם מדריכי שפ"י (שירות פסיכולוגי ייעוצי)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7703325" y="5197362"/>
            <a:ext cx="1007585" cy="6071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dirty="0">
                <a:solidFill>
                  <a:schemeClr val="tx2"/>
                </a:solidFill>
              </a:rPr>
              <a:t>תשפ"א</a:t>
            </a:r>
          </a:p>
        </p:txBody>
      </p:sp>
      <p:sp>
        <p:nvSpPr>
          <p:cNvPr id="14" name="מלבן מעוגל 13"/>
          <p:cNvSpPr/>
          <p:nvPr/>
        </p:nvSpPr>
        <p:spPr>
          <a:xfrm>
            <a:off x="6003998" y="5213151"/>
            <a:ext cx="1012115" cy="591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dirty="0" err="1">
                <a:solidFill>
                  <a:schemeClr val="tx2"/>
                </a:solidFill>
              </a:rPr>
              <a:t>תש"ף</a:t>
            </a:r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15" name="Shape"/>
          <p:cNvSpPr/>
          <p:nvPr/>
        </p:nvSpPr>
        <p:spPr>
          <a:xfrm>
            <a:off x="8770788" y="5222204"/>
            <a:ext cx="225108" cy="58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55" h="21580" extrusionOk="0">
                <a:moveTo>
                  <a:pt x="10600" y="0"/>
                </a:moveTo>
                <a:cubicBezTo>
                  <a:pt x="9184" y="0"/>
                  <a:pt x="7769" y="214"/>
                  <a:pt x="6689" y="642"/>
                </a:cubicBezTo>
                <a:cubicBezTo>
                  <a:pt x="4529" y="1498"/>
                  <a:pt x="4529" y="2887"/>
                  <a:pt x="6689" y="3743"/>
                </a:cubicBezTo>
                <a:cubicBezTo>
                  <a:pt x="8849" y="4599"/>
                  <a:pt x="12354" y="4599"/>
                  <a:pt x="14515" y="3743"/>
                </a:cubicBezTo>
                <a:cubicBezTo>
                  <a:pt x="16675" y="2887"/>
                  <a:pt x="16675" y="1498"/>
                  <a:pt x="14515" y="642"/>
                </a:cubicBezTo>
                <a:cubicBezTo>
                  <a:pt x="13434" y="214"/>
                  <a:pt x="12016" y="0"/>
                  <a:pt x="10600" y="0"/>
                </a:cubicBezTo>
                <a:close/>
                <a:moveTo>
                  <a:pt x="10753" y="4546"/>
                </a:moveTo>
                <a:cubicBezTo>
                  <a:pt x="7600" y="4511"/>
                  <a:pt x="4782" y="5234"/>
                  <a:pt x="2915" y="6250"/>
                </a:cubicBezTo>
                <a:cubicBezTo>
                  <a:pt x="587" y="7517"/>
                  <a:pt x="-164" y="9105"/>
                  <a:pt x="29" y="10671"/>
                </a:cubicBezTo>
                <a:cubicBezTo>
                  <a:pt x="91" y="11177"/>
                  <a:pt x="250" y="11681"/>
                  <a:pt x="505" y="12177"/>
                </a:cubicBezTo>
                <a:cubicBezTo>
                  <a:pt x="675" y="12527"/>
                  <a:pt x="1550" y="12747"/>
                  <a:pt x="2422" y="12661"/>
                </a:cubicBezTo>
                <a:cubicBezTo>
                  <a:pt x="3225" y="12582"/>
                  <a:pt x="3728" y="12266"/>
                  <a:pt x="3564" y="11945"/>
                </a:cubicBezTo>
                <a:cubicBezTo>
                  <a:pt x="3425" y="11278"/>
                  <a:pt x="3506" y="10607"/>
                  <a:pt x="3803" y="9948"/>
                </a:cubicBezTo>
                <a:cubicBezTo>
                  <a:pt x="4114" y="9260"/>
                  <a:pt x="4657" y="8591"/>
                  <a:pt x="5421" y="7961"/>
                </a:cubicBezTo>
                <a:lnTo>
                  <a:pt x="4306" y="11841"/>
                </a:lnTo>
                <a:cubicBezTo>
                  <a:pt x="4168" y="12192"/>
                  <a:pt x="4213" y="12551"/>
                  <a:pt x="4442" y="12895"/>
                </a:cubicBezTo>
                <a:cubicBezTo>
                  <a:pt x="4630" y="13176"/>
                  <a:pt x="4938" y="13443"/>
                  <a:pt x="5351" y="13683"/>
                </a:cubicBezTo>
                <a:lnTo>
                  <a:pt x="6246" y="20915"/>
                </a:lnTo>
                <a:cubicBezTo>
                  <a:pt x="6342" y="21307"/>
                  <a:pt x="7202" y="21600"/>
                  <a:pt x="8197" y="21579"/>
                </a:cubicBezTo>
                <a:cubicBezTo>
                  <a:pt x="9114" y="21560"/>
                  <a:pt x="9853" y="21277"/>
                  <a:pt x="9931" y="20915"/>
                </a:cubicBezTo>
                <a:lnTo>
                  <a:pt x="10633" y="15491"/>
                </a:lnTo>
                <a:lnTo>
                  <a:pt x="11326" y="20845"/>
                </a:lnTo>
                <a:cubicBezTo>
                  <a:pt x="11368" y="21267"/>
                  <a:pt x="12273" y="21595"/>
                  <a:pt x="13340" y="21574"/>
                </a:cubicBezTo>
                <a:cubicBezTo>
                  <a:pt x="14328" y="21554"/>
                  <a:pt x="15109" y="21237"/>
                  <a:pt x="15137" y="20845"/>
                </a:cubicBezTo>
                <a:lnTo>
                  <a:pt x="15912" y="13613"/>
                </a:lnTo>
                <a:cubicBezTo>
                  <a:pt x="16272" y="13429"/>
                  <a:pt x="16555" y="13223"/>
                  <a:pt x="16755" y="13004"/>
                </a:cubicBezTo>
                <a:cubicBezTo>
                  <a:pt x="17054" y="12676"/>
                  <a:pt x="17158" y="12325"/>
                  <a:pt x="17058" y="11978"/>
                </a:cubicBezTo>
                <a:lnTo>
                  <a:pt x="15846" y="7962"/>
                </a:lnTo>
                <a:cubicBezTo>
                  <a:pt x="16588" y="8591"/>
                  <a:pt x="17118" y="9256"/>
                  <a:pt x="17420" y="9940"/>
                </a:cubicBezTo>
                <a:cubicBezTo>
                  <a:pt x="17728" y="10637"/>
                  <a:pt x="17800" y="11347"/>
                  <a:pt x="17630" y="12051"/>
                </a:cubicBezTo>
                <a:cubicBezTo>
                  <a:pt x="17562" y="12327"/>
                  <a:pt x="17965" y="12588"/>
                  <a:pt x="18619" y="12689"/>
                </a:cubicBezTo>
                <a:cubicBezTo>
                  <a:pt x="19621" y="12844"/>
                  <a:pt x="20726" y="12591"/>
                  <a:pt x="20885" y="12169"/>
                </a:cubicBezTo>
                <a:cubicBezTo>
                  <a:pt x="21177" y="10221"/>
                  <a:pt x="21436" y="8076"/>
                  <a:pt x="18529" y="6410"/>
                </a:cubicBezTo>
                <a:cubicBezTo>
                  <a:pt x="16706" y="5365"/>
                  <a:pt x="13939" y="4581"/>
                  <a:pt x="10753" y="4546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 sz="2800">
                <a:solidFill>
                  <a:srgbClr val="8C9097"/>
                </a:solidFill>
              </a:defRPr>
            </a:pPr>
            <a:endParaRPr/>
          </a:p>
        </p:txBody>
      </p:sp>
      <p:sp>
        <p:nvSpPr>
          <p:cNvPr id="16" name="Shape"/>
          <p:cNvSpPr/>
          <p:nvPr/>
        </p:nvSpPr>
        <p:spPr>
          <a:xfrm>
            <a:off x="7115908" y="5222204"/>
            <a:ext cx="225108" cy="58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55" h="21580" extrusionOk="0">
                <a:moveTo>
                  <a:pt x="10600" y="0"/>
                </a:moveTo>
                <a:cubicBezTo>
                  <a:pt x="9184" y="0"/>
                  <a:pt x="7769" y="214"/>
                  <a:pt x="6689" y="642"/>
                </a:cubicBezTo>
                <a:cubicBezTo>
                  <a:pt x="4529" y="1498"/>
                  <a:pt x="4529" y="2887"/>
                  <a:pt x="6689" y="3743"/>
                </a:cubicBezTo>
                <a:cubicBezTo>
                  <a:pt x="8849" y="4599"/>
                  <a:pt x="12354" y="4599"/>
                  <a:pt x="14515" y="3743"/>
                </a:cubicBezTo>
                <a:cubicBezTo>
                  <a:pt x="16675" y="2887"/>
                  <a:pt x="16675" y="1498"/>
                  <a:pt x="14515" y="642"/>
                </a:cubicBezTo>
                <a:cubicBezTo>
                  <a:pt x="13434" y="214"/>
                  <a:pt x="12016" y="0"/>
                  <a:pt x="10600" y="0"/>
                </a:cubicBezTo>
                <a:close/>
                <a:moveTo>
                  <a:pt x="10753" y="4546"/>
                </a:moveTo>
                <a:cubicBezTo>
                  <a:pt x="7600" y="4511"/>
                  <a:pt x="4782" y="5234"/>
                  <a:pt x="2915" y="6250"/>
                </a:cubicBezTo>
                <a:cubicBezTo>
                  <a:pt x="587" y="7517"/>
                  <a:pt x="-164" y="9105"/>
                  <a:pt x="29" y="10671"/>
                </a:cubicBezTo>
                <a:cubicBezTo>
                  <a:pt x="91" y="11177"/>
                  <a:pt x="250" y="11681"/>
                  <a:pt x="505" y="12177"/>
                </a:cubicBezTo>
                <a:cubicBezTo>
                  <a:pt x="675" y="12527"/>
                  <a:pt x="1550" y="12747"/>
                  <a:pt x="2422" y="12661"/>
                </a:cubicBezTo>
                <a:cubicBezTo>
                  <a:pt x="3225" y="12582"/>
                  <a:pt x="3728" y="12266"/>
                  <a:pt x="3564" y="11945"/>
                </a:cubicBezTo>
                <a:cubicBezTo>
                  <a:pt x="3425" y="11278"/>
                  <a:pt x="3506" y="10607"/>
                  <a:pt x="3803" y="9948"/>
                </a:cubicBezTo>
                <a:cubicBezTo>
                  <a:pt x="4114" y="9260"/>
                  <a:pt x="4657" y="8591"/>
                  <a:pt x="5421" y="7961"/>
                </a:cubicBezTo>
                <a:lnTo>
                  <a:pt x="4306" y="11841"/>
                </a:lnTo>
                <a:cubicBezTo>
                  <a:pt x="4168" y="12192"/>
                  <a:pt x="4213" y="12551"/>
                  <a:pt x="4442" y="12895"/>
                </a:cubicBezTo>
                <a:cubicBezTo>
                  <a:pt x="4630" y="13176"/>
                  <a:pt x="4938" y="13443"/>
                  <a:pt x="5351" y="13683"/>
                </a:cubicBezTo>
                <a:lnTo>
                  <a:pt x="6246" y="20915"/>
                </a:lnTo>
                <a:cubicBezTo>
                  <a:pt x="6342" y="21307"/>
                  <a:pt x="7202" y="21600"/>
                  <a:pt x="8197" y="21579"/>
                </a:cubicBezTo>
                <a:cubicBezTo>
                  <a:pt x="9114" y="21560"/>
                  <a:pt x="9853" y="21277"/>
                  <a:pt x="9931" y="20915"/>
                </a:cubicBezTo>
                <a:lnTo>
                  <a:pt x="10633" y="15491"/>
                </a:lnTo>
                <a:lnTo>
                  <a:pt x="11326" y="20845"/>
                </a:lnTo>
                <a:cubicBezTo>
                  <a:pt x="11368" y="21267"/>
                  <a:pt x="12273" y="21595"/>
                  <a:pt x="13340" y="21574"/>
                </a:cubicBezTo>
                <a:cubicBezTo>
                  <a:pt x="14328" y="21554"/>
                  <a:pt x="15109" y="21237"/>
                  <a:pt x="15137" y="20845"/>
                </a:cubicBezTo>
                <a:lnTo>
                  <a:pt x="15912" y="13613"/>
                </a:lnTo>
                <a:cubicBezTo>
                  <a:pt x="16272" y="13429"/>
                  <a:pt x="16555" y="13223"/>
                  <a:pt x="16755" y="13004"/>
                </a:cubicBezTo>
                <a:cubicBezTo>
                  <a:pt x="17054" y="12676"/>
                  <a:pt x="17158" y="12325"/>
                  <a:pt x="17058" y="11978"/>
                </a:cubicBezTo>
                <a:lnTo>
                  <a:pt x="15846" y="7962"/>
                </a:lnTo>
                <a:cubicBezTo>
                  <a:pt x="16588" y="8591"/>
                  <a:pt x="17118" y="9256"/>
                  <a:pt x="17420" y="9940"/>
                </a:cubicBezTo>
                <a:cubicBezTo>
                  <a:pt x="17728" y="10637"/>
                  <a:pt x="17800" y="11347"/>
                  <a:pt x="17630" y="12051"/>
                </a:cubicBezTo>
                <a:cubicBezTo>
                  <a:pt x="17562" y="12327"/>
                  <a:pt x="17965" y="12588"/>
                  <a:pt x="18619" y="12689"/>
                </a:cubicBezTo>
                <a:cubicBezTo>
                  <a:pt x="19621" y="12844"/>
                  <a:pt x="20726" y="12591"/>
                  <a:pt x="20885" y="12169"/>
                </a:cubicBezTo>
                <a:cubicBezTo>
                  <a:pt x="21177" y="10221"/>
                  <a:pt x="21436" y="8076"/>
                  <a:pt x="18529" y="6410"/>
                </a:cubicBezTo>
                <a:cubicBezTo>
                  <a:pt x="16706" y="5365"/>
                  <a:pt x="13939" y="4581"/>
                  <a:pt x="10753" y="4546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 sz="2800">
                <a:solidFill>
                  <a:srgbClr val="8C9097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40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691978" y="-55955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תמונת מצב תחלואה מצטברת – מערכת החינוך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B774-1900-44A4-BD0E-B9FF181669B6}" type="datetime8">
              <a:rPr lang="he-IL" smtClean="0"/>
              <a:t>22 אוגוסט 21</a:t>
            </a:fld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2FB-47D5-4271-8EF7-6F46D163D211}" type="slidenum">
              <a:rPr lang="he-IL" smtClean="0"/>
              <a:t>13</a:t>
            </a:fld>
            <a:endParaRPr lang="he-IL"/>
          </a:p>
        </p:txBody>
      </p:sp>
      <p:sp>
        <p:nvSpPr>
          <p:cNvPr id="6" name="מלבן 21"/>
          <p:cNvSpPr/>
          <p:nvPr/>
        </p:nvSpPr>
        <p:spPr>
          <a:xfrm>
            <a:off x="46646" y="6538912"/>
            <a:ext cx="115671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900" dirty="0"/>
              <a:t>*הנתונים מבוססים על נתוני התחלואה של משרד הבריאות באימות מערכות משרד החינוך  *מוסדות סגורים בהתאם למדיניות משרד החינוך במערכת הפעילה.</a:t>
            </a:r>
            <a:endParaRPr lang="en-US" sz="900" dirty="0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453853" y="729514"/>
          <a:ext cx="11210925" cy="550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11210969" imgH="5505570" progId="Excel.Sheet.12">
                  <p:link updateAutomatic="1"/>
                </p:oleObj>
              </mc:Choice>
              <mc:Fallback>
                <p:oleObj name="Worksheet" r:id="rId3" imgW="11210969" imgH="5505570" progId="Excel.Sheet.12">
                  <p:link updateAutomatic="1"/>
                  <p:pic>
                    <p:nvPicPr>
                      <p:cNvPr id="11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853" y="729514"/>
                        <a:ext cx="11210925" cy="550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מלבן 11"/>
          <p:cNvSpPr/>
          <p:nvPr/>
        </p:nvSpPr>
        <p:spPr>
          <a:xfrm>
            <a:off x="4297984" y="4030128"/>
            <a:ext cx="3248167" cy="2265529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8667542" y="4030128"/>
            <a:ext cx="3248167" cy="2265529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130071" y="4030128"/>
            <a:ext cx="3248167" cy="2265529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012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58738B6-7944-4682-A6C2-DB8A1B140FF7}"/>
              </a:ext>
            </a:extLst>
          </p:cNvPr>
          <p:cNvGrpSpPr/>
          <p:nvPr/>
        </p:nvGrpSpPr>
        <p:grpSpPr>
          <a:xfrm>
            <a:off x="4090033" y="1421767"/>
            <a:ext cx="4011933" cy="4014465"/>
            <a:chOff x="4090033" y="1421767"/>
            <a:chExt cx="4011933" cy="4014465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xmlns="" id="{F718E003-179C-4969-BA60-ECFA0FAF37DA}"/>
                </a:ext>
              </a:extLst>
            </p:cNvPr>
            <p:cNvSpPr/>
            <p:nvPr/>
          </p:nvSpPr>
          <p:spPr>
            <a:xfrm>
              <a:off x="6718934" y="3148966"/>
              <a:ext cx="1383032" cy="228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7177" y="21600"/>
                  </a:lnTo>
                  <a:cubicBezTo>
                    <a:pt x="18982" y="21600"/>
                    <a:pt x="20569" y="20952"/>
                    <a:pt x="21263" y="19945"/>
                  </a:cubicBezTo>
                  <a:cubicBezTo>
                    <a:pt x="21481" y="19621"/>
                    <a:pt x="21600" y="19273"/>
                    <a:pt x="21600" y="18926"/>
                  </a:cubicBezTo>
                  <a:lnTo>
                    <a:pt x="21600" y="7544"/>
                  </a:lnTo>
                  <a:lnTo>
                    <a:pt x="0" y="0"/>
                  </a:lnTo>
                  <a:lnTo>
                    <a:pt x="0" y="5289"/>
                  </a:lnTo>
                  <a:lnTo>
                    <a:pt x="0" y="2160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57150">
              <a:solidFill>
                <a:srgbClr val="43DC88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" name="Shape">
              <a:extLst>
                <a:ext uri="{FF2B5EF4-FFF2-40B4-BE49-F238E27FC236}">
                  <a16:creationId xmlns:a16="http://schemas.microsoft.com/office/drawing/2014/main" xmlns="" id="{D4DDF944-DEE0-4FC8-905A-4573159E0FFD}"/>
                </a:ext>
              </a:extLst>
            </p:cNvPr>
            <p:cNvSpPr/>
            <p:nvPr/>
          </p:nvSpPr>
          <p:spPr>
            <a:xfrm>
              <a:off x="6160134" y="1637667"/>
              <a:ext cx="1938019" cy="2231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676"/>
                  </a:lnTo>
                  <a:cubicBezTo>
                    <a:pt x="21600" y="443"/>
                    <a:pt x="21572" y="221"/>
                    <a:pt x="21501" y="0"/>
                  </a:cubicBezTo>
                  <a:lnTo>
                    <a:pt x="3595" y="8974"/>
                  </a:lnTo>
                  <a:lnTo>
                    <a:pt x="0" y="10769"/>
                  </a:lnTo>
                  <a:lnTo>
                    <a:pt x="21600" y="2160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57150">
              <a:solidFill>
                <a:srgbClr val="FFC000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xmlns="" id="{2E2FF37D-7EFE-4AF4-907D-59C3F2356D52}"/>
                </a:ext>
              </a:extLst>
            </p:cNvPr>
            <p:cNvSpPr/>
            <p:nvPr/>
          </p:nvSpPr>
          <p:spPr>
            <a:xfrm>
              <a:off x="4090034" y="2996566"/>
              <a:ext cx="1936750" cy="223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924"/>
                  </a:moveTo>
                  <a:cubicBezTo>
                    <a:pt x="0" y="21157"/>
                    <a:pt x="28" y="21379"/>
                    <a:pt x="99" y="21600"/>
                  </a:cubicBezTo>
                  <a:lnTo>
                    <a:pt x="20354" y="11445"/>
                  </a:lnTo>
                  <a:lnTo>
                    <a:pt x="21600" y="10818"/>
                  </a:lnTo>
                  <a:lnTo>
                    <a:pt x="0" y="0"/>
                  </a:lnTo>
                  <a:lnTo>
                    <a:pt x="0" y="20924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57150">
              <a:solidFill>
                <a:srgbClr val="7030A0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xmlns="" id="{627FFF19-DC12-4855-B32C-5D5DADCC51C4}"/>
                </a:ext>
              </a:extLst>
            </p:cNvPr>
            <p:cNvSpPr/>
            <p:nvPr/>
          </p:nvSpPr>
          <p:spPr>
            <a:xfrm>
              <a:off x="4115434" y="3822067"/>
              <a:ext cx="2526033" cy="160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52" y="3774"/>
                  </a:moveTo>
                  <a:lnTo>
                    <a:pt x="7928" y="12414"/>
                  </a:lnTo>
                  <a:lnTo>
                    <a:pt x="0" y="19619"/>
                  </a:lnTo>
                  <a:cubicBezTo>
                    <a:pt x="424" y="20832"/>
                    <a:pt x="1227" y="21600"/>
                    <a:pt x="2129" y="21600"/>
                  </a:cubicBezTo>
                  <a:lnTo>
                    <a:pt x="21600" y="21600"/>
                  </a:lnTo>
                  <a:lnTo>
                    <a:pt x="21600" y="0"/>
                  </a:lnTo>
                  <a:lnTo>
                    <a:pt x="17452" y="3774"/>
                  </a:lnTo>
                  <a:lnTo>
                    <a:pt x="17452" y="3774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57150">
              <a:solidFill>
                <a:srgbClr val="D63655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Triangle">
              <a:extLst>
                <a:ext uri="{FF2B5EF4-FFF2-40B4-BE49-F238E27FC236}">
                  <a16:creationId xmlns:a16="http://schemas.microsoft.com/office/drawing/2014/main" xmlns="" id="{2CED89C7-1812-4D7A-81EE-B14CD9C732B3}"/>
                </a:ext>
              </a:extLst>
            </p:cNvPr>
            <p:cNvSpPr/>
            <p:nvPr/>
          </p:nvSpPr>
          <p:spPr>
            <a:xfrm>
              <a:off x="5042533" y="4114167"/>
              <a:ext cx="1113790" cy="64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CCE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xmlns="" id="{74934C6A-F5DC-4E09-AA60-C82199DC9E66}"/>
                </a:ext>
              </a:extLst>
            </p:cNvPr>
            <p:cNvSpPr/>
            <p:nvPr/>
          </p:nvSpPr>
          <p:spPr>
            <a:xfrm>
              <a:off x="5537834" y="1421767"/>
              <a:ext cx="2526033" cy="160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48" y="17826"/>
                  </a:moveTo>
                  <a:lnTo>
                    <a:pt x="17441" y="5754"/>
                  </a:lnTo>
                  <a:lnTo>
                    <a:pt x="21600" y="1981"/>
                  </a:lnTo>
                  <a:cubicBezTo>
                    <a:pt x="21176" y="768"/>
                    <a:pt x="20373" y="0"/>
                    <a:pt x="19471" y="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4148" y="17826"/>
                  </a:lnTo>
                  <a:lnTo>
                    <a:pt x="4148" y="17826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w="57150">
              <a:solidFill>
                <a:schemeClr val="accent2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Triangle">
              <a:extLst>
                <a:ext uri="{FF2B5EF4-FFF2-40B4-BE49-F238E27FC236}">
                  <a16:creationId xmlns:a16="http://schemas.microsoft.com/office/drawing/2014/main" xmlns="" id="{D428FB0E-7F00-4420-BDD5-D0CD31EE2307}"/>
                </a:ext>
              </a:extLst>
            </p:cNvPr>
            <p:cNvSpPr/>
            <p:nvPr/>
          </p:nvSpPr>
          <p:spPr>
            <a:xfrm>
              <a:off x="6020433" y="1853566"/>
              <a:ext cx="1555752" cy="89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BB95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xmlns="" id="{A7E0E62E-D88A-4030-AF20-363E9389EE33}"/>
                </a:ext>
              </a:extLst>
            </p:cNvPr>
            <p:cNvSpPr/>
            <p:nvPr/>
          </p:nvSpPr>
          <p:spPr>
            <a:xfrm>
              <a:off x="4090034" y="1421767"/>
              <a:ext cx="1383032" cy="2287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423" y="0"/>
                  </a:lnTo>
                  <a:cubicBezTo>
                    <a:pt x="2618" y="0"/>
                    <a:pt x="1031" y="648"/>
                    <a:pt x="337" y="1655"/>
                  </a:cubicBezTo>
                  <a:cubicBezTo>
                    <a:pt x="119" y="1979"/>
                    <a:pt x="0" y="2327"/>
                    <a:pt x="0" y="2675"/>
                  </a:cubicBezTo>
                  <a:lnTo>
                    <a:pt x="0" y="14056"/>
                  </a:lnTo>
                  <a:lnTo>
                    <a:pt x="21600" y="21600"/>
                  </a:lnTo>
                  <a:lnTo>
                    <a:pt x="21600" y="16311"/>
                  </a:lnTo>
                  <a:lnTo>
                    <a:pt x="2160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w="57150">
              <a:solidFill>
                <a:srgbClr val="15A5C5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xmlns="" id="{BB4FFB8C-4C0B-4F76-856E-F3D3BD8BC67C}"/>
                </a:ext>
              </a:extLst>
            </p:cNvPr>
            <p:cNvSpPr/>
            <p:nvPr/>
          </p:nvSpPr>
          <p:spPr>
            <a:xfrm>
              <a:off x="4090033" y="2907667"/>
              <a:ext cx="1382473" cy="798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F716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4BA1D68-AFE3-4E54-99F0-606AB2D93E54}"/>
                </a:ext>
              </a:extLst>
            </p:cNvPr>
            <p:cNvSpPr txBox="1"/>
            <p:nvPr/>
          </p:nvSpPr>
          <p:spPr>
            <a:xfrm>
              <a:off x="5595702" y="238296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D6EA3FD-04C4-4C86-BE89-1A9F7033E0D0}"/>
                </a:ext>
              </a:extLst>
            </p:cNvPr>
            <p:cNvSpPr txBox="1"/>
            <p:nvPr/>
          </p:nvSpPr>
          <p:spPr>
            <a:xfrm>
              <a:off x="6511670" y="256424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A937267-2C47-4F6D-B976-7D76915A926A}"/>
                </a:ext>
              </a:extLst>
            </p:cNvPr>
            <p:cNvSpPr txBox="1"/>
            <p:nvPr/>
          </p:nvSpPr>
          <p:spPr>
            <a:xfrm>
              <a:off x="6767191" y="340807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32CDDC1-6F7A-4547-8BF0-FC18B30AE807}"/>
                </a:ext>
              </a:extLst>
            </p:cNvPr>
            <p:cNvSpPr txBox="1"/>
            <p:nvPr/>
          </p:nvSpPr>
          <p:spPr>
            <a:xfrm>
              <a:off x="6165218" y="407954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B588391-0AFA-4B84-B751-867D882C8C63}"/>
                </a:ext>
              </a:extLst>
            </p:cNvPr>
            <p:cNvSpPr txBox="1"/>
            <p:nvPr/>
          </p:nvSpPr>
          <p:spPr>
            <a:xfrm>
              <a:off x="5263154" y="39000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3B495C"/>
                  </a:solidFill>
                </a:rPr>
                <a:t>05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CD83431-FB28-45ED-B9E2-95F23ACAE325}"/>
                </a:ext>
              </a:extLst>
            </p:cNvPr>
            <p:cNvSpPr txBox="1"/>
            <p:nvPr/>
          </p:nvSpPr>
          <p:spPr>
            <a:xfrm>
              <a:off x="5006301" y="302322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06</a:t>
              </a:r>
            </a:p>
          </p:txBody>
        </p:sp>
      </p:grpSp>
      <p:pic>
        <p:nvPicPr>
          <p:cNvPr id="51" name="תמונה 50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0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944" y="3000776"/>
            <a:ext cx="748472" cy="94650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</a:rPr>
              <a:t>מודל השכבות</a:t>
            </a:r>
          </a:p>
        </p:txBody>
      </p:sp>
      <p:grpSp>
        <p:nvGrpSpPr>
          <p:cNvPr id="28" name="קבוצה 27"/>
          <p:cNvGrpSpPr/>
          <p:nvPr/>
        </p:nvGrpSpPr>
        <p:grpSpPr>
          <a:xfrm>
            <a:off x="8683625" y="1304442"/>
            <a:ext cx="3460960" cy="1464296"/>
            <a:chOff x="8683625" y="883341"/>
            <a:chExt cx="3460960" cy="1464296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6949759F-FBFA-4B42-A901-3F59B427EBBC}"/>
                </a:ext>
              </a:extLst>
            </p:cNvPr>
            <p:cNvSpPr/>
            <p:nvPr/>
          </p:nvSpPr>
          <p:spPr>
            <a:xfrm>
              <a:off x="11490792" y="1070837"/>
              <a:ext cx="480505" cy="4805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1"/>
                </a:solidFill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E4911151-C932-497F-9E14-AE248F33AA3F}"/>
                </a:ext>
              </a:extLst>
            </p:cNvPr>
            <p:cNvGrpSpPr/>
            <p:nvPr/>
          </p:nvGrpSpPr>
          <p:grpSpPr>
            <a:xfrm>
              <a:off x="8683625" y="1037046"/>
              <a:ext cx="3047420" cy="1310591"/>
              <a:chOff x="8921977" y="1261621"/>
              <a:chExt cx="3047420" cy="1310591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8EF5A770-FFD2-41AB-ABBE-C910276AFB5C}"/>
                  </a:ext>
                </a:extLst>
              </p:cNvPr>
              <p:cNvSpPr txBox="1"/>
              <p:nvPr/>
            </p:nvSpPr>
            <p:spPr>
              <a:xfrm>
                <a:off x="8958805" y="1261621"/>
                <a:ext cx="3010592" cy="769441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he-IL" sz="2200" b="1" noProof="1">
                    <a:solidFill>
                      <a:schemeClr val="accent2">
                        <a:lumMod val="75000"/>
                      </a:schemeClr>
                    </a:solidFill>
                  </a:rPr>
                  <a:t> סיוע למשרד הבריאות במאמץ החיסונים הלאומי</a:t>
                </a:r>
                <a:endParaRPr lang="en-US" sz="2200" b="1" noProof="1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9354AF19-9BC6-4119-B9FC-118695C2D675}"/>
                  </a:ext>
                </a:extLst>
              </p:cNvPr>
              <p:cNvSpPr txBox="1"/>
              <p:nvPr/>
            </p:nvSpPr>
            <p:spPr>
              <a:xfrm>
                <a:off x="8921977" y="1925881"/>
                <a:ext cx="2926080" cy="64633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lvl="0" algn="r" rtl="1">
                  <a:spcAft>
                    <a:spcPts val="0"/>
                  </a:spcAft>
                </a:pPr>
                <a:r>
                  <a:rPr lang="he-IL" b="1" dirty="0">
                    <a:solidFill>
                      <a:srgbClr val="002060"/>
                    </a:solidFill>
                  </a:rPr>
                  <a:t>המטרה: הגדלת מס' התלמידים והצוותים פטורי הבידוד </a:t>
                </a:r>
              </a:p>
            </p:txBody>
          </p:sp>
        </p:grpSp>
        <p:sp>
          <p:nvSpPr>
            <p:cNvPr id="27" name="אליפסה 26"/>
            <p:cNvSpPr/>
            <p:nvPr/>
          </p:nvSpPr>
          <p:spPr>
            <a:xfrm>
              <a:off x="11275341" y="883341"/>
              <a:ext cx="869244" cy="8437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>
                  <a:solidFill>
                    <a:srgbClr val="C46910"/>
                  </a:solidFill>
                </a:rPr>
                <a:t>01</a:t>
              </a:r>
              <a:endParaRPr lang="he-IL" sz="2400" b="1" dirty="0">
                <a:solidFill>
                  <a:srgbClr val="C46910"/>
                </a:solidFill>
              </a:endParaRPr>
            </a:p>
          </p:txBody>
        </p:sp>
      </p:grpSp>
      <p:grpSp>
        <p:nvGrpSpPr>
          <p:cNvPr id="80" name="קבוצה 79"/>
          <p:cNvGrpSpPr/>
          <p:nvPr/>
        </p:nvGrpSpPr>
        <p:grpSpPr>
          <a:xfrm>
            <a:off x="8619059" y="3009071"/>
            <a:ext cx="3525526" cy="1741295"/>
            <a:chOff x="8619059" y="883341"/>
            <a:chExt cx="3525526" cy="1741295"/>
          </a:xfrm>
        </p:grpSpPr>
        <p:sp>
          <p:nvSpPr>
            <p:cNvPr id="82" name="Oval 80">
              <a:extLst>
                <a:ext uri="{FF2B5EF4-FFF2-40B4-BE49-F238E27FC236}">
                  <a16:creationId xmlns:a16="http://schemas.microsoft.com/office/drawing/2014/main" xmlns="" id="{6949759F-FBFA-4B42-A901-3F59B427EBBC}"/>
                </a:ext>
              </a:extLst>
            </p:cNvPr>
            <p:cNvSpPr/>
            <p:nvPr/>
          </p:nvSpPr>
          <p:spPr>
            <a:xfrm>
              <a:off x="11490792" y="1070837"/>
              <a:ext cx="480505" cy="4805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1"/>
                </a:solidFill>
              </a:endParaRPr>
            </a:p>
          </p:txBody>
        </p:sp>
        <p:grpSp>
          <p:nvGrpSpPr>
            <p:cNvPr id="84" name="Group 67">
              <a:extLst>
                <a:ext uri="{FF2B5EF4-FFF2-40B4-BE49-F238E27FC236}">
                  <a16:creationId xmlns:a16="http://schemas.microsoft.com/office/drawing/2014/main" xmlns="" id="{E4911151-C932-497F-9E14-AE248F33AA3F}"/>
                </a:ext>
              </a:extLst>
            </p:cNvPr>
            <p:cNvGrpSpPr/>
            <p:nvPr/>
          </p:nvGrpSpPr>
          <p:grpSpPr>
            <a:xfrm>
              <a:off x="8619059" y="999563"/>
              <a:ext cx="3010592" cy="1625073"/>
              <a:chOff x="8857411" y="1224138"/>
              <a:chExt cx="3010592" cy="1625073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8EF5A770-FFD2-41AB-ABBE-C910276AFB5C}"/>
                  </a:ext>
                </a:extLst>
              </p:cNvPr>
              <p:cNvSpPr txBox="1"/>
              <p:nvPr/>
            </p:nvSpPr>
            <p:spPr>
              <a:xfrm>
                <a:off x="8857411" y="1224138"/>
                <a:ext cx="3010592" cy="830997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lvl="0" algn="ctr" rtl="1">
                  <a:lnSpc>
                    <a:spcPct val="100000"/>
                  </a:lnSpc>
                  <a:spcAft>
                    <a:spcPct val="35000"/>
                  </a:spcAft>
                </a:pPr>
                <a:r>
                  <a:rPr lang="he-IL" sz="2400" b="1" dirty="0">
                    <a:solidFill>
                      <a:srgbClr val="F5BD36"/>
                    </a:solidFill>
                  </a:rPr>
                  <a:t>מבצע </a:t>
                </a:r>
                <a:r>
                  <a:rPr lang="he-IL" sz="2400" b="1" dirty="0">
                    <a:solidFill>
                      <a:srgbClr val="F5BD36"/>
                    </a:solidFill>
                    <a:hlinkClick r:id="rId11" action="ppaction://hlinksldjump"/>
                  </a:rPr>
                  <a:t>בדיקות </a:t>
                </a:r>
                <a:r>
                  <a:rPr lang="he-IL" sz="2400" b="1" dirty="0" err="1">
                    <a:solidFill>
                      <a:srgbClr val="F5BD36"/>
                    </a:solidFill>
                    <a:hlinkClick r:id="rId11" action="ppaction://hlinksldjump"/>
                  </a:rPr>
                  <a:t>סרולוגיות</a:t>
                </a:r>
                <a:r>
                  <a:rPr lang="he-IL" sz="2400" b="1" dirty="0">
                    <a:solidFill>
                      <a:srgbClr val="F5BD36"/>
                    </a:solidFill>
                    <a:hlinkClick r:id="rId11" action="ppaction://hlinksldjump"/>
                  </a:rPr>
                  <a:t> </a:t>
                </a:r>
                <a:r>
                  <a:rPr lang="he-IL" sz="2400" b="1" dirty="0">
                    <a:solidFill>
                      <a:srgbClr val="F5BD36"/>
                    </a:solidFill>
                  </a:rPr>
                  <a:t>לפני פתיחת שנה"ל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9354AF19-9BC6-4119-B9FC-118695C2D675}"/>
                  </a:ext>
                </a:extLst>
              </p:cNvPr>
              <p:cNvSpPr txBox="1"/>
              <p:nvPr/>
            </p:nvSpPr>
            <p:spPr>
              <a:xfrm>
                <a:off x="8921977" y="1925881"/>
                <a:ext cx="2926080" cy="923330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lvl="0" algn="r" rtl="1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he-IL" b="1" dirty="0">
                    <a:solidFill>
                      <a:srgbClr val="002060"/>
                    </a:solidFill>
                  </a:rPr>
                  <a:t>המטרה: גילוי תלמידים עם תחלואה סמויה ("פטורי בידוד") בגילי 12-3 </a:t>
                </a:r>
                <a:r>
                  <a:rPr lang="he-IL" dirty="0">
                    <a:solidFill>
                      <a:srgbClr val="002060"/>
                    </a:solidFill>
                  </a:rPr>
                  <a:t>– 1.6 מיליון תלמידים</a:t>
                </a:r>
              </a:p>
            </p:txBody>
          </p:sp>
        </p:grpSp>
        <p:sp>
          <p:nvSpPr>
            <p:cNvPr id="85" name="אליפסה 84"/>
            <p:cNvSpPr/>
            <p:nvPr/>
          </p:nvSpPr>
          <p:spPr>
            <a:xfrm>
              <a:off x="11275341" y="883341"/>
              <a:ext cx="869244" cy="8437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>
                  <a:solidFill>
                    <a:srgbClr val="F5BD36"/>
                  </a:solidFill>
                </a:rPr>
                <a:t>02</a:t>
              </a:r>
              <a:endParaRPr lang="he-IL" sz="2400" b="1" dirty="0">
                <a:solidFill>
                  <a:srgbClr val="F5BD36"/>
                </a:solidFill>
              </a:endParaRPr>
            </a:p>
          </p:txBody>
        </p:sp>
      </p:grpSp>
      <p:grpSp>
        <p:nvGrpSpPr>
          <p:cNvPr id="88" name="קבוצה 87"/>
          <p:cNvGrpSpPr/>
          <p:nvPr/>
        </p:nvGrpSpPr>
        <p:grpSpPr>
          <a:xfrm>
            <a:off x="8480200" y="4713700"/>
            <a:ext cx="3664385" cy="1843529"/>
            <a:chOff x="8480200" y="883341"/>
            <a:chExt cx="3664385" cy="1843529"/>
          </a:xfrm>
        </p:grpSpPr>
        <p:sp>
          <p:nvSpPr>
            <p:cNvPr id="89" name="Oval 80">
              <a:extLst>
                <a:ext uri="{FF2B5EF4-FFF2-40B4-BE49-F238E27FC236}">
                  <a16:creationId xmlns:a16="http://schemas.microsoft.com/office/drawing/2014/main" xmlns="" id="{6949759F-FBFA-4B42-A901-3F59B427EBBC}"/>
                </a:ext>
              </a:extLst>
            </p:cNvPr>
            <p:cNvSpPr/>
            <p:nvPr/>
          </p:nvSpPr>
          <p:spPr>
            <a:xfrm>
              <a:off x="11490792" y="1070837"/>
              <a:ext cx="480505" cy="4805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1"/>
                </a:solidFill>
              </a:endParaRPr>
            </a:p>
          </p:txBody>
        </p:sp>
        <p:grpSp>
          <p:nvGrpSpPr>
            <p:cNvPr id="90" name="Group 67">
              <a:extLst>
                <a:ext uri="{FF2B5EF4-FFF2-40B4-BE49-F238E27FC236}">
                  <a16:creationId xmlns:a16="http://schemas.microsoft.com/office/drawing/2014/main" xmlns="" id="{E4911151-C932-497F-9E14-AE248F33AA3F}"/>
                </a:ext>
              </a:extLst>
            </p:cNvPr>
            <p:cNvGrpSpPr/>
            <p:nvPr/>
          </p:nvGrpSpPr>
          <p:grpSpPr>
            <a:xfrm>
              <a:off x="8480200" y="1047385"/>
              <a:ext cx="3250845" cy="1679485"/>
              <a:chOff x="8718552" y="1271960"/>
              <a:chExt cx="3250845" cy="1679485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8EF5A770-FFD2-41AB-ABBE-C910276AFB5C}"/>
                  </a:ext>
                </a:extLst>
              </p:cNvPr>
              <p:cNvSpPr txBox="1"/>
              <p:nvPr/>
            </p:nvSpPr>
            <p:spPr>
              <a:xfrm>
                <a:off x="8718552" y="1271960"/>
                <a:ext cx="3010592" cy="830997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lvl="0" algn="ctr" rtl="1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he-IL" sz="2400" b="1" dirty="0">
                    <a:solidFill>
                      <a:srgbClr val="43DC88"/>
                    </a:solidFill>
                  </a:rPr>
                  <a:t>בדיקת אנטיגן לפני פתיחת שנה"ל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9354AF19-9BC6-4119-B9FC-118695C2D675}"/>
                  </a:ext>
                </a:extLst>
              </p:cNvPr>
              <p:cNvSpPr txBox="1"/>
              <p:nvPr/>
            </p:nvSpPr>
            <p:spPr>
              <a:xfrm>
                <a:off x="8718552" y="2028115"/>
                <a:ext cx="3250845" cy="923330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lvl="0" algn="r" rtl="1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he-IL" b="1" dirty="0">
                    <a:solidFill>
                      <a:srgbClr val="002060"/>
                    </a:solidFill>
                  </a:rPr>
                  <a:t>המטרה: גילוי תחלואה, מניעת הדבקות </a:t>
                </a:r>
                <a:r>
                  <a:rPr lang="he-IL" b="1" dirty="0" err="1">
                    <a:solidFill>
                      <a:srgbClr val="002060"/>
                    </a:solidFill>
                  </a:rPr>
                  <a:t>ובידודים</a:t>
                </a:r>
                <a:r>
                  <a:rPr lang="he-IL" b="1" dirty="0">
                    <a:solidFill>
                      <a:srgbClr val="002060"/>
                    </a:solidFill>
                  </a:rPr>
                  <a:t> לתלמידים בגילי 16-3 – </a:t>
                </a:r>
                <a:r>
                  <a:rPr lang="he-IL" dirty="0">
                    <a:solidFill>
                      <a:srgbClr val="002060"/>
                    </a:solidFill>
                  </a:rPr>
                  <a:t>1.9 מיליון תלמידים</a:t>
                </a:r>
              </a:p>
            </p:txBody>
          </p:sp>
        </p:grpSp>
        <p:sp>
          <p:nvSpPr>
            <p:cNvPr id="91" name="אליפסה 90"/>
            <p:cNvSpPr/>
            <p:nvPr/>
          </p:nvSpPr>
          <p:spPr>
            <a:xfrm>
              <a:off x="11275341" y="883341"/>
              <a:ext cx="869244" cy="8437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>
                  <a:solidFill>
                    <a:srgbClr val="43DC88"/>
                  </a:solidFill>
                </a:rPr>
                <a:t>03</a:t>
              </a:r>
              <a:endParaRPr lang="he-IL" sz="2400" b="1" dirty="0">
                <a:solidFill>
                  <a:srgbClr val="43DC88"/>
                </a:solidFill>
              </a:endParaRPr>
            </a:p>
          </p:txBody>
        </p:sp>
      </p:grpSp>
      <p:grpSp>
        <p:nvGrpSpPr>
          <p:cNvPr id="94" name="קבוצה 93"/>
          <p:cNvGrpSpPr/>
          <p:nvPr/>
        </p:nvGrpSpPr>
        <p:grpSpPr>
          <a:xfrm>
            <a:off x="236275" y="4521029"/>
            <a:ext cx="3548957" cy="1286201"/>
            <a:chOff x="8595628" y="883341"/>
            <a:chExt cx="3548957" cy="1286201"/>
          </a:xfrm>
        </p:grpSpPr>
        <p:sp>
          <p:nvSpPr>
            <p:cNvPr id="95" name="Oval 80">
              <a:extLst>
                <a:ext uri="{FF2B5EF4-FFF2-40B4-BE49-F238E27FC236}">
                  <a16:creationId xmlns:a16="http://schemas.microsoft.com/office/drawing/2014/main" xmlns="" id="{6949759F-FBFA-4B42-A901-3F59B427EBBC}"/>
                </a:ext>
              </a:extLst>
            </p:cNvPr>
            <p:cNvSpPr/>
            <p:nvPr/>
          </p:nvSpPr>
          <p:spPr>
            <a:xfrm>
              <a:off x="11490792" y="1070837"/>
              <a:ext cx="480505" cy="4805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1"/>
                </a:solidFill>
              </a:endParaRPr>
            </a:p>
          </p:txBody>
        </p:sp>
        <p:grpSp>
          <p:nvGrpSpPr>
            <p:cNvPr id="96" name="Group 67">
              <a:extLst>
                <a:ext uri="{FF2B5EF4-FFF2-40B4-BE49-F238E27FC236}">
                  <a16:creationId xmlns:a16="http://schemas.microsoft.com/office/drawing/2014/main" xmlns="" id="{E4911151-C932-497F-9E14-AE248F33AA3F}"/>
                </a:ext>
              </a:extLst>
            </p:cNvPr>
            <p:cNvGrpSpPr/>
            <p:nvPr/>
          </p:nvGrpSpPr>
          <p:grpSpPr>
            <a:xfrm>
              <a:off x="8595628" y="1009224"/>
              <a:ext cx="3177853" cy="1160318"/>
              <a:chOff x="8833980" y="1233799"/>
              <a:chExt cx="3177853" cy="1160318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8EF5A770-FFD2-41AB-ABBE-C910276AFB5C}"/>
                  </a:ext>
                </a:extLst>
              </p:cNvPr>
              <p:cNvSpPr txBox="1"/>
              <p:nvPr/>
            </p:nvSpPr>
            <p:spPr>
              <a:xfrm>
                <a:off x="9001241" y="1233799"/>
                <a:ext cx="3010592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lvl="0" algn="ctr" rtl="1">
                  <a:lnSpc>
                    <a:spcPct val="100000"/>
                  </a:lnSpc>
                  <a:spcAft>
                    <a:spcPct val="35000"/>
                  </a:spcAft>
                </a:pPr>
                <a:r>
                  <a:rPr lang="he-IL" sz="2400" b="1" dirty="0">
                    <a:solidFill>
                      <a:srgbClr val="D63655"/>
                    </a:solidFill>
                  </a:rPr>
                  <a:t>מגן חינוך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9354AF19-9BC6-4119-B9FC-118695C2D675}"/>
                  </a:ext>
                </a:extLst>
              </p:cNvPr>
              <p:cNvSpPr txBox="1"/>
              <p:nvPr/>
            </p:nvSpPr>
            <p:spPr>
              <a:xfrm>
                <a:off x="8833980" y="1747786"/>
                <a:ext cx="2926080" cy="64633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lvl="0" algn="r" rtl="1">
                  <a:spcAft>
                    <a:spcPct val="35000"/>
                  </a:spcAft>
                </a:pPr>
                <a:r>
                  <a:rPr lang="he-IL" b="1" dirty="0">
                    <a:solidFill>
                      <a:srgbClr val="002060"/>
                    </a:solidFill>
                  </a:rPr>
                  <a:t>המטרה: איתור ובידוד תחלואה ברשויות כתומות ואדומות </a:t>
                </a:r>
              </a:p>
            </p:txBody>
          </p:sp>
        </p:grpSp>
        <p:sp>
          <p:nvSpPr>
            <p:cNvPr id="97" name="אליפסה 96"/>
            <p:cNvSpPr/>
            <p:nvPr/>
          </p:nvSpPr>
          <p:spPr>
            <a:xfrm>
              <a:off x="11275341" y="883341"/>
              <a:ext cx="869244" cy="8437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>
                  <a:solidFill>
                    <a:srgbClr val="D63655"/>
                  </a:solidFill>
                </a:rPr>
                <a:t>04</a:t>
              </a:r>
              <a:endParaRPr lang="he-IL" sz="2400" b="1" dirty="0">
                <a:solidFill>
                  <a:srgbClr val="D63655"/>
                </a:solidFill>
              </a:endParaRPr>
            </a:p>
          </p:txBody>
        </p:sp>
      </p:grpSp>
      <p:grpSp>
        <p:nvGrpSpPr>
          <p:cNvPr id="100" name="קבוצה 99"/>
          <p:cNvGrpSpPr/>
          <p:nvPr/>
        </p:nvGrpSpPr>
        <p:grpSpPr>
          <a:xfrm>
            <a:off x="236275" y="2901877"/>
            <a:ext cx="3548957" cy="1286201"/>
            <a:chOff x="8595628" y="883341"/>
            <a:chExt cx="3548957" cy="1286201"/>
          </a:xfrm>
        </p:grpSpPr>
        <p:sp>
          <p:nvSpPr>
            <p:cNvPr id="101" name="Oval 80">
              <a:extLst>
                <a:ext uri="{FF2B5EF4-FFF2-40B4-BE49-F238E27FC236}">
                  <a16:creationId xmlns:a16="http://schemas.microsoft.com/office/drawing/2014/main" xmlns="" id="{6949759F-FBFA-4B42-A901-3F59B427EBBC}"/>
                </a:ext>
              </a:extLst>
            </p:cNvPr>
            <p:cNvSpPr/>
            <p:nvPr/>
          </p:nvSpPr>
          <p:spPr>
            <a:xfrm>
              <a:off x="11490792" y="1070837"/>
              <a:ext cx="480505" cy="4805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1"/>
                </a:solidFill>
              </a:endParaRPr>
            </a:p>
          </p:txBody>
        </p:sp>
        <p:grpSp>
          <p:nvGrpSpPr>
            <p:cNvPr id="102" name="Group 67">
              <a:extLst>
                <a:ext uri="{FF2B5EF4-FFF2-40B4-BE49-F238E27FC236}">
                  <a16:creationId xmlns:a16="http://schemas.microsoft.com/office/drawing/2014/main" xmlns="" id="{E4911151-C932-497F-9E14-AE248F33AA3F}"/>
                </a:ext>
              </a:extLst>
            </p:cNvPr>
            <p:cNvGrpSpPr/>
            <p:nvPr/>
          </p:nvGrpSpPr>
          <p:grpSpPr>
            <a:xfrm>
              <a:off x="8595628" y="1009224"/>
              <a:ext cx="3177853" cy="1160318"/>
              <a:chOff x="8833980" y="1233799"/>
              <a:chExt cx="3177853" cy="1160318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8EF5A770-FFD2-41AB-ABBE-C910276AFB5C}"/>
                  </a:ext>
                </a:extLst>
              </p:cNvPr>
              <p:cNvSpPr txBox="1"/>
              <p:nvPr/>
            </p:nvSpPr>
            <p:spPr>
              <a:xfrm>
                <a:off x="9001241" y="1233799"/>
                <a:ext cx="3010592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lvl="0" algn="ctr" rtl="1">
                  <a:spcAft>
                    <a:spcPts val="0"/>
                  </a:spcAft>
                </a:pPr>
                <a:r>
                  <a:rPr lang="he-IL" sz="2400" b="1" dirty="0">
                    <a:solidFill>
                      <a:srgbClr val="7030A0"/>
                    </a:solidFill>
                    <a:hlinkClick r:id="rId12" action="ppaction://hlinksldjump"/>
                  </a:rPr>
                  <a:t>אורחות חיים</a:t>
                </a:r>
                <a:endParaRPr lang="he-IL" sz="24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9354AF19-9BC6-4119-B9FC-118695C2D675}"/>
                  </a:ext>
                </a:extLst>
              </p:cNvPr>
              <p:cNvSpPr txBox="1"/>
              <p:nvPr/>
            </p:nvSpPr>
            <p:spPr>
              <a:xfrm>
                <a:off x="8833980" y="1747786"/>
                <a:ext cx="2926080" cy="64633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lvl="0" algn="r" rtl="1">
                  <a:spcAft>
                    <a:spcPts val="0"/>
                  </a:spcAft>
                </a:pPr>
                <a:r>
                  <a:rPr lang="he-IL" b="1" dirty="0">
                    <a:solidFill>
                      <a:srgbClr val="002060"/>
                    </a:solidFill>
                  </a:rPr>
                  <a:t>המטרה: שגרת למידה בטוחה וצמצום מגעים</a:t>
                </a:r>
              </a:p>
            </p:txBody>
          </p:sp>
        </p:grpSp>
        <p:sp>
          <p:nvSpPr>
            <p:cNvPr id="103" name="אליפסה 102"/>
            <p:cNvSpPr/>
            <p:nvPr/>
          </p:nvSpPr>
          <p:spPr>
            <a:xfrm>
              <a:off x="11275341" y="883341"/>
              <a:ext cx="869244" cy="8437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>
                  <a:solidFill>
                    <a:srgbClr val="7030A0"/>
                  </a:solidFill>
                </a:rPr>
                <a:t>05</a:t>
              </a:r>
              <a:endParaRPr lang="he-IL" sz="2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06" name="קבוצה 105"/>
          <p:cNvGrpSpPr/>
          <p:nvPr/>
        </p:nvGrpSpPr>
        <p:grpSpPr>
          <a:xfrm>
            <a:off x="236275" y="1282725"/>
            <a:ext cx="3548957" cy="1660149"/>
            <a:chOff x="8595628" y="883341"/>
            <a:chExt cx="3548957" cy="1660149"/>
          </a:xfrm>
        </p:grpSpPr>
        <p:sp>
          <p:nvSpPr>
            <p:cNvPr id="107" name="Oval 80">
              <a:extLst>
                <a:ext uri="{FF2B5EF4-FFF2-40B4-BE49-F238E27FC236}">
                  <a16:creationId xmlns:a16="http://schemas.microsoft.com/office/drawing/2014/main" xmlns="" id="{6949759F-FBFA-4B42-A901-3F59B427EBBC}"/>
                </a:ext>
              </a:extLst>
            </p:cNvPr>
            <p:cNvSpPr/>
            <p:nvPr/>
          </p:nvSpPr>
          <p:spPr>
            <a:xfrm>
              <a:off x="11490792" y="1070837"/>
              <a:ext cx="480505" cy="4805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1"/>
                </a:solidFill>
              </a:endParaRPr>
            </a:p>
          </p:txBody>
        </p:sp>
        <p:grpSp>
          <p:nvGrpSpPr>
            <p:cNvPr id="108" name="Group 67">
              <a:extLst>
                <a:ext uri="{FF2B5EF4-FFF2-40B4-BE49-F238E27FC236}">
                  <a16:creationId xmlns:a16="http://schemas.microsoft.com/office/drawing/2014/main" xmlns="" id="{E4911151-C932-497F-9E14-AE248F33AA3F}"/>
                </a:ext>
              </a:extLst>
            </p:cNvPr>
            <p:cNvGrpSpPr/>
            <p:nvPr/>
          </p:nvGrpSpPr>
          <p:grpSpPr>
            <a:xfrm>
              <a:off x="8595628" y="1009224"/>
              <a:ext cx="3177853" cy="1534266"/>
              <a:chOff x="8833980" y="1233799"/>
              <a:chExt cx="3177853" cy="1534266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8EF5A770-FFD2-41AB-ABBE-C910276AFB5C}"/>
                  </a:ext>
                </a:extLst>
              </p:cNvPr>
              <p:cNvSpPr txBox="1"/>
              <p:nvPr/>
            </p:nvSpPr>
            <p:spPr>
              <a:xfrm>
                <a:off x="9001241" y="1233799"/>
                <a:ext cx="3010592" cy="4616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lvl="0" algn="ctr" rtl="1">
                  <a:spcAft>
                    <a:spcPts val="0"/>
                  </a:spcAft>
                </a:pPr>
                <a:r>
                  <a:rPr lang="he-IL" sz="2400" b="1" dirty="0">
                    <a:solidFill>
                      <a:srgbClr val="15A5C5"/>
                    </a:solidFill>
                  </a:rPr>
                  <a:t>מודל בידוד מותאם 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9354AF19-9BC6-4119-B9FC-118695C2D675}"/>
                  </a:ext>
                </a:extLst>
              </p:cNvPr>
              <p:cNvSpPr txBox="1"/>
              <p:nvPr/>
            </p:nvSpPr>
            <p:spPr>
              <a:xfrm>
                <a:off x="8833980" y="1747786"/>
                <a:ext cx="2926080" cy="1020279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lvl="0" algn="r" rtl="1">
                  <a:spcAft>
                    <a:spcPct val="35000"/>
                  </a:spcAft>
                </a:pPr>
                <a:r>
                  <a:rPr lang="he-IL" b="1" dirty="0">
                    <a:solidFill>
                      <a:srgbClr val="002060"/>
                    </a:solidFill>
                  </a:rPr>
                  <a:t>המטרה: צמצום אובדן ימי לימוד פרונטאליים</a:t>
                </a:r>
              </a:p>
              <a:p>
                <a:pPr lvl="0" algn="ctr" rtl="1">
                  <a:spcAft>
                    <a:spcPct val="35000"/>
                  </a:spcAft>
                </a:pPr>
                <a:r>
                  <a:rPr lang="he-IL" u="sng" dirty="0">
                    <a:solidFill>
                      <a:srgbClr val="002060"/>
                    </a:solidFill>
                  </a:rPr>
                  <a:t>פיילוט הרצה מהיום בנחל שורק</a:t>
                </a:r>
              </a:p>
            </p:txBody>
          </p:sp>
        </p:grpSp>
        <p:sp>
          <p:nvSpPr>
            <p:cNvPr id="109" name="אליפסה 108"/>
            <p:cNvSpPr/>
            <p:nvPr/>
          </p:nvSpPr>
          <p:spPr>
            <a:xfrm>
              <a:off x="11275341" y="883341"/>
              <a:ext cx="869244" cy="8437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>
                  <a:solidFill>
                    <a:srgbClr val="15A5C5"/>
                  </a:solidFill>
                </a:rPr>
                <a:t>06</a:t>
              </a:r>
              <a:endParaRPr lang="he-IL" sz="2400" b="1" dirty="0">
                <a:solidFill>
                  <a:srgbClr val="15A5C5"/>
                </a:solidFill>
              </a:endParaRPr>
            </a:p>
          </p:txBody>
        </p:sp>
      </p:grpSp>
      <p:sp>
        <p:nvSpPr>
          <p:cNvPr id="29" name="מלבן 28"/>
          <p:cNvSpPr/>
          <p:nvPr/>
        </p:nvSpPr>
        <p:spPr>
          <a:xfrm>
            <a:off x="140677" y="6265168"/>
            <a:ext cx="890954" cy="492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חץ מעוקל למטה 11"/>
          <p:cNvSpPr/>
          <p:nvPr/>
        </p:nvSpPr>
        <p:spPr>
          <a:xfrm rot="10800000">
            <a:off x="3540589" y="5623465"/>
            <a:ext cx="4781495" cy="1100414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98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לבן 15"/>
          <p:cNvSpPr/>
          <p:nvPr/>
        </p:nvSpPr>
        <p:spPr>
          <a:xfrm>
            <a:off x="88490" y="6213987"/>
            <a:ext cx="589935" cy="462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כותרת 3"/>
          <p:cNvSpPr txBox="1">
            <a:spLocks/>
          </p:cNvSpPr>
          <p:nvPr/>
        </p:nvSpPr>
        <p:spPr>
          <a:xfrm>
            <a:off x="929991" y="-2298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סטטוס מבצע סרולוגיה בקרב תלמידים בגילאי 3-12</a:t>
            </a:r>
            <a:endParaRPr lang="he-IL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טבלה 29"/>
          <p:cNvGraphicFramePr>
            <a:graphicFrameLocks noGrp="1"/>
          </p:cNvGraphicFramePr>
          <p:nvPr/>
        </p:nvGraphicFramePr>
        <p:xfrm>
          <a:off x="88490" y="1472432"/>
          <a:ext cx="11740445" cy="2923394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348089">
                  <a:extLst>
                    <a:ext uri="{9D8B030D-6E8A-4147-A177-3AD203B41FA5}">
                      <a16:colId xmlns:a16="http://schemas.microsoft.com/office/drawing/2014/main" xmlns="" val="4104370110"/>
                    </a:ext>
                  </a:extLst>
                </a:gridCol>
                <a:gridCol w="2348089">
                  <a:extLst>
                    <a:ext uri="{9D8B030D-6E8A-4147-A177-3AD203B41FA5}">
                      <a16:colId xmlns:a16="http://schemas.microsoft.com/office/drawing/2014/main" xmlns="" val="2642639059"/>
                    </a:ext>
                  </a:extLst>
                </a:gridCol>
                <a:gridCol w="2348089">
                  <a:extLst>
                    <a:ext uri="{9D8B030D-6E8A-4147-A177-3AD203B41FA5}">
                      <a16:colId xmlns:a16="http://schemas.microsoft.com/office/drawing/2014/main" xmlns="" val="506489193"/>
                    </a:ext>
                  </a:extLst>
                </a:gridCol>
                <a:gridCol w="2348089">
                  <a:extLst>
                    <a:ext uri="{9D8B030D-6E8A-4147-A177-3AD203B41FA5}">
                      <a16:colId xmlns:a16="http://schemas.microsoft.com/office/drawing/2014/main" xmlns="" val="1081711843"/>
                    </a:ext>
                  </a:extLst>
                </a:gridCol>
                <a:gridCol w="2348089">
                  <a:extLst>
                    <a:ext uri="{9D8B030D-6E8A-4147-A177-3AD203B41FA5}">
                      <a16:colId xmlns:a16="http://schemas.microsoft.com/office/drawing/2014/main" xmlns="" val="1150884999"/>
                    </a:ext>
                  </a:extLst>
                </a:gridCol>
              </a:tblGrid>
              <a:tr h="11820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תאריך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מספר רשויות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מספר נבדקים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מספר תוצאות חיוביות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/>
                        <a:t>% תוצאות חיוביות מסך הבדיקות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89040190"/>
                  </a:ext>
                </a:extLst>
              </a:tr>
              <a:tr h="608257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סיכום שבוע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14,706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2,874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19.5%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9184082"/>
                  </a:ext>
                </a:extLst>
              </a:tr>
              <a:tr h="608257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סיכום שבוע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35,539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4,996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591036"/>
                  </a:ext>
                </a:extLst>
              </a:tr>
              <a:tr h="479283"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סה"כ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50,245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7,870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15.5%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1575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73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">
            <a:extLst>
              <a:ext uri="{FF2B5EF4-FFF2-40B4-BE49-F238E27FC236}">
                <a16:creationId xmlns:a16="http://schemas.microsoft.com/office/drawing/2014/main" xmlns="" id="{6B4E2265-9DAE-4FA5-9546-CF1EB1EB4AA8}"/>
              </a:ext>
            </a:extLst>
          </p:cNvPr>
          <p:cNvSpPr/>
          <p:nvPr/>
        </p:nvSpPr>
        <p:spPr>
          <a:xfrm>
            <a:off x="1436585" y="2476504"/>
            <a:ext cx="1664320" cy="2426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496" extrusionOk="0">
                <a:moveTo>
                  <a:pt x="17770" y="849"/>
                </a:moveTo>
                <a:cubicBezTo>
                  <a:pt x="16117" y="1982"/>
                  <a:pt x="13527" y="1982"/>
                  <a:pt x="11874" y="849"/>
                </a:cubicBezTo>
                <a:lnTo>
                  <a:pt x="10882" y="170"/>
                </a:lnTo>
                <a:cubicBezTo>
                  <a:pt x="10552" y="-57"/>
                  <a:pt x="10001" y="-57"/>
                  <a:pt x="9670" y="170"/>
                </a:cubicBezTo>
                <a:lnTo>
                  <a:pt x="248" y="6627"/>
                </a:lnTo>
                <a:cubicBezTo>
                  <a:pt x="-83" y="6853"/>
                  <a:pt x="-83" y="7231"/>
                  <a:pt x="248" y="7458"/>
                </a:cubicBezTo>
                <a:lnTo>
                  <a:pt x="9670" y="13915"/>
                </a:lnTo>
                <a:cubicBezTo>
                  <a:pt x="9780" y="13991"/>
                  <a:pt x="9890" y="14028"/>
                  <a:pt x="10001" y="14066"/>
                </a:cubicBezTo>
                <a:lnTo>
                  <a:pt x="10001" y="19617"/>
                </a:lnTo>
                <a:cubicBezTo>
                  <a:pt x="9946" y="19655"/>
                  <a:pt x="9891" y="19655"/>
                  <a:pt x="9835" y="19693"/>
                </a:cubicBezTo>
                <a:lnTo>
                  <a:pt x="9064" y="20221"/>
                </a:lnTo>
                <a:cubicBezTo>
                  <a:pt x="8789" y="20410"/>
                  <a:pt x="8789" y="20674"/>
                  <a:pt x="9064" y="20826"/>
                </a:cubicBezTo>
                <a:lnTo>
                  <a:pt x="9835" y="21354"/>
                </a:lnTo>
                <a:cubicBezTo>
                  <a:pt x="10111" y="21543"/>
                  <a:pt x="10497" y="21543"/>
                  <a:pt x="10717" y="21354"/>
                </a:cubicBezTo>
                <a:lnTo>
                  <a:pt x="11488" y="20826"/>
                </a:lnTo>
                <a:cubicBezTo>
                  <a:pt x="11764" y="20637"/>
                  <a:pt x="11764" y="20372"/>
                  <a:pt x="11488" y="20221"/>
                </a:cubicBezTo>
                <a:lnTo>
                  <a:pt x="10717" y="19693"/>
                </a:lnTo>
                <a:cubicBezTo>
                  <a:pt x="10662" y="19655"/>
                  <a:pt x="10607" y="19617"/>
                  <a:pt x="10552" y="19617"/>
                </a:cubicBezTo>
                <a:lnTo>
                  <a:pt x="10552" y="14066"/>
                </a:lnTo>
                <a:cubicBezTo>
                  <a:pt x="10662" y="14028"/>
                  <a:pt x="10772" y="13991"/>
                  <a:pt x="10882" y="13915"/>
                </a:cubicBezTo>
                <a:lnTo>
                  <a:pt x="20305" y="7458"/>
                </a:lnTo>
                <a:cubicBezTo>
                  <a:pt x="20635" y="7231"/>
                  <a:pt x="20635" y="6853"/>
                  <a:pt x="20305" y="6627"/>
                </a:cubicBezTo>
                <a:lnTo>
                  <a:pt x="20305" y="6627"/>
                </a:lnTo>
                <a:cubicBezTo>
                  <a:pt x="18652" y="5494"/>
                  <a:pt x="18652" y="3719"/>
                  <a:pt x="20305" y="2586"/>
                </a:cubicBezTo>
                <a:lnTo>
                  <a:pt x="21517" y="1756"/>
                </a:lnTo>
                <a:lnTo>
                  <a:pt x="18982" y="19"/>
                </a:lnTo>
                <a:lnTo>
                  <a:pt x="17770" y="849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xmlns="" id="{8C370CEF-3AC1-4FC1-BD27-D9DF56BFF951}"/>
              </a:ext>
            </a:extLst>
          </p:cNvPr>
          <p:cNvSpPr/>
          <p:nvPr/>
        </p:nvSpPr>
        <p:spPr>
          <a:xfrm>
            <a:off x="2970898" y="984815"/>
            <a:ext cx="1662182" cy="2434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7" extrusionOk="0">
                <a:moveTo>
                  <a:pt x="20548" y="11647"/>
                </a:moveTo>
                <a:cubicBezTo>
                  <a:pt x="18886" y="10518"/>
                  <a:pt x="18886" y="8750"/>
                  <a:pt x="20548" y="7621"/>
                </a:cubicBezTo>
                <a:lnTo>
                  <a:pt x="20825" y="7432"/>
                </a:lnTo>
                <a:cubicBezTo>
                  <a:pt x="21157" y="7207"/>
                  <a:pt x="21157" y="6830"/>
                  <a:pt x="20825" y="6605"/>
                </a:cubicBezTo>
                <a:lnTo>
                  <a:pt x="11354" y="170"/>
                </a:lnTo>
                <a:cubicBezTo>
                  <a:pt x="11022" y="-56"/>
                  <a:pt x="10468" y="-56"/>
                  <a:pt x="10135" y="170"/>
                </a:cubicBezTo>
                <a:lnTo>
                  <a:pt x="665" y="6605"/>
                </a:lnTo>
                <a:cubicBezTo>
                  <a:pt x="332" y="6830"/>
                  <a:pt x="332" y="7207"/>
                  <a:pt x="665" y="7432"/>
                </a:cubicBezTo>
                <a:lnTo>
                  <a:pt x="1163" y="7771"/>
                </a:lnTo>
                <a:cubicBezTo>
                  <a:pt x="2825" y="8900"/>
                  <a:pt x="2825" y="10669"/>
                  <a:pt x="1163" y="11798"/>
                </a:cubicBezTo>
                <a:lnTo>
                  <a:pt x="0" y="12588"/>
                </a:lnTo>
                <a:lnTo>
                  <a:pt x="2548" y="14319"/>
                </a:lnTo>
                <a:lnTo>
                  <a:pt x="3711" y="13529"/>
                </a:lnTo>
                <a:cubicBezTo>
                  <a:pt x="5372" y="12400"/>
                  <a:pt x="7975" y="12400"/>
                  <a:pt x="9637" y="13529"/>
                </a:cubicBezTo>
                <a:lnTo>
                  <a:pt x="10135" y="13867"/>
                </a:lnTo>
                <a:cubicBezTo>
                  <a:pt x="10246" y="13943"/>
                  <a:pt x="10357" y="13980"/>
                  <a:pt x="10468" y="14018"/>
                </a:cubicBezTo>
                <a:lnTo>
                  <a:pt x="10468" y="19625"/>
                </a:lnTo>
                <a:cubicBezTo>
                  <a:pt x="10412" y="19662"/>
                  <a:pt x="10357" y="19662"/>
                  <a:pt x="10302" y="19700"/>
                </a:cubicBezTo>
                <a:lnTo>
                  <a:pt x="9526" y="20227"/>
                </a:lnTo>
                <a:cubicBezTo>
                  <a:pt x="9249" y="20415"/>
                  <a:pt x="9249" y="20679"/>
                  <a:pt x="9526" y="20829"/>
                </a:cubicBezTo>
                <a:lnTo>
                  <a:pt x="10302" y="21356"/>
                </a:lnTo>
                <a:cubicBezTo>
                  <a:pt x="10578" y="21544"/>
                  <a:pt x="10966" y="21544"/>
                  <a:pt x="11188" y="21356"/>
                </a:cubicBezTo>
                <a:lnTo>
                  <a:pt x="11963" y="20829"/>
                </a:lnTo>
                <a:cubicBezTo>
                  <a:pt x="12240" y="20641"/>
                  <a:pt x="12240" y="20377"/>
                  <a:pt x="11963" y="20227"/>
                </a:cubicBezTo>
                <a:lnTo>
                  <a:pt x="11188" y="19700"/>
                </a:lnTo>
                <a:cubicBezTo>
                  <a:pt x="11132" y="19662"/>
                  <a:pt x="11077" y="19625"/>
                  <a:pt x="11022" y="19625"/>
                </a:cubicBezTo>
                <a:lnTo>
                  <a:pt x="11022" y="14018"/>
                </a:lnTo>
                <a:cubicBezTo>
                  <a:pt x="11132" y="13980"/>
                  <a:pt x="11243" y="13943"/>
                  <a:pt x="11354" y="13867"/>
                </a:cubicBezTo>
                <a:lnTo>
                  <a:pt x="12129" y="13340"/>
                </a:lnTo>
                <a:cubicBezTo>
                  <a:pt x="13791" y="12212"/>
                  <a:pt x="16394" y="12212"/>
                  <a:pt x="18055" y="13340"/>
                </a:cubicBezTo>
                <a:lnTo>
                  <a:pt x="19052" y="14018"/>
                </a:lnTo>
                <a:lnTo>
                  <a:pt x="21600" y="12287"/>
                </a:lnTo>
                <a:lnTo>
                  <a:pt x="20548" y="11647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xmlns="" id="{E28A47F4-A8B4-4712-9186-41641560EAE8}"/>
              </a:ext>
            </a:extLst>
          </p:cNvPr>
          <p:cNvSpPr/>
          <p:nvPr/>
        </p:nvSpPr>
        <p:spPr>
          <a:xfrm>
            <a:off x="4462587" y="2433884"/>
            <a:ext cx="1734639" cy="24538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3" extrusionOk="0">
                <a:moveTo>
                  <a:pt x="17938" y="1048"/>
                </a:moveTo>
                <a:cubicBezTo>
                  <a:pt x="16346" y="2171"/>
                  <a:pt x="13851" y="2171"/>
                  <a:pt x="12259" y="1048"/>
                </a:cubicBezTo>
                <a:lnTo>
                  <a:pt x="11304" y="374"/>
                </a:lnTo>
                <a:cubicBezTo>
                  <a:pt x="10986" y="150"/>
                  <a:pt x="10455" y="150"/>
                  <a:pt x="10136" y="374"/>
                </a:cubicBezTo>
                <a:lnTo>
                  <a:pt x="9394" y="898"/>
                </a:lnTo>
                <a:cubicBezTo>
                  <a:pt x="7801" y="2021"/>
                  <a:pt x="5307" y="2021"/>
                  <a:pt x="3715" y="898"/>
                </a:cubicBezTo>
                <a:lnTo>
                  <a:pt x="2441" y="0"/>
                </a:lnTo>
                <a:lnTo>
                  <a:pt x="0" y="1722"/>
                </a:lnTo>
                <a:lnTo>
                  <a:pt x="1274" y="2620"/>
                </a:lnTo>
                <a:cubicBezTo>
                  <a:pt x="2866" y="3743"/>
                  <a:pt x="2866" y="5503"/>
                  <a:pt x="1274" y="6626"/>
                </a:cubicBezTo>
                <a:lnTo>
                  <a:pt x="1008" y="6813"/>
                </a:lnTo>
                <a:cubicBezTo>
                  <a:pt x="690" y="7038"/>
                  <a:pt x="690" y="7412"/>
                  <a:pt x="1008" y="7637"/>
                </a:cubicBezTo>
                <a:lnTo>
                  <a:pt x="10083" y="14038"/>
                </a:lnTo>
                <a:cubicBezTo>
                  <a:pt x="10190" y="14113"/>
                  <a:pt x="10296" y="14150"/>
                  <a:pt x="10402" y="14188"/>
                </a:cubicBezTo>
                <a:lnTo>
                  <a:pt x="10402" y="19691"/>
                </a:lnTo>
                <a:cubicBezTo>
                  <a:pt x="10349" y="19728"/>
                  <a:pt x="10296" y="19728"/>
                  <a:pt x="10243" y="19766"/>
                </a:cubicBezTo>
                <a:lnTo>
                  <a:pt x="9500" y="20290"/>
                </a:lnTo>
                <a:cubicBezTo>
                  <a:pt x="9234" y="20477"/>
                  <a:pt x="9234" y="20739"/>
                  <a:pt x="9500" y="20889"/>
                </a:cubicBezTo>
                <a:lnTo>
                  <a:pt x="10243" y="21413"/>
                </a:lnTo>
                <a:cubicBezTo>
                  <a:pt x="10508" y="21600"/>
                  <a:pt x="10880" y="21600"/>
                  <a:pt x="11092" y="21413"/>
                </a:cubicBezTo>
                <a:lnTo>
                  <a:pt x="11835" y="20889"/>
                </a:lnTo>
                <a:cubicBezTo>
                  <a:pt x="12100" y="20702"/>
                  <a:pt x="12100" y="20440"/>
                  <a:pt x="11835" y="20290"/>
                </a:cubicBezTo>
                <a:lnTo>
                  <a:pt x="11092" y="19766"/>
                </a:lnTo>
                <a:cubicBezTo>
                  <a:pt x="11039" y="19728"/>
                  <a:pt x="10986" y="19691"/>
                  <a:pt x="10933" y="19691"/>
                </a:cubicBezTo>
                <a:lnTo>
                  <a:pt x="10933" y="14188"/>
                </a:lnTo>
                <a:cubicBezTo>
                  <a:pt x="11039" y="14150"/>
                  <a:pt x="11145" y="14113"/>
                  <a:pt x="11251" y="14038"/>
                </a:cubicBezTo>
                <a:lnTo>
                  <a:pt x="20326" y="7637"/>
                </a:lnTo>
                <a:cubicBezTo>
                  <a:pt x="20645" y="7412"/>
                  <a:pt x="20645" y="7038"/>
                  <a:pt x="20326" y="6813"/>
                </a:cubicBezTo>
                <a:lnTo>
                  <a:pt x="20326" y="6813"/>
                </a:lnTo>
                <a:cubicBezTo>
                  <a:pt x="18734" y="5690"/>
                  <a:pt x="18734" y="3931"/>
                  <a:pt x="20326" y="2808"/>
                </a:cubicBezTo>
                <a:lnTo>
                  <a:pt x="21600" y="1909"/>
                </a:lnTo>
                <a:lnTo>
                  <a:pt x="19159" y="187"/>
                </a:lnTo>
                <a:lnTo>
                  <a:pt x="17938" y="1048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xmlns="" id="{3AD4A954-AE8E-4FB1-A2C2-A74D16FC1D6F}"/>
              </a:ext>
            </a:extLst>
          </p:cNvPr>
          <p:cNvSpPr/>
          <p:nvPr/>
        </p:nvSpPr>
        <p:spPr>
          <a:xfrm>
            <a:off x="7531215" y="2433888"/>
            <a:ext cx="1700550" cy="247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4" extrusionOk="0">
                <a:moveTo>
                  <a:pt x="17864" y="855"/>
                </a:moveTo>
                <a:cubicBezTo>
                  <a:pt x="16240" y="1970"/>
                  <a:pt x="13696" y="1970"/>
                  <a:pt x="12072" y="855"/>
                </a:cubicBezTo>
                <a:lnTo>
                  <a:pt x="11585" y="520"/>
                </a:lnTo>
                <a:cubicBezTo>
                  <a:pt x="11260" y="297"/>
                  <a:pt x="10719" y="297"/>
                  <a:pt x="10394" y="520"/>
                </a:cubicBezTo>
                <a:lnTo>
                  <a:pt x="9636" y="1041"/>
                </a:lnTo>
                <a:cubicBezTo>
                  <a:pt x="8012" y="2156"/>
                  <a:pt x="5468" y="2156"/>
                  <a:pt x="3844" y="1041"/>
                </a:cubicBezTo>
                <a:lnTo>
                  <a:pt x="2490" y="112"/>
                </a:lnTo>
                <a:lnTo>
                  <a:pt x="0" y="1822"/>
                </a:lnTo>
                <a:lnTo>
                  <a:pt x="1353" y="2751"/>
                </a:lnTo>
                <a:cubicBezTo>
                  <a:pt x="2977" y="3866"/>
                  <a:pt x="2977" y="5614"/>
                  <a:pt x="1353" y="6729"/>
                </a:cubicBezTo>
                <a:lnTo>
                  <a:pt x="1083" y="6915"/>
                </a:lnTo>
                <a:cubicBezTo>
                  <a:pt x="758" y="7138"/>
                  <a:pt x="758" y="7510"/>
                  <a:pt x="1083" y="7733"/>
                </a:cubicBezTo>
                <a:lnTo>
                  <a:pt x="10340" y="14090"/>
                </a:lnTo>
                <a:cubicBezTo>
                  <a:pt x="10448" y="14165"/>
                  <a:pt x="10556" y="14202"/>
                  <a:pt x="10665" y="14239"/>
                </a:cubicBezTo>
                <a:lnTo>
                  <a:pt x="10665" y="19704"/>
                </a:lnTo>
                <a:cubicBezTo>
                  <a:pt x="10610" y="19741"/>
                  <a:pt x="10556" y="19741"/>
                  <a:pt x="10502" y="19778"/>
                </a:cubicBezTo>
                <a:lnTo>
                  <a:pt x="9744" y="20299"/>
                </a:lnTo>
                <a:cubicBezTo>
                  <a:pt x="9474" y="20485"/>
                  <a:pt x="9474" y="20745"/>
                  <a:pt x="9744" y="20894"/>
                </a:cubicBezTo>
                <a:lnTo>
                  <a:pt x="10502" y="21414"/>
                </a:lnTo>
                <a:cubicBezTo>
                  <a:pt x="10773" y="21600"/>
                  <a:pt x="11152" y="21600"/>
                  <a:pt x="11368" y="21414"/>
                </a:cubicBezTo>
                <a:lnTo>
                  <a:pt x="12126" y="20894"/>
                </a:lnTo>
                <a:cubicBezTo>
                  <a:pt x="12397" y="20708"/>
                  <a:pt x="12397" y="20447"/>
                  <a:pt x="12126" y="20299"/>
                </a:cubicBezTo>
                <a:lnTo>
                  <a:pt x="11368" y="19778"/>
                </a:lnTo>
                <a:cubicBezTo>
                  <a:pt x="11314" y="19741"/>
                  <a:pt x="11260" y="19704"/>
                  <a:pt x="11206" y="19704"/>
                </a:cubicBezTo>
                <a:lnTo>
                  <a:pt x="11206" y="14239"/>
                </a:lnTo>
                <a:cubicBezTo>
                  <a:pt x="11314" y="14202"/>
                  <a:pt x="11422" y="14165"/>
                  <a:pt x="11531" y="14090"/>
                </a:cubicBezTo>
                <a:lnTo>
                  <a:pt x="20788" y="7733"/>
                </a:lnTo>
                <a:cubicBezTo>
                  <a:pt x="21113" y="7510"/>
                  <a:pt x="21113" y="7138"/>
                  <a:pt x="20788" y="6915"/>
                </a:cubicBezTo>
                <a:lnTo>
                  <a:pt x="20301" y="6580"/>
                </a:lnTo>
                <a:cubicBezTo>
                  <a:pt x="18677" y="5465"/>
                  <a:pt x="18677" y="3718"/>
                  <a:pt x="20301" y="2602"/>
                </a:cubicBezTo>
                <a:lnTo>
                  <a:pt x="21600" y="1710"/>
                </a:lnTo>
                <a:lnTo>
                  <a:pt x="19110" y="0"/>
                </a:lnTo>
                <a:lnTo>
                  <a:pt x="17864" y="855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xmlns="" id="{BDADE064-D248-4857-BB30-CF5069909C48}"/>
              </a:ext>
            </a:extLst>
          </p:cNvPr>
          <p:cNvSpPr/>
          <p:nvPr/>
        </p:nvSpPr>
        <p:spPr>
          <a:xfrm>
            <a:off x="6039519" y="984815"/>
            <a:ext cx="1645134" cy="2434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7" extrusionOk="0">
                <a:moveTo>
                  <a:pt x="20593" y="11647"/>
                </a:moveTo>
                <a:cubicBezTo>
                  <a:pt x="18914" y="10518"/>
                  <a:pt x="18914" y="8750"/>
                  <a:pt x="20593" y="7621"/>
                </a:cubicBezTo>
                <a:lnTo>
                  <a:pt x="20873" y="7432"/>
                </a:lnTo>
                <a:cubicBezTo>
                  <a:pt x="21208" y="7207"/>
                  <a:pt x="21208" y="6830"/>
                  <a:pt x="20873" y="6605"/>
                </a:cubicBezTo>
                <a:lnTo>
                  <a:pt x="11304" y="170"/>
                </a:lnTo>
                <a:cubicBezTo>
                  <a:pt x="10968" y="-56"/>
                  <a:pt x="10408" y="-56"/>
                  <a:pt x="10073" y="170"/>
                </a:cubicBezTo>
                <a:lnTo>
                  <a:pt x="504" y="6605"/>
                </a:lnTo>
                <a:cubicBezTo>
                  <a:pt x="168" y="6830"/>
                  <a:pt x="168" y="7207"/>
                  <a:pt x="504" y="7432"/>
                </a:cubicBezTo>
                <a:lnTo>
                  <a:pt x="1007" y="7771"/>
                </a:lnTo>
                <a:cubicBezTo>
                  <a:pt x="2686" y="8900"/>
                  <a:pt x="2686" y="10669"/>
                  <a:pt x="1007" y="11798"/>
                </a:cubicBezTo>
                <a:lnTo>
                  <a:pt x="0" y="12475"/>
                </a:lnTo>
                <a:lnTo>
                  <a:pt x="2574" y="14206"/>
                </a:lnTo>
                <a:lnTo>
                  <a:pt x="3581" y="13529"/>
                </a:lnTo>
                <a:cubicBezTo>
                  <a:pt x="5260" y="12400"/>
                  <a:pt x="7890" y="12400"/>
                  <a:pt x="9569" y="13529"/>
                </a:cubicBezTo>
                <a:lnTo>
                  <a:pt x="10073" y="13867"/>
                </a:lnTo>
                <a:cubicBezTo>
                  <a:pt x="10184" y="13943"/>
                  <a:pt x="10296" y="13980"/>
                  <a:pt x="10408" y="14018"/>
                </a:cubicBezTo>
                <a:lnTo>
                  <a:pt x="10408" y="19625"/>
                </a:lnTo>
                <a:cubicBezTo>
                  <a:pt x="10352" y="19662"/>
                  <a:pt x="10296" y="19662"/>
                  <a:pt x="10240" y="19700"/>
                </a:cubicBezTo>
                <a:lnTo>
                  <a:pt x="9457" y="20227"/>
                </a:lnTo>
                <a:cubicBezTo>
                  <a:pt x="9177" y="20415"/>
                  <a:pt x="9177" y="20679"/>
                  <a:pt x="9457" y="20829"/>
                </a:cubicBezTo>
                <a:lnTo>
                  <a:pt x="10240" y="21356"/>
                </a:lnTo>
                <a:cubicBezTo>
                  <a:pt x="10520" y="21544"/>
                  <a:pt x="10912" y="21544"/>
                  <a:pt x="11136" y="21356"/>
                </a:cubicBezTo>
                <a:lnTo>
                  <a:pt x="11919" y="20829"/>
                </a:lnTo>
                <a:cubicBezTo>
                  <a:pt x="12199" y="20641"/>
                  <a:pt x="12199" y="20377"/>
                  <a:pt x="11919" y="20227"/>
                </a:cubicBezTo>
                <a:lnTo>
                  <a:pt x="11136" y="19700"/>
                </a:lnTo>
                <a:cubicBezTo>
                  <a:pt x="11080" y="19662"/>
                  <a:pt x="11024" y="19625"/>
                  <a:pt x="10968" y="19625"/>
                </a:cubicBezTo>
                <a:lnTo>
                  <a:pt x="10968" y="14018"/>
                </a:lnTo>
                <a:cubicBezTo>
                  <a:pt x="11080" y="13980"/>
                  <a:pt x="11192" y="13943"/>
                  <a:pt x="11304" y="13867"/>
                </a:cubicBezTo>
                <a:lnTo>
                  <a:pt x="12087" y="13340"/>
                </a:lnTo>
                <a:cubicBezTo>
                  <a:pt x="13766" y="12212"/>
                  <a:pt x="16396" y="12212"/>
                  <a:pt x="18075" y="13340"/>
                </a:cubicBezTo>
                <a:lnTo>
                  <a:pt x="19026" y="13980"/>
                </a:lnTo>
                <a:lnTo>
                  <a:pt x="21600" y="12249"/>
                </a:lnTo>
                <a:lnTo>
                  <a:pt x="20593" y="11647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xmlns="" id="{44529D67-2F32-4990-A209-413B2E857D88}"/>
              </a:ext>
            </a:extLst>
          </p:cNvPr>
          <p:cNvSpPr/>
          <p:nvPr/>
        </p:nvSpPr>
        <p:spPr>
          <a:xfrm>
            <a:off x="9108148" y="1027435"/>
            <a:ext cx="1647268" cy="2434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497" extrusionOk="0">
                <a:moveTo>
                  <a:pt x="11746" y="13867"/>
                </a:moveTo>
                <a:lnTo>
                  <a:pt x="21266" y="7432"/>
                </a:lnTo>
                <a:cubicBezTo>
                  <a:pt x="21600" y="7207"/>
                  <a:pt x="21600" y="6830"/>
                  <a:pt x="21266" y="6605"/>
                </a:cubicBezTo>
                <a:lnTo>
                  <a:pt x="11746" y="170"/>
                </a:lnTo>
                <a:cubicBezTo>
                  <a:pt x="11412" y="-56"/>
                  <a:pt x="10856" y="-56"/>
                  <a:pt x="10522" y="170"/>
                </a:cubicBezTo>
                <a:lnTo>
                  <a:pt x="1002" y="6605"/>
                </a:lnTo>
                <a:cubicBezTo>
                  <a:pt x="668" y="6830"/>
                  <a:pt x="668" y="7207"/>
                  <a:pt x="1002" y="7432"/>
                </a:cubicBezTo>
                <a:cubicBezTo>
                  <a:pt x="2672" y="8561"/>
                  <a:pt x="2672" y="10330"/>
                  <a:pt x="1002" y="11459"/>
                </a:cubicBezTo>
                <a:lnTo>
                  <a:pt x="0" y="12136"/>
                </a:lnTo>
                <a:lnTo>
                  <a:pt x="2561" y="13867"/>
                </a:lnTo>
                <a:lnTo>
                  <a:pt x="3563" y="13190"/>
                </a:lnTo>
                <a:cubicBezTo>
                  <a:pt x="5233" y="12061"/>
                  <a:pt x="7849" y="12061"/>
                  <a:pt x="9520" y="13190"/>
                </a:cubicBezTo>
                <a:lnTo>
                  <a:pt x="10522" y="13867"/>
                </a:lnTo>
                <a:cubicBezTo>
                  <a:pt x="10633" y="13943"/>
                  <a:pt x="10744" y="13980"/>
                  <a:pt x="10856" y="14018"/>
                </a:cubicBezTo>
                <a:lnTo>
                  <a:pt x="10856" y="19625"/>
                </a:lnTo>
                <a:cubicBezTo>
                  <a:pt x="10800" y="19662"/>
                  <a:pt x="10744" y="19662"/>
                  <a:pt x="10689" y="19700"/>
                </a:cubicBezTo>
                <a:lnTo>
                  <a:pt x="9909" y="20227"/>
                </a:lnTo>
                <a:cubicBezTo>
                  <a:pt x="9631" y="20415"/>
                  <a:pt x="9631" y="20678"/>
                  <a:pt x="9909" y="20829"/>
                </a:cubicBezTo>
                <a:lnTo>
                  <a:pt x="10689" y="21356"/>
                </a:lnTo>
                <a:cubicBezTo>
                  <a:pt x="10967" y="21544"/>
                  <a:pt x="11357" y="21544"/>
                  <a:pt x="11579" y="21356"/>
                </a:cubicBezTo>
                <a:lnTo>
                  <a:pt x="12359" y="20829"/>
                </a:lnTo>
                <a:cubicBezTo>
                  <a:pt x="12637" y="20641"/>
                  <a:pt x="12637" y="20377"/>
                  <a:pt x="12359" y="20227"/>
                </a:cubicBezTo>
                <a:lnTo>
                  <a:pt x="11579" y="19700"/>
                </a:lnTo>
                <a:cubicBezTo>
                  <a:pt x="11524" y="19662"/>
                  <a:pt x="11468" y="19625"/>
                  <a:pt x="11412" y="19625"/>
                </a:cubicBezTo>
                <a:lnTo>
                  <a:pt x="11412" y="14018"/>
                </a:lnTo>
                <a:cubicBezTo>
                  <a:pt x="11524" y="13980"/>
                  <a:pt x="11635" y="13943"/>
                  <a:pt x="11746" y="13867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xmlns="" id="{A41BD23B-377E-4854-AEF4-DC88AE5B61E4}"/>
              </a:ext>
            </a:extLst>
          </p:cNvPr>
          <p:cNvSpPr/>
          <p:nvPr/>
        </p:nvSpPr>
        <p:spPr>
          <a:xfrm>
            <a:off x="1680154" y="2689607"/>
            <a:ext cx="1110259" cy="1110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7" h="20687" extrusionOk="0">
                <a:moveTo>
                  <a:pt x="7008" y="19317"/>
                </a:moveTo>
                <a:lnTo>
                  <a:pt x="1369" y="13678"/>
                </a:lnTo>
                <a:cubicBezTo>
                  <a:pt x="-457" y="11852"/>
                  <a:pt x="-457" y="8834"/>
                  <a:pt x="1369" y="7008"/>
                </a:cubicBezTo>
                <a:lnTo>
                  <a:pt x="7008" y="1369"/>
                </a:lnTo>
                <a:cubicBezTo>
                  <a:pt x="8834" y="-457"/>
                  <a:pt x="11852" y="-457"/>
                  <a:pt x="13678" y="1369"/>
                </a:cubicBezTo>
                <a:lnTo>
                  <a:pt x="19317" y="7008"/>
                </a:lnTo>
                <a:cubicBezTo>
                  <a:pt x="21143" y="8834"/>
                  <a:pt x="21143" y="11852"/>
                  <a:pt x="19317" y="13678"/>
                </a:cubicBezTo>
                <a:lnTo>
                  <a:pt x="13678" y="19317"/>
                </a:lnTo>
                <a:cubicBezTo>
                  <a:pt x="11852" y="21143"/>
                  <a:pt x="8834" y="21143"/>
                  <a:pt x="7008" y="1931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xmlns="" id="{24D05F57-032E-45FC-9507-07E3CAACD515}"/>
              </a:ext>
            </a:extLst>
          </p:cNvPr>
          <p:cNvSpPr/>
          <p:nvPr/>
        </p:nvSpPr>
        <p:spPr>
          <a:xfrm>
            <a:off x="3226613" y="1240534"/>
            <a:ext cx="1110259" cy="1113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7" h="20670" extrusionOk="0">
                <a:moveTo>
                  <a:pt x="7008" y="19246"/>
                </a:moveTo>
                <a:lnTo>
                  <a:pt x="1369" y="13629"/>
                </a:lnTo>
                <a:cubicBezTo>
                  <a:pt x="-457" y="11809"/>
                  <a:pt x="-457" y="8802"/>
                  <a:pt x="1369" y="6982"/>
                </a:cubicBezTo>
                <a:lnTo>
                  <a:pt x="7008" y="1365"/>
                </a:lnTo>
                <a:cubicBezTo>
                  <a:pt x="8834" y="-455"/>
                  <a:pt x="11852" y="-455"/>
                  <a:pt x="13678" y="1365"/>
                </a:cubicBezTo>
                <a:lnTo>
                  <a:pt x="19317" y="6982"/>
                </a:lnTo>
                <a:cubicBezTo>
                  <a:pt x="21143" y="8802"/>
                  <a:pt x="21143" y="11809"/>
                  <a:pt x="19317" y="13629"/>
                </a:cubicBezTo>
                <a:lnTo>
                  <a:pt x="13678" y="19246"/>
                </a:lnTo>
                <a:cubicBezTo>
                  <a:pt x="11852" y="21145"/>
                  <a:pt x="8834" y="21145"/>
                  <a:pt x="7008" y="1924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xmlns="" id="{BEADF144-B7B2-449D-9A05-4D0D261AA699}"/>
              </a:ext>
            </a:extLst>
          </p:cNvPr>
          <p:cNvSpPr/>
          <p:nvPr/>
        </p:nvSpPr>
        <p:spPr>
          <a:xfrm>
            <a:off x="4760925" y="2689607"/>
            <a:ext cx="1110259" cy="1110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7" h="20687" extrusionOk="0">
                <a:moveTo>
                  <a:pt x="7008" y="19317"/>
                </a:moveTo>
                <a:lnTo>
                  <a:pt x="1369" y="13678"/>
                </a:lnTo>
                <a:cubicBezTo>
                  <a:pt x="-457" y="11852"/>
                  <a:pt x="-457" y="8834"/>
                  <a:pt x="1369" y="7008"/>
                </a:cubicBezTo>
                <a:lnTo>
                  <a:pt x="7008" y="1369"/>
                </a:lnTo>
                <a:cubicBezTo>
                  <a:pt x="8834" y="-457"/>
                  <a:pt x="11852" y="-457"/>
                  <a:pt x="13678" y="1369"/>
                </a:cubicBezTo>
                <a:lnTo>
                  <a:pt x="19317" y="7008"/>
                </a:lnTo>
                <a:cubicBezTo>
                  <a:pt x="21143" y="8834"/>
                  <a:pt x="21143" y="11852"/>
                  <a:pt x="19317" y="13678"/>
                </a:cubicBezTo>
                <a:lnTo>
                  <a:pt x="13678" y="19317"/>
                </a:lnTo>
                <a:cubicBezTo>
                  <a:pt x="11852" y="21143"/>
                  <a:pt x="8834" y="21143"/>
                  <a:pt x="7008" y="1931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xmlns="" id="{F7C101B1-8F80-4B22-8A1A-9AF5B08ADE7B}"/>
              </a:ext>
            </a:extLst>
          </p:cNvPr>
          <p:cNvSpPr/>
          <p:nvPr/>
        </p:nvSpPr>
        <p:spPr>
          <a:xfrm>
            <a:off x="6295238" y="1240534"/>
            <a:ext cx="1110259" cy="1113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7" h="20670" extrusionOk="0">
                <a:moveTo>
                  <a:pt x="7008" y="19246"/>
                </a:moveTo>
                <a:lnTo>
                  <a:pt x="1369" y="13629"/>
                </a:lnTo>
                <a:cubicBezTo>
                  <a:pt x="-457" y="11809"/>
                  <a:pt x="-457" y="8802"/>
                  <a:pt x="1369" y="6982"/>
                </a:cubicBezTo>
                <a:lnTo>
                  <a:pt x="7008" y="1365"/>
                </a:lnTo>
                <a:cubicBezTo>
                  <a:pt x="8834" y="-455"/>
                  <a:pt x="11852" y="-455"/>
                  <a:pt x="13678" y="1365"/>
                </a:cubicBezTo>
                <a:lnTo>
                  <a:pt x="19317" y="6982"/>
                </a:lnTo>
                <a:cubicBezTo>
                  <a:pt x="21143" y="8802"/>
                  <a:pt x="21143" y="11809"/>
                  <a:pt x="19317" y="13629"/>
                </a:cubicBezTo>
                <a:lnTo>
                  <a:pt x="13678" y="19246"/>
                </a:lnTo>
                <a:cubicBezTo>
                  <a:pt x="11852" y="21145"/>
                  <a:pt x="8914" y="21145"/>
                  <a:pt x="7008" y="1924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xmlns="" id="{A2332426-6300-4654-AA38-E7664E486E3B}"/>
              </a:ext>
            </a:extLst>
          </p:cNvPr>
          <p:cNvSpPr/>
          <p:nvPr/>
        </p:nvSpPr>
        <p:spPr>
          <a:xfrm>
            <a:off x="7841273" y="2696395"/>
            <a:ext cx="1110259" cy="1110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7" h="20687" extrusionOk="0">
                <a:moveTo>
                  <a:pt x="7008" y="19317"/>
                </a:moveTo>
                <a:lnTo>
                  <a:pt x="1369" y="13678"/>
                </a:lnTo>
                <a:cubicBezTo>
                  <a:pt x="-457" y="11852"/>
                  <a:pt x="-457" y="8834"/>
                  <a:pt x="1369" y="7008"/>
                </a:cubicBezTo>
                <a:lnTo>
                  <a:pt x="7008" y="1369"/>
                </a:lnTo>
                <a:cubicBezTo>
                  <a:pt x="8834" y="-457"/>
                  <a:pt x="11852" y="-457"/>
                  <a:pt x="13678" y="1369"/>
                </a:cubicBezTo>
                <a:lnTo>
                  <a:pt x="19317" y="7008"/>
                </a:lnTo>
                <a:cubicBezTo>
                  <a:pt x="21143" y="8834"/>
                  <a:pt x="21143" y="11852"/>
                  <a:pt x="19317" y="13678"/>
                </a:cubicBezTo>
                <a:lnTo>
                  <a:pt x="13678" y="19317"/>
                </a:lnTo>
                <a:cubicBezTo>
                  <a:pt x="11852" y="21143"/>
                  <a:pt x="8914" y="21143"/>
                  <a:pt x="7008" y="1931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xmlns="" id="{30B2717B-2C71-493B-9DA9-554BCE1CD8E9}"/>
              </a:ext>
            </a:extLst>
          </p:cNvPr>
          <p:cNvSpPr/>
          <p:nvPr/>
        </p:nvSpPr>
        <p:spPr>
          <a:xfrm>
            <a:off x="9403815" y="1258642"/>
            <a:ext cx="1110259" cy="1113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7" h="20670" extrusionOk="0">
                <a:moveTo>
                  <a:pt x="7008" y="19246"/>
                </a:moveTo>
                <a:lnTo>
                  <a:pt x="1369" y="13629"/>
                </a:lnTo>
                <a:cubicBezTo>
                  <a:pt x="-457" y="11809"/>
                  <a:pt x="-457" y="8802"/>
                  <a:pt x="1369" y="6982"/>
                </a:cubicBezTo>
                <a:lnTo>
                  <a:pt x="7008" y="1365"/>
                </a:lnTo>
                <a:cubicBezTo>
                  <a:pt x="8834" y="-455"/>
                  <a:pt x="11852" y="-455"/>
                  <a:pt x="13678" y="1365"/>
                </a:cubicBezTo>
                <a:lnTo>
                  <a:pt x="19317" y="6982"/>
                </a:lnTo>
                <a:cubicBezTo>
                  <a:pt x="21143" y="8802"/>
                  <a:pt x="21143" y="11809"/>
                  <a:pt x="19317" y="13629"/>
                </a:cubicBezTo>
                <a:lnTo>
                  <a:pt x="13678" y="19246"/>
                </a:lnTo>
                <a:cubicBezTo>
                  <a:pt x="11852" y="21145"/>
                  <a:pt x="8834" y="21145"/>
                  <a:pt x="7008" y="1924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220E4B7-C453-4A2B-8A0B-54773929BA74}"/>
              </a:ext>
            </a:extLst>
          </p:cNvPr>
          <p:cNvGrpSpPr/>
          <p:nvPr/>
        </p:nvGrpSpPr>
        <p:grpSpPr>
          <a:xfrm>
            <a:off x="1464305" y="4947463"/>
            <a:ext cx="1541957" cy="1197820"/>
            <a:chOff x="332936" y="2720099"/>
            <a:chExt cx="2975111" cy="11978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5849A10-8F86-473A-B74A-25246886CC16}"/>
                </a:ext>
              </a:extLst>
            </p:cNvPr>
            <p:cNvSpPr txBox="1"/>
            <p:nvPr/>
          </p:nvSpPr>
          <p:spPr>
            <a:xfrm>
              <a:off x="332936" y="2720099"/>
              <a:ext cx="2926080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he-IL" b="1" noProof="1">
                  <a:solidFill>
                    <a:srgbClr val="D63655"/>
                  </a:solidFill>
                </a:rPr>
                <a:t>מרחבי למידה</a:t>
              </a:r>
              <a:endParaRPr lang="en-US" b="1" noProof="1">
                <a:solidFill>
                  <a:srgbClr val="D63655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51D5D82-93C5-4D43-84AF-91F67DC691D5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he-IL" sz="1600" dirty="0">
                  <a:solidFill>
                    <a:srgbClr val="002060"/>
                  </a:solidFill>
                </a:rPr>
                <a:t>למידה</a:t>
              </a:r>
              <a:r>
                <a:rPr lang="he-IL" sz="1600" b="1" dirty="0">
                  <a:solidFill>
                    <a:srgbClr val="002060"/>
                  </a:solidFill>
                </a:rPr>
                <a:t> במרחבי למידה </a:t>
              </a:r>
              <a:r>
                <a:rPr lang="he-IL" sz="1600" dirty="0">
                  <a:solidFill>
                    <a:srgbClr val="002060"/>
                  </a:solidFill>
                </a:rPr>
                <a:t>נוספים</a:t>
              </a:r>
              <a:r>
                <a:rPr lang="he-IL" sz="1600" b="1" dirty="0">
                  <a:solidFill>
                    <a:srgbClr val="002060"/>
                  </a:solidFill>
                </a:rPr>
                <a:t> ובשטח פתוח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A79A690-8BB3-4FEC-9FDE-B0622180353B}"/>
              </a:ext>
            </a:extLst>
          </p:cNvPr>
          <p:cNvGrpSpPr/>
          <p:nvPr/>
        </p:nvGrpSpPr>
        <p:grpSpPr>
          <a:xfrm>
            <a:off x="3884152" y="5035139"/>
            <a:ext cx="2180656" cy="2025452"/>
            <a:chOff x="332936" y="2443100"/>
            <a:chExt cx="2975111" cy="286102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BB6DE56-54C3-4392-B40F-9FB789DC20A7}"/>
                </a:ext>
              </a:extLst>
            </p:cNvPr>
            <p:cNvSpPr txBox="1"/>
            <p:nvPr/>
          </p:nvSpPr>
          <p:spPr>
            <a:xfrm>
              <a:off x="332936" y="2443100"/>
              <a:ext cx="2926080" cy="6463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he-IL" b="1" noProof="1">
                  <a:solidFill>
                    <a:srgbClr val="15A5C5"/>
                  </a:solidFill>
                </a:rPr>
                <a:t>צמצום מגעים והקטנת קבוצות</a:t>
              </a:r>
              <a:endParaRPr lang="en-US" b="1" noProof="1">
                <a:solidFill>
                  <a:srgbClr val="15A5C5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9B22E4A-9F8B-4C58-99D6-A8D11C60E0ED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221720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002060"/>
                  </a:solidFill>
                </a:rPr>
                <a:t>צמצום מגעים והקטנת הקבוצות </a:t>
              </a:r>
              <a:r>
                <a:rPr lang="he-IL" sz="1600" dirty="0">
                  <a:solidFill>
                    <a:srgbClr val="002060"/>
                  </a:solidFill>
                </a:rPr>
                <a:t>ככל הניתן</a:t>
              </a:r>
              <a:endParaRPr lang="en-US" sz="1600" dirty="0">
                <a:solidFill>
                  <a:srgbClr val="002060"/>
                </a:solidFill>
              </a:endParaRPr>
            </a:p>
            <a:p>
              <a:pPr algn="ctr"/>
              <a:endParaRPr lang="he-IL" sz="1600" b="1" dirty="0">
                <a:solidFill>
                  <a:srgbClr val="002060"/>
                </a:solidFill>
              </a:endParaRPr>
            </a:p>
            <a:p>
              <a:pPr algn="ctr"/>
              <a:r>
                <a:rPr lang="he-IL" sz="1600" b="1" dirty="0">
                  <a:solidFill>
                    <a:srgbClr val="002060"/>
                  </a:solidFill>
                </a:rPr>
                <a:t>כניסת הורים </a:t>
              </a:r>
              <a:r>
                <a:rPr lang="he-IL" sz="1600" dirty="0">
                  <a:solidFill>
                    <a:srgbClr val="002060"/>
                  </a:solidFill>
                </a:rPr>
                <a:t>בכפוף לתו ירוק / בדיקה שלילית בתוקף</a:t>
              </a:r>
            </a:p>
            <a:p>
              <a:pPr algn="ctr"/>
              <a:endParaRPr lang="he-IL" sz="16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390284B-AB0A-498F-8AA5-8221533DAE41}"/>
              </a:ext>
            </a:extLst>
          </p:cNvPr>
          <p:cNvGrpSpPr/>
          <p:nvPr/>
        </p:nvGrpSpPr>
        <p:grpSpPr>
          <a:xfrm>
            <a:off x="7610511" y="4947463"/>
            <a:ext cx="1541957" cy="1444041"/>
            <a:chOff x="332936" y="2720099"/>
            <a:chExt cx="2975111" cy="144404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19387C0-FE50-4F7F-8718-949C155D0ECC}"/>
                </a:ext>
              </a:extLst>
            </p:cNvPr>
            <p:cNvSpPr txBox="1"/>
            <p:nvPr/>
          </p:nvSpPr>
          <p:spPr>
            <a:xfrm>
              <a:off x="332936" y="2720099"/>
              <a:ext cx="2926080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he-IL" b="1" noProof="1">
                  <a:solidFill>
                    <a:srgbClr val="91184F"/>
                  </a:solidFill>
                </a:rPr>
                <a:t>אוורור והגיינה</a:t>
              </a:r>
              <a:endParaRPr lang="en-US" b="1" noProof="1">
                <a:solidFill>
                  <a:srgbClr val="91184F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A6A3051-CF4F-4E49-9D4C-66F8A8F70970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107721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R="0" lvl="0" algn="ctr" rtl="1">
                <a:spcBef>
                  <a:spcPct val="0"/>
                </a:spcBef>
                <a:spcAft>
                  <a:spcPts val="800"/>
                </a:spcAft>
              </a:pPr>
              <a:r>
                <a:rPr lang="he-IL" sz="1600" b="1" dirty="0">
                  <a:solidFill>
                    <a:srgbClr val="002060"/>
                  </a:solidFill>
                </a:rPr>
                <a:t>אוורור</a:t>
              </a:r>
              <a:r>
                <a:rPr lang="he-IL" sz="1600" dirty="0">
                  <a:solidFill>
                    <a:srgbClr val="002060"/>
                  </a:solidFill>
                </a:rPr>
                <a:t> כיתות ומרחבי הלמידה, חדרי מורים וכו' והקפדה על </a:t>
              </a:r>
              <a:r>
                <a:rPr lang="he-IL" sz="1600" b="1" dirty="0" err="1">
                  <a:solidFill>
                    <a:srgbClr val="002060"/>
                  </a:solidFill>
                </a:rPr>
                <a:t>הגיינה</a:t>
              </a:r>
              <a:r>
                <a:rPr lang="he-IL" sz="1600" dirty="0">
                  <a:solidFill>
                    <a:srgbClr val="002060"/>
                  </a:solidFill>
                </a:rPr>
                <a:t>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ECD2210-5EA2-49D7-9DFA-08DBEF989B78}"/>
              </a:ext>
            </a:extLst>
          </p:cNvPr>
          <p:cNvGrpSpPr/>
          <p:nvPr/>
        </p:nvGrpSpPr>
        <p:grpSpPr>
          <a:xfrm>
            <a:off x="3028264" y="3410493"/>
            <a:ext cx="1541957" cy="951598"/>
            <a:chOff x="332936" y="2720099"/>
            <a:chExt cx="2975111" cy="9515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063AA04-55D0-4A09-A56A-C497B3DE6D60}"/>
                </a:ext>
              </a:extLst>
            </p:cNvPr>
            <p:cNvSpPr txBox="1"/>
            <p:nvPr/>
          </p:nvSpPr>
          <p:spPr>
            <a:xfrm>
              <a:off x="332936" y="2720099"/>
              <a:ext cx="2926080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he-IL" b="1" noProof="1">
                  <a:solidFill>
                    <a:srgbClr val="F5BD36"/>
                  </a:solidFill>
                </a:rPr>
                <a:t>למידה משולבת</a:t>
              </a:r>
              <a:endParaRPr lang="en-US" b="1" noProof="1">
                <a:solidFill>
                  <a:srgbClr val="F5BD36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5289C9A-3A35-4506-9B86-7851DEA0C5FF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58477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002060"/>
                  </a:solidFill>
                </a:rPr>
                <a:t>למידה משולבת </a:t>
              </a:r>
              <a:r>
                <a:rPr lang="he-IL" sz="1600" dirty="0">
                  <a:solidFill>
                    <a:srgbClr val="002060"/>
                  </a:solidFill>
                </a:rPr>
                <a:t>פיזית ומרחוק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AC5BB57-65F1-4EB8-9C49-4114D54281BA}"/>
              </a:ext>
            </a:extLst>
          </p:cNvPr>
          <p:cNvGrpSpPr/>
          <p:nvPr/>
        </p:nvGrpSpPr>
        <p:grpSpPr>
          <a:xfrm>
            <a:off x="6066681" y="3415947"/>
            <a:ext cx="1541957" cy="3871548"/>
            <a:chOff x="308419" y="2443100"/>
            <a:chExt cx="2975111" cy="387154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555E09C-47DA-45C9-9424-C88FFDF20EB6}"/>
                </a:ext>
              </a:extLst>
            </p:cNvPr>
            <p:cNvSpPr txBox="1"/>
            <p:nvPr/>
          </p:nvSpPr>
          <p:spPr>
            <a:xfrm>
              <a:off x="332936" y="2443100"/>
              <a:ext cx="2926080" cy="6463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he-IL" b="1" noProof="1">
                  <a:solidFill>
                    <a:srgbClr val="EE8C2D"/>
                  </a:solidFill>
                </a:rPr>
                <a:t>פעילות חיצונית/ בלתי פורמלית</a:t>
              </a:r>
              <a:endParaRPr lang="en-US" b="1" noProof="1">
                <a:solidFill>
                  <a:srgbClr val="EE8C2D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4FEA2BA3-0A49-4F2B-A17F-6732ADA76590}"/>
                </a:ext>
              </a:extLst>
            </p:cNvPr>
            <p:cNvSpPr txBox="1"/>
            <p:nvPr/>
          </p:nvSpPr>
          <p:spPr>
            <a:xfrm>
              <a:off x="308419" y="2926926"/>
              <a:ext cx="2975111" cy="338772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R="0" lvl="0" algn="ctr" rtl="1">
                <a:spcBef>
                  <a:spcPct val="0"/>
                </a:spcBef>
                <a:spcAft>
                  <a:spcPts val="800"/>
                </a:spcAft>
              </a:pPr>
              <a:r>
                <a:rPr lang="he-IL" sz="1600" b="1" dirty="0">
                  <a:solidFill>
                    <a:srgbClr val="002060"/>
                  </a:solidFill>
                </a:rPr>
                <a:t>מפעיל חיצוני </a:t>
              </a:r>
              <a:r>
                <a:rPr lang="he-IL" sz="1600" dirty="0">
                  <a:solidFill>
                    <a:srgbClr val="002060"/>
                  </a:solidFill>
                </a:rPr>
                <a:t>– כניסה בכפוף להצגת "תו ירוק" / הצגת תוצאות בדיקה שלילית.</a:t>
              </a:r>
            </a:p>
            <a:p>
              <a:pPr algn="ctr" rtl="1">
                <a:spcBef>
                  <a:spcPct val="0"/>
                </a:spcBef>
                <a:spcAft>
                  <a:spcPts val="800"/>
                </a:spcAft>
              </a:pPr>
              <a:r>
                <a:rPr lang="he-IL" sz="1600" b="1" dirty="0">
                  <a:solidFill>
                    <a:srgbClr val="002060"/>
                  </a:solidFill>
                </a:rPr>
                <a:t>פעילות בלתי פורמאלית </a:t>
              </a:r>
              <a:r>
                <a:rPr lang="he-IL" sz="1600" dirty="0">
                  <a:solidFill>
                    <a:srgbClr val="002060"/>
                  </a:solidFill>
                </a:rPr>
                <a:t>ברשויות כתומות/אדומות יתקיימו בשטח פתוח.</a:t>
              </a:r>
            </a:p>
            <a:p>
              <a:pPr marR="0" lvl="0" algn="ctr" rtl="1">
                <a:lnSpc>
                  <a:spcPct val="150000"/>
                </a:lnSpc>
                <a:spcBef>
                  <a:spcPct val="0"/>
                </a:spcBef>
                <a:spcAft>
                  <a:spcPts val="800"/>
                </a:spcAft>
              </a:pPr>
              <a:endParaRPr lang="he-IL" sz="1200" dirty="0"/>
            </a:p>
            <a:p>
              <a:pPr marR="0" lvl="0" algn="ctr" rtl="1">
                <a:lnSpc>
                  <a:spcPct val="150000"/>
                </a:lnSpc>
                <a:spcBef>
                  <a:spcPct val="0"/>
                </a:spcBef>
                <a:spcAft>
                  <a:spcPts val="800"/>
                </a:spcAft>
              </a:pPr>
              <a:endParaRPr lang="he-IL" sz="12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FFC772B-0812-4247-84FB-4A746310C7A0}"/>
              </a:ext>
            </a:extLst>
          </p:cNvPr>
          <p:cNvGrpSpPr/>
          <p:nvPr/>
        </p:nvGrpSpPr>
        <p:grpSpPr>
          <a:xfrm>
            <a:off x="9187965" y="3410493"/>
            <a:ext cx="1541957" cy="1690262"/>
            <a:chOff x="332936" y="2720099"/>
            <a:chExt cx="2975111" cy="169026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74D82B2-BEC2-428E-AAD5-17E4ADC85BB9}"/>
                </a:ext>
              </a:extLst>
            </p:cNvPr>
            <p:cNvSpPr txBox="1"/>
            <p:nvPr/>
          </p:nvSpPr>
          <p:spPr>
            <a:xfrm>
              <a:off x="332936" y="2720099"/>
              <a:ext cx="2926080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he-IL" b="1" noProof="1">
                  <a:solidFill>
                    <a:srgbClr val="43DC88"/>
                  </a:solidFill>
                </a:rPr>
                <a:t>מעקב יומי</a:t>
              </a:r>
              <a:endParaRPr lang="en-US" b="1" noProof="1">
                <a:solidFill>
                  <a:srgbClr val="43DC88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96739C0B-850F-46A3-9972-01D433E993CE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132343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R="0" lvl="0" algn="ctr" rtl="1">
                <a:spcBef>
                  <a:spcPct val="0"/>
                </a:spcBef>
                <a:spcAft>
                  <a:spcPts val="800"/>
                </a:spcAft>
              </a:pPr>
              <a:r>
                <a:rPr lang="he-IL" sz="1600" b="1" dirty="0">
                  <a:solidFill>
                    <a:srgbClr val="002060"/>
                  </a:solidFill>
                </a:rPr>
                <a:t>מעקב יומי וצפייה על מאומתי קורונה, מבודדים ופטורים </a:t>
              </a:r>
              <a:r>
                <a:rPr lang="he-IL" sz="1600" dirty="0">
                  <a:solidFill>
                    <a:srgbClr val="002060"/>
                  </a:solidFill>
                </a:rPr>
                <a:t>מבידוד </a:t>
              </a:r>
              <a:r>
                <a:rPr lang="he-IL" sz="1600" dirty="0" err="1">
                  <a:solidFill>
                    <a:srgbClr val="002060"/>
                  </a:solidFill>
                </a:rPr>
                <a:t>ב"דשבורד</a:t>
              </a:r>
              <a:r>
                <a:rPr lang="he-IL" sz="1600" dirty="0">
                  <a:solidFill>
                    <a:srgbClr val="002060"/>
                  </a:solidFill>
                </a:rPr>
                <a:t>" מנהלי </a:t>
              </a:r>
              <a:r>
                <a:rPr lang="he-IL" sz="1600" dirty="0" err="1">
                  <a:solidFill>
                    <a:srgbClr val="002060"/>
                  </a:solidFill>
                </a:rPr>
                <a:t>מוס''ח</a:t>
              </a:r>
              <a:r>
                <a:rPr lang="he-IL" sz="1600" dirty="0">
                  <a:solidFill>
                    <a:srgbClr val="002060"/>
                  </a:solidFill>
                </a:rPr>
                <a:t>.</a:t>
              </a:r>
            </a:p>
          </p:txBody>
        </p:sp>
      </p:grpSp>
      <p:pic>
        <p:nvPicPr>
          <p:cNvPr id="41" name="Graphic 40" descr="Blog with solid fill">
            <a:extLst>
              <a:ext uri="{FF2B5EF4-FFF2-40B4-BE49-F238E27FC236}">
                <a16:creationId xmlns:a16="http://schemas.microsoft.com/office/drawing/2014/main" xmlns="" id="{AACBD00F-3911-462A-B36B-0CC9139B2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14123" y="1479598"/>
            <a:ext cx="635317" cy="635317"/>
          </a:xfrm>
          <a:prstGeom prst="rect">
            <a:avLst/>
          </a:prstGeom>
        </p:spPr>
      </p:pic>
      <p:sp>
        <p:nvSpPr>
          <p:cNvPr id="40" name="כותרת 1"/>
          <p:cNvSpPr>
            <a:spLocks noGrp="1"/>
          </p:cNvSpPr>
          <p:nvPr>
            <p:ph type="title"/>
          </p:nvPr>
        </p:nvSpPr>
        <p:spPr>
          <a:xfrm>
            <a:off x="312420" y="167951"/>
            <a:ext cx="11567160" cy="569167"/>
          </a:xfrm>
        </p:spPr>
        <p:txBody>
          <a:bodyPr>
            <a:no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"אורחות חיים" במוסד החינוכי בצל הקורונה</a:t>
            </a:r>
            <a:endParaRPr lang="he-IL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מלבן 33"/>
          <p:cNvSpPr/>
          <p:nvPr/>
        </p:nvSpPr>
        <p:spPr>
          <a:xfrm>
            <a:off x="117230" y="6071776"/>
            <a:ext cx="832339" cy="678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9" name="תמונה 38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74" b="94253" l="9910" r="96396">
                        <a14:foregroundMark x1="73423" y1="33908" x2="73423" y2="339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8688" y="1449900"/>
            <a:ext cx="871091" cy="682747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7179" y="2921496"/>
            <a:ext cx="645790" cy="645790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57" y="2725034"/>
            <a:ext cx="1015608" cy="1015608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73818" y1="49727" x2="73818" y2="49727"/>
                        <a14:foregroundMark x1="33091" y1="67760" x2="33091" y2="67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03" y="2811339"/>
            <a:ext cx="1346266" cy="89587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05" y="1186422"/>
            <a:ext cx="1260473" cy="84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9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לבן 15"/>
          <p:cNvSpPr/>
          <p:nvPr/>
        </p:nvSpPr>
        <p:spPr>
          <a:xfrm>
            <a:off x="88490" y="6213987"/>
            <a:ext cx="589935" cy="462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כותרת 3"/>
          <p:cNvSpPr txBox="1">
            <a:spLocks/>
          </p:cNvSpPr>
          <p:nvPr/>
        </p:nvSpPr>
        <p:spPr>
          <a:xfrm>
            <a:off x="1082391" y="164360"/>
            <a:ext cx="10515600" cy="504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מערכות חינוך בצל הקורונה ברחבי הגלובוס – פתיחת לימודים כרגיל </a:t>
            </a:r>
            <a:endParaRPr lang="he-IL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/>
        </p:nvGraphicFramePr>
        <p:xfrm>
          <a:off x="0" y="660111"/>
          <a:ext cx="11842050" cy="5959791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973675">
                  <a:extLst>
                    <a:ext uri="{9D8B030D-6E8A-4147-A177-3AD203B41FA5}">
                      <a16:colId xmlns:a16="http://schemas.microsoft.com/office/drawing/2014/main" xmlns="" val="4104370110"/>
                    </a:ext>
                  </a:extLst>
                </a:gridCol>
                <a:gridCol w="1574598">
                  <a:extLst>
                    <a:ext uri="{9D8B030D-6E8A-4147-A177-3AD203B41FA5}">
                      <a16:colId xmlns:a16="http://schemas.microsoft.com/office/drawing/2014/main" xmlns="" val="2642639059"/>
                    </a:ext>
                  </a:extLst>
                </a:gridCol>
                <a:gridCol w="1566185">
                  <a:extLst>
                    <a:ext uri="{9D8B030D-6E8A-4147-A177-3AD203B41FA5}">
                      <a16:colId xmlns:a16="http://schemas.microsoft.com/office/drawing/2014/main" xmlns="" val="506489193"/>
                    </a:ext>
                  </a:extLst>
                </a:gridCol>
                <a:gridCol w="1754531">
                  <a:extLst>
                    <a:ext uri="{9D8B030D-6E8A-4147-A177-3AD203B41FA5}">
                      <a16:colId xmlns:a16="http://schemas.microsoft.com/office/drawing/2014/main" xmlns="" val="1081711843"/>
                    </a:ext>
                  </a:extLst>
                </a:gridCol>
                <a:gridCol w="2374232">
                  <a:extLst>
                    <a:ext uri="{9D8B030D-6E8A-4147-A177-3AD203B41FA5}">
                      <a16:colId xmlns:a16="http://schemas.microsoft.com/office/drawing/2014/main" xmlns="" val="1150884999"/>
                    </a:ext>
                  </a:extLst>
                </a:gridCol>
                <a:gridCol w="2598829">
                  <a:extLst>
                    <a:ext uri="{9D8B030D-6E8A-4147-A177-3AD203B41FA5}">
                      <a16:colId xmlns:a16="http://schemas.microsoft.com/office/drawing/2014/main" xmlns="" val="835973006"/>
                    </a:ext>
                  </a:extLst>
                </a:gridCol>
              </a:tblGrid>
              <a:tr h="46294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/>
                        <a:t>מדינה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/>
                        <a:t>מסיכות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err="1"/>
                        <a:t>בידודים</a:t>
                      </a:r>
                      <a:endParaRPr lang="he-I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/>
                        <a:t>אירועים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/>
                        <a:t>חיסוני צוותים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/>
                        <a:t>חיסוני תלמידים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89040190"/>
                  </a:ext>
                </a:extLst>
              </a:tr>
              <a:tr h="681009"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/>
                        <a:t>אוסטרליה</a:t>
                      </a:r>
                      <a:endParaRPr lang="he-IL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תלמידים מעל גיל 12</a:t>
                      </a:r>
                      <a:endParaRPr lang="he-IL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14</a:t>
                      </a:r>
                      <a:r>
                        <a:rPr lang="he-IL" sz="1400" baseline="0" dirty="0"/>
                        <a:t> יום לאחר </a:t>
                      </a:r>
                      <a:r>
                        <a:rPr lang="he-IL" sz="1400" dirty="0"/>
                        <a:t>חשיפה לחולה מאומת</a:t>
                      </a:r>
                      <a:endParaRPr lang="he-IL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ניתן לקיים תוך הימנעות מצפיפות ועטית מסיכות</a:t>
                      </a:r>
                      <a:endParaRPr lang="he-IL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r" rtl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1400" kern="1200" dirty="0"/>
                        <a:t>מחסור בחיסונים. </a:t>
                      </a:r>
                    </a:p>
                    <a:p>
                      <a:pPr marL="285750" indent="-285750" algn="r" rtl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1400" kern="1200" dirty="0"/>
                        <a:t>רק קבו'</a:t>
                      </a:r>
                      <a:r>
                        <a:rPr lang="he-IL" sz="1400" kern="1200" baseline="0" dirty="0"/>
                        <a:t> מסוימות יכולות להתחסן </a:t>
                      </a:r>
                      <a:r>
                        <a:rPr lang="he-IL" sz="1400" kern="1200" dirty="0"/>
                        <a:t>(דוג': </a:t>
                      </a:r>
                      <a:r>
                        <a:rPr lang="he-IL" sz="1400" kern="1200" dirty="0" err="1"/>
                        <a:t>חנ"ם</a:t>
                      </a:r>
                      <a:r>
                        <a:rPr lang="he-IL" sz="1400" kern="1200" dirty="0"/>
                        <a:t>).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 rtl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e-IL" sz="1400" kern="1200" dirty="0"/>
                        <a:t>מוצע</a:t>
                      </a:r>
                      <a:r>
                        <a:rPr lang="he-IL" sz="1400" kern="1200" baseline="0" dirty="0"/>
                        <a:t> לבני </a:t>
                      </a:r>
                      <a:r>
                        <a:rPr lang="he-IL" sz="1400" kern="1200" dirty="0"/>
                        <a:t>16 ומעלה,</a:t>
                      </a:r>
                      <a:r>
                        <a:rPr lang="he-IL" sz="1400" kern="1200" baseline="0" dirty="0"/>
                        <a:t> למעט תלמיד עם מחלקת רקע </a:t>
                      </a:r>
                      <a:endParaRPr lang="he-IL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39184082"/>
                  </a:ext>
                </a:extLst>
              </a:tr>
              <a:tr h="917893"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/>
                        <a:t>בריטניה</a:t>
                      </a:r>
                      <a:endParaRPr lang="he-IL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אין חובה</a:t>
                      </a:r>
                      <a:endParaRPr lang="he-IL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aseline="0" dirty="0"/>
                        <a:t>לאחר בדיקה חיובית בלבד. ניתן לצאת לאחר יומיים בכפוף לבדיקה שלילית</a:t>
                      </a:r>
                      <a:endParaRPr lang="he-IL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ללא הגבלה</a:t>
                      </a:r>
                      <a:endParaRPr lang="he-IL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400" kern="1200"/>
                        <a:t>אין חובת חיסון. החיסון השלישי יתחיל להינתן בספטמבר. </a:t>
                      </a:r>
                      <a:endParaRPr lang="en-US" sz="1400" b="1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400" kern="1200" dirty="0"/>
                        <a:t>מוצע לבני 16 ומעלה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9591036"/>
                  </a:ext>
                </a:extLst>
              </a:tr>
              <a:tr h="681009"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/>
                        <a:t>דנמרק</a:t>
                      </a:r>
                      <a:endParaRPr lang="he-IL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אין חובה</a:t>
                      </a:r>
                      <a:endParaRPr lang="he-IL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ללא הגבלה</a:t>
                      </a:r>
                      <a:endParaRPr lang="he-IL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400" kern="1200"/>
                        <a:t>החיסון מוצע אך לא חובה</a:t>
                      </a:r>
                      <a:endParaRPr lang="en-US" sz="1400" b="1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400" kern="1200" dirty="0"/>
                        <a:t>מוצע לבני 12 ומעלה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61575978"/>
                  </a:ext>
                </a:extLst>
              </a:tr>
              <a:tr h="412388"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/>
                        <a:t>הולנד</a:t>
                      </a:r>
                      <a:endParaRPr lang="he-IL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חובה במסדרונות ומחוץ</a:t>
                      </a:r>
                      <a:r>
                        <a:rPr lang="he-IL" sz="1400" baseline="0" dirty="0"/>
                        <a:t> לכיתה</a:t>
                      </a:r>
                      <a:endParaRPr lang="he-IL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ללא הגבלה</a:t>
                      </a:r>
                      <a:endParaRPr lang="he-IL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400" kern="1200" dirty="0"/>
                        <a:t>אחוז המחוסנים בין הגבוהים באירופה (90%). אין הנחיות ספציפיות למורים.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r" rtl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1400" kern="1200" dirty="0"/>
                        <a:t>מוצע לבני 12 ומעלה </a:t>
                      </a:r>
                    </a:p>
                    <a:p>
                      <a:pPr marL="285750" indent="-285750" algn="r" rtl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1400" kern="1200" dirty="0"/>
                        <a:t>פתיחת מרכזי חיסון בבתי"ס? 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33252017"/>
                  </a:ext>
                </a:extLst>
              </a:tr>
              <a:tr h="681009"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/>
                        <a:t>קנדה</a:t>
                      </a:r>
                      <a:endParaRPr lang="he-IL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חובה מכיתה ד'</a:t>
                      </a:r>
                      <a:endParaRPr lang="he-IL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14</a:t>
                      </a:r>
                      <a:r>
                        <a:rPr lang="he-IL" sz="1400" baseline="0" dirty="0"/>
                        <a:t> יום </a:t>
                      </a:r>
                      <a:r>
                        <a:rPr lang="he-IL" sz="1400" dirty="0"/>
                        <a:t> בחשיפה לחולה מאומת</a:t>
                      </a:r>
                      <a:endParaRPr lang="he-IL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r" rtl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1400" kern="1200" dirty="0"/>
                        <a:t>מורים שאינם מחוסנים יידרשו לבדיקות קבועות. </a:t>
                      </a:r>
                    </a:p>
                    <a:p>
                      <a:pPr marL="285750" indent="-285750" algn="r" rtl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1400" kern="1200" dirty="0"/>
                        <a:t>מתקיים דיון ציבורי בנושא כפיית חיסון על מורים. 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400" kern="1200" dirty="0"/>
                        <a:t>מוצע לבני 12 ומעלה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77183167"/>
                  </a:ext>
                </a:extLst>
              </a:tr>
              <a:tr h="681009"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/>
                        <a:t>סינגפור</a:t>
                      </a:r>
                      <a:endParaRPr lang="he-IL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חובה מגיל קדם יסודי, למעט מרחב</a:t>
                      </a:r>
                      <a:r>
                        <a:rPr lang="he-IL" sz="1400" baseline="0" dirty="0"/>
                        <a:t> פתוח</a:t>
                      </a:r>
                      <a:endParaRPr lang="he-IL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14</a:t>
                      </a:r>
                      <a:r>
                        <a:rPr lang="he-IL" sz="1400" baseline="0" dirty="0"/>
                        <a:t> יום </a:t>
                      </a:r>
                      <a:r>
                        <a:rPr lang="he-IL" sz="1400" dirty="0"/>
                        <a:t> בחשיפה לחולה מאומת</a:t>
                      </a:r>
                      <a:endParaRPr lang="he-IL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/>
                        <a:t>התכנסות עד 50 תלמידים. לא תתקיים פעילות חוץ בית ספרית</a:t>
                      </a:r>
                      <a:endParaRPr lang="he-IL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400" kern="1200"/>
                        <a:t>מורים שלא התחסנו יעברו בדיקות דו שבועיות קבועות.</a:t>
                      </a:r>
                      <a:endParaRPr lang="en-US" sz="1400" b="1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400" kern="1200" dirty="0"/>
                        <a:t>מוצע לבני 12 ומעלה</a:t>
                      </a:r>
                      <a:endParaRPr lang="en-US" sz="1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48007792"/>
                  </a:ext>
                </a:extLst>
              </a:tr>
              <a:tr h="681009">
                <a:tc>
                  <a:txBody>
                    <a:bodyPr/>
                    <a:lstStyle/>
                    <a:p>
                      <a:pPr algn="r" rtl="1"/>
                      <a:r>
                        <a:rPr lang="he-IL" sz="2400" b="1" dirty="0">
                          <a:solidFill>
                            <a:srgbClr val="002060"/>
                          </a:solidFill>
                        </a:rPr>
                        <a:t>ישראל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rgbClr val="002060"/>
                          </a:solidFill>
                        </a:rPr>
                        <a:t>חובה במקומות סגורים מכיתה א'</a:t>
                      </a:r>
                      <a:r>
                        <a:rPr lang="he-IL" sz="1400" b="1" baseline="0" dirty="0">
                          <a:solidFill>
                            <a:srgbClr val="002060"/>
                          </a:solidFill>
                        </a:rPr>
                        <a:t> ומעלה</a:t>
                      </a:r>
                      <a:endParaRPr lang="he-IL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rgbClr val="002060"/>
                          </a:solidFill>
                        </a:rPr>
                        <a:t>בחשיפה לחולה מאומת</a:t>
                      </a:r>
                      <a:r>
                        <a:rPr lang="he-IL" sz="1400" b="1" baseline="0" dirty="0">
                          <a:solidFill>
                            <a:srgbClr val="002060"/>
                          </a:solidFill>
                        </a:rPr>
                        <a:t> + פיילוט "כיתה ירוקה"</a:t>
                      </a:r>
                      <a:endParaRPr lang="he-IL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rgbClr val="002060"/>
                          </a:solidFill>
                        </a:rPr>
                        <a:t>בהתאם לכללי ההתקהלות</a:t>
                      </a:r>
                      <a:r>
                        <a:rPr lang="he-IL" sz="1400" b="1" baseline="0" dirty="0">
                          <a:solidFill>
                            <a:srgbClr val="002060"/>
                          </a:solidFill>
                        </a:rPr>
                        <a:t> הרגילים</a:t>
                      </a:r>
                      <a:endParaRPr lang="he-IL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400" b="1" kern="1200" dirty="0">
                          <a:solidFill>
                            <a:srgbClr val="002060"/>
                          </a:solidFill>
                        </a:rPr>
                        <a:t>דרישה</a:t>
                      </a:r>
                      <a:r>
                        <a:rPr lang="he-IL" sz="1400" b="1" kern="1200" baseline="0" dirty="0">
                          <a:solidFill>
                            <a:srgbClr val="002060"/>
                          </a:solidFill>
                        </a:rPr>
                        <a:t> להתחסן / להציג תוצאת בדיקה שלילית – ככל עובדי המדינה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400" b="1" kern="1200" dirty="0">
                          <a:solidFill>
                            <a:srgbClr val="002060"/>
                          </a:solidFill>
                        </a:rPr>
                        <a:t>מוצע לבני 12 ומעלה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08515949"/>
                  </a:ext>
                </a:extLst>
              </a:tr>
            </a:tbl>
          </a:graphicData>
        </a:graphic>
      </p:graphicFrame>
      <p:pic>
        <p:nvPicPr>
          <p:cNvPr id="12" name="תמונה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3" b="95200" l="4000" r="95778">
                        <a14:foregroundMark x1="33889" y1="27314" x2="33889" y2="27314"/>
                        <a14:foregroundMark x1="24667" y1="27771" x2="24667" y2="27771"/>
                        <a14:foregroundMark x1="24222" y1="38400" x2="24222" y2="38400"/>
                        <a14:foregroundMark x1="37556" y1="38857" x2="37556" y2="38857"/>
                        <a14:foregroundMark x1="31556" y1="34743" x2="31556" y2="34743"/>
                        <a14:foregroundMark x1="31556" y1="34743" x2="31556" y2="34743"/>
                        <a14:foregroundMark x1="34111" y1="36229" x2="34111" y2="36229"/>
                        <a14:foregroundMark x1="34111" y1="37029" x2="34111" y2="37029"/>
                        <a14:foregroundMark x1="20111" y1="44114" x2="20111" y2="44114"/>
                        <a14:foregroundMark x1="18333" y1="34286" x2="18333" y2="34286"/>
                        <a14:foregroundMark x1="27111" y1="36571" x2="27111" y2="36571"/>
                        <a14:foregroundMark x1="28111" y1="35543" x2="28111" y2="35543"/>
                        <a14:foregroundMark x1="28444" y1="34286" x2="28444" y2="34286"/>
                        <a14:foregroundMark x1="28444" y1="33257" x2="28444" y2="33257"/>
                        <a14:foregroundMark x1="38778" y1="35543" x2="38778" y2="35543"/>
                        <a14:foregroundMark x1="36667" y1="33600" x2="36667" y2="33600"/>
                        <a14:foregroundMark x1="36667" y1="33600" x2="36667" y2="33600"/>
                        <a14:foregroundMark x1="42000" y1="33257" x2="42000" y2="33257"/>
                        <a14:foregroundMark x1="36222" y1="22057" x2="36222" y2="22057"/>
                        <a14:foregroundMark x1="32111" y1="22057" x2="32111" y2="22057"/>
                        <a14:foregroundMark x1="31444" y1="22057" x2="31444" y2="2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57" y="1139410"/>
            <a:ext cx="644435" cy="62653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08" b="96970" l="2333" r="98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833" y="2050023"/>
            <a:ext cx="573681" cy="56794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402" y="2875173"/>
            <a:ext cx="585490" cy="585490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74" b="97377" l="3607" r="93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507" y="3491821"/>
            <a:ext cx="685784" cy="685784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444" l="333" r="99667">
                        <a14:foregroundMark x1="44222" y1="18556" x2="44222" y2="18556"/>
                        <a14:foregroundMark x1="61222" y1="19111" x2="61222" y2="19111"/>
                        <a14:foregroundMark x1="62333" y1="26000" x2="62333" y2="26000"/>
                        <a14:foregroundMark x1="63222" y1="38333" x2="63222" y2="38333"/>
                        <a14:foregroundMark x1="63222" y1="47444" x2="63222" y2="47444"/>
                        <a14:foregroundMark x1="56778" y1="52000" x2="56778" y2="52000"/>
                        <a14:foregroundMark x1="53333" y1="54778" x2="53333" y2="54778"/>
                        <a14:foregroundMark x1="49333" y1="40444" x2="49333" y2="40444"/>
                        <a14:foregroundMark x1="49333" y1="40444" x2="49333" y2="40444"/>
                        <a14:foregroundMark x1="39667" y1="73444" x2="39667" y2="73444"/>
                        <a14:foregroundMark x1="39667" y1="73444" x2="39667" y2="73444"/>
                        <a14:foregroundMark x1="24778" y1="69778" x2="24778" y2="69778"/>
                        <a14:foregroundMark x1="20000" y1="58444" x2="20000" y2="58444"/>
                        <a14:foregroundMark x1="28889" y1="30111" x2="28889" y2="30111"/>
                        <a14:foregroundMark x1="28889" y1="30111" x2="28889" y2="30111"/>
                        <a14:foregroundMark x1="30111" y1="23556" x2="30111" y2="23556"/>
                        <a14:foregroundMark x1="32889" y1="17000" x2="32889" y2="17000"/>
                        <a14:foregroundMark x1="38667" y1="13667" x2="38667" y2="13667"/>
                        <a14:foregroundMark x1="42111" y1="9667" x2="42111" y2="9667"/>
                        <a14:foregroundMark x1="50333" y1="7889" x2="50333" y2="7889"/>
                        <a14:foregroundMark x1="51111" y1="13667" x2="51111" y2="13667"/>
                        <a14:foregroundMark x1="50667" y1="25556" x2="50667" y2="25556"/>
                        <a14:foregroundMark x1="57444" y1="16333" x2="57444" y2="16333"/>
                        <a14:foregroundMark x1="68222" y1="14000" x2="68222" y2="14000"/>
                        <a14:foregroundMark x1="54333" y1="34556" x2="54333" y2="34556"/>
                        <a14:foregroundMark x1="54000" y1="34778" x2="54000" y2="34778"/>
                        <a14:foregroundMark x1="48000" y1="30778" x2="48000" y2="30778"/>
                        <a14:foregroundMark x1="48000" y1="30778" x2="48000" y2="30778"/>
                        <a14:foregroundMark x1="49889" y1="34556" x2="49889" y2="34556"/>
                        <a14:foregroundMark x1="73000" y1="40333" x2="73000" y2="40333"/>
                        <a14:foregroundMark x1="73000" y1="40333" x2="73000" y2="40333"/>
                        <a14:foregroundMark x1="72889" y1="28667" x2="72889" y2="28667"/>
                        <a14:foregroundMark x1="72889" y1="28667" x2="72889" y2="28667"/>
                        <a14:foregroundMark x1="73222" y1="19222" x2="73222" y2="19222"/>
                        <a14:foregroundMark x1="73222" y1="19222" x2="73222" y2="19222"/>
                        <a14:foregroundMark x1="72333" y1="14333" x2="72333" y2="14333"/>
                        <a14:foregroundMark x1="72333" y1="14333" x2="72333" y2="14333"/>
                        <a14:foregroundMark x1="69444" y1="22889" x2="69444" y2="22889"/>
                        <a14:foregroundMark x1="68778" y1="24000" x2="68778" y2="24000"/>
                        <a14:foregroundMark x1="66667" y1="25222" x2="66667" y2="25222"/>
                        <a14:foregroundMark x1="67778" y1="28667" x2="67778" y2="28667"/>
                        <a14:foregroundMark x1="68111" y1="31111" x2="68111" y2="31111"/>
                        <a14:foregroundMark x1="68111" y1="31111" x2="68111" y2="31111"/>
                        <a14:foregroundMark x1="68111" y1="31111" x2="68111" y2="31111"/>
                        <a14:foregroundMark x1="68111" y1="34889" x2="68111" y2="34889"/>
                        <a14:foregroundMark x1="69111" y1="35111" x2="69111" y2="35111"/>
                        <a14:foregroundMark x1="69111" y1="35111" x2="69111" y2="35111"/>
                        <a14:foregroundMark x1="44556" y1="18556" x2="65667" y2="27111"/>
                        <a14:foregroundMark x1="37333" y1="20556" x2="33000" y2="65333"/>
                        <a14:foregroundMark x1="57444" y1="11667" x2="29889" y2="72111"/>
                        <a14:foregroundMark x1="23000" y1="13444" x2="72889" y2="14111"/>
                        <a14:foregroundMark x1="23222" y1="25556" x2="25444" y2="74444"/>
                        <a14:foregroundMark x1="74556" y1="25333" x2="71111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409" y="4343844"/>
            <a:ext cx="579475" cy="57947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402" y="5207673"/>
            <a:ext cx="622776" cy="622776"/>
          </a:xfrm>
          <a:prstGeom prst="rect">
            <a:avLst/>
          </a:prstGeom>
        </p:spPr>
      </p:pic>
      <p:sp>
        <p:nvSpPr>
          <p:cNvPr id="19" name="אליפסה 18"/>
          <p:cNvSpPr/>
          <p:nvPr/>
        </p:nvSpPr>
        <p:spPr>
          <a:xfrm>
            <a:off x="9905783" y="5953387"/>
            <a:ext cx="704999" cy="622776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5523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91C2-2268-4CB7-8770-6B2DA669C65C}" type="slidenum">
              <a:rPr lang="he-IL" smtClean="0"/>
              <a:t>18</a:t>
            </a:fld>
            <a:endParaRPr lang="he-IL"/>
          </a:p>
        </p:txBody>
      </p:sp>
      <p:sp>
        <p:nvSpPr>
          <p:cNvPr id="4" name="כותרת 3"/>
          <p:cNvSpPr txBox="1">
            <a:spLocks/>
          </p:cNvSpPr>
          <p:nvPr/>
        </p:nvSpPr>
        <p:spPr>
          <a:xfrm>
            <a:off x="1160780" y="126552"/>
            <a:ext cx="9862820" cy="1049792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היסטורייה – תלמידים מאומתים פעילים לפי מגזרים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81977" y="1176344"/>
          <a:ext cx="10791825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3" imgW="10791878" imgH="4486320" progId="Excel.Sheet.12">
                  <p:link updateAutomatic="1"/>
                </p:oleObj>
              </mc:Choice>
              <mc:Fallback>
                <p:oleObj name="Worksheet" r:id="rId3" imgW="10791878" imgH="4486320" progId="Excel.Sheet.12">
                  <p:link updateAutomatic="1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977" y="1176344"/>
                        <a:ext cx="10791825" cy="448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9243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כותרת 1"/>
          <p:cNvSpPr>
            <a:spLocks noGrp="1"/>
          </p:cNvSpPr>
          <p:nvPr>
            <p:ph type="title"/>
          </p:nvPr>
        </p:nvSpPr>
        <p:spPr>
          <a:xfrm>
            <a:off x="249230" y="28524"/>
            <a:ext cx="11567160" cy="569167"/>
          </a:xfrm>
        </p:spPr>
        <p:txBody>
          <a:bodyPr>
            <a:noAutofit/>
          </a:bodyPr>
          <a:lstStyle/>
          <a:p>
            <a:pPr algn="ctr"/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מחקר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</a:t>
            </a:r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תומך בפתיחת הלימודים</a:t>
            </a:r>
          </a:p>
        </p:txBody>
      </p:sp>
      <p:sp>
        <p:nvSpPr>
          <p:cNvPr id="34" name="מלבן 33"/>
          <p:cNvSpPr/>
          <p:nvPr/>
        </p:nvSpPr>
        <p:spPr>
          <a:xfrm>
            <a:off x="117230" y="6071776"/>
            <a:ext cx="832339" cy="678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49230" y="1170432"/>
            <a:ext cx="11567160" cy="4480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לא נמצאה השפעה של פתיחה מחודשת של בתי הספר </a:t>
            </a: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 שיעורי האשפוז במצבי תחלואה נמוכים או מתונים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מחקר נוסף באיטליה שבוצע בין ספטמבר 2020 לפברואר 2021 מצא כי </a:t>
            </a:r>
            <a:r>
              <a:rPr lang="he-I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פתיחת בתי ספר מחדש ללמידה אישית לא תרמה לגל השני</a:t>
            </a:r>
            <a:endParaRPr lang="he-IL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הדבקות בין צוותי החינוך היו נפוצות יותר</a:t>
            </a: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מאשר בין תלמידים וצוותי חינוך או בין תלמידים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רוב ההדבקות מתרחשות בקהילה ומובאות לתוך בתי הספר, </a:t>
            </a:r>
            <a:r>
              <a:rPr lang="he-IL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שם הן יכולות להיבלם בהינתן שכבות מספקות של הגנה</a:t>
            </a: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ממצאי מחקרים מעידים על </a:t>
            </a:r>
            <a:r>
              <a:rPr lang="he-IL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היעילות של גישת השכבות בבלימת התחלואה בבתי הספר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לחיזוק נוסף: מכתב המדען הראשי של </a:t>
            </a:r>
            <a:r>
              <a:rPr lang="he-IL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מב"ר</a:t>
            </a: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פרופ' אבי ישראלי, </a:t>
            </a:r>
            <a:r>
              <a:rPr lang="he-I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לפיו בתי הספר אינם מהווים מוקדי זיהום ובטוחים להיפתח מחדש לאחר חופשת הקיץ ב-1 בספטמבר</a:t>
            </a:r>
            <a:endParaRPr lang="he-IL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0" y="6465651"/>
            <a:ext cx="11567160" cy="569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מחקר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CDC</a:t>
            </a:r>
            <a:r>
              <a:rPr lang="he-IL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he-IL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Centers for Disease Control and Prevention</a:t>
            </a:r>
            <a:r>
              <a:rPr lang="he-IL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יולי, 2021</a:t>
            </a:r>
          </a:p>
        </p:txBody>
      </p:sp>
    </p:spTree>
    <p:extLst>
      <p:ext uri="{BB962C8B-B14F-4D97-AF65-F5344CB8AC3E}">
        <p14:creationId xmlns:p14="http://schemas.microsoft.com/office/powerpoint/2010/main" val="391326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5582" y="125720"/>
            <a:ext cx="75368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u="sng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סדר היום</a:t>
            </a:r>
          </a:p>
        </p:txBody>
      </p:sp>
      <p:sp>
        <p:nvSpPr>
          <p:cNvPr id="14" name="מלבן 13"/>
          <p:cNvSpPr/>
          <p:nvPr/>
        </p:nvSpPr>
        <p:spPr>
          <a:xfrm>
            <a:off x="147103" y="745132"/>
            <a:ext cx="11928648" cy="578021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8928903" y="57778"/>
            <a:ext cx="25445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המטה לביטחון לאומי</a:t>
            </a:r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950" y="0"/>
            <a:ext cx="1170900" cy="671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מלבן 1"/>
          <p:cNvSpPr/>
          <p:nvPr/>
        </p:nvSpPr>
        <p:spPr>
          <a:xfrm>
            <a:off x="290520" y="708415"/>
            <a:ext cx="11641813" cy="605088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he-IL" sz="22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מיקוד הסוגיות לדיון -</a:t>
            </a:r>
            <a:r>
              <a:rPr lang="he-IL" sz="22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המשנה </a:t>
            </a:r>
            <a:r>
              <a:rPr lang="he-IL" sz="2200" b="1" dirty="0" err="1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לר</a:t>
            </a:r>
            <a:r>
              <a:rPr lang="he-IL" sz="22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' </a:t>
            </a:r>
            <a:r>
              <a:rPr lang="he-IL" sz="2200" b="1" dirty="0" err="1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המל"ל</a:t>
            </a:r>
            <a:endParaRPr lang="he-IL" sz="2200" b="1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he-IL" sz="22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תמונת מצב תחלואה - </a:t>
            </a:r>
            <a:r>
              <a:rPr lang="he-IL" sz="22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משרד הבריאות 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he-IL" sz="22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מתווה החינוך השלם לפתיחת שנה"ל תשפ"ב - סטאטוס מוכנות ופערים, סוגיית החיסונים - </a:t>
            </a:r>
            <a:r>
              <a:rPr lang="he-IL" sz="22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משרד החינוך, משרד הבריאות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he-IL" sz="22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נושאים נוספים לדיון ולקבלת החלטות</a:t>
            </a:r>
          </a:p>
          <a:p>
            <a:pPr marL="914400" lvl="1" indent="-4572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e-IL" sz="22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החלת "תו ירוק" על עובדים במגזר הציבורי והממשלתי (כולל צוותי הוראה) – </a:t>
            </a:r>
            <a:r>
              <a:rPr lang="he-IL" sz="2200" b="1" dirty="0" err="1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מל"ל</a:t>
            </a:r>
            <a:r>
              <a:rPr lang="he-IL" sz="22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, משרד הבריאות, המשנה ליועמ"ש, </a:t>
            </a:r>
            <a:r>
              <a:rPr lang="he-IL" sz="2200" b="1" dirty="0" err="1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נש"מ</a:t>
            </a:r>
            <a:r>
              <a:rPr lang="he-IL" sz="22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, ממונה על השכר</a:t>
            </a:r>
          </a:p>
          <a:p>
            <a:pPr marL="914400" lvl="1" indent="-4572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e-IL" sz="22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החלת "תו ירוק" על עובדים במקומות בהם הוא מוחל על באי המקום - </a:t>
            </a:r>
            <a:r>
              <a:rPr lang="he-IL" sz="22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משרד הכלכלה, משרד הבריאות, </a:t>
            </a:r>
            <a:r>
              <a:rPr lang="he-IL" sz="2200" b="1" dirty="0" err="1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מל"ל</a:t>
            </a:r>
            <a:r>
              <a:rPr lang="he-IL" sz="22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, המשנה ליועמ"ש</a:t>
            </a:r>
          </a:p>
          <a:p>
            <a:pPr marL="914400" lvl="1" indent="-4572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e-IL" sz="22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הפעלת תו ירוק בשיעורי ומבחני נהיגה מעשיים - </a:t>
            </a:r>
            <a:r>
              <a:rPr lang="he-IL" sz="22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משרד התחבורה, משרד הבריאות, </a:t>
            </a:r>
            <a:r>
              <a:rPr lang="he-IL" sz="2200" b="1" dirty="0" err="1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מל"ל</a:t>
            </a:r>
            <a:r>
              <a:rPr lang="he-IL" sz="22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, המשנה ליועמ"ש</a:t>
            </a:r>
          </a:p>
          <a:p>
            <a:pPr marL="914400" lvl="1" indent="-4572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e-IL" sz="22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מתווה תפילות בכותל – </a:t>
            </a:r>
            <a:r>
              <a:rPr lang="he-IL" sz="22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משרד הדתות, </a:t>
            </a:r>
            <a:r>
              <a:rPr lang="he-IL" sz="2200" b="1" dirty="0" err="1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מל"ל</a:t>
            </a:r>
            <a:endParaRPr lang="he-IL" sz="2200" b="1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914400" lvl="1" indent="-4572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e-IL" sz="22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מתווה בתי כנסת לחגי תשרי – </a:t>
            </a:r>
            <a:r>
              <a:rPr lang="he-IL" sz="22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משרד הפנים, </a:t>
            </a:r>
            <a:r>
              <a:rPr lang="he-IL" sz="2200" b="1" dirty="0" err="1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מל"ל</a:t>
            </a:r>
            <a:endParaRPr lang="he-IL" sz="2200" b="1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914400" lvl="1" indent="-457200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e-IL" sz="22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מתווה אומן – </a:t>
            </a:r>
            <a:r>
              <a:rPr lang="he-IL" sz="22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משרד הדתות, </a:t>
            </a:r>
            <a:r>
              <a:rPr lang="he-IL" sz="2200" b="1" dirty="0" err="1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מל"ל</a:t>
            </a:r>
            <a:r>
              <a:rPr lang="he-IL" sz="22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, </a:t>
            </a:r>
            <a:r>
              <a:rPr lang="he-IL" sz="2200" b="1" dirty="0" err="1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פרויקטור</a:t>
            </a:r>
            <a:r>
              <a:rPr lang="he-IL" sz="22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נתב"ג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he-IL" sz="22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דיון והתייחסות השרים והמשתתפים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he-IL" sz="22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סיכום ראש הממשלה</a:t>
            </a:r>
            <a:endParaRPr lang="en-US" sz="2200" b="1" dirty="0">
              <a:solidFill>
                <a:srgbClr val="FFFF00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9022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כותרת 1"/>
          <p:cNvSpPr>
            <a:spLocks noGrp="1"/>
          </p:cNvSpPr>
          <p:nvPr>
            <p:ph type="title"/>
          </p:nvPr>
        </p:nvSpPr>
        <p:spPr>
          <a:xfrm>
            <a:off x="312420" y="167951"/>
            <a:ext cx="11567160" cy="569167"/>
          </a:xfrm>
        </p:spPr>
        <p:txBody>
          <a:bodyPr>
            <a:no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 ירוק לצוותי חינוך </a:t>
            </a:r>
            <a:endParaRPr lang="he-IL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מלבן 33"/>
          <p:cNvSpPr/>
          <p:nvPr/>
        </p:nvSpPr>
        <p:spPr>
          <a:xfrm>
            <a:off x="117230" y="6071776"/>
            <a:ext cx="832339" cy="678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2" name="Group 16">
            <a:extLst>
              <a:ext uri="{FF2B5EF4-FFF2-40B4-BE49-F238E27FC236}">
                <a16:creationId xmlns:a16="http://schemas.microsoft.com/office/drawing/2014/main" xmlns="" id="{FD618EB4-8AF4-4786-ACD9-257BBA3D9AF4}"/>
              </a:ext>
            </a:extLst>
          </p:cNvPr>
          <p:cNvGrpSpPr/>
          <p:nvPr/>
        </p:nvGrpSpPr>
        <p:grpSpPr>
          <a:xfrm>
            <a:off x="149254" y="1041957"/>
            <a:ext cx="5802971" cy="5562239"/>
            <a:chOff x="9002371" y="-1195437"/>
            <a:chExt cx="2926080" cy="556223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DDEACBF-E926-47B7-892B-293AA6A7ABAC}"/>
                </a:ext>
              </a:extLst>
            </p:cNvPr>
            <p:cNvSpPr txBox="1"/>
            <p:nvPr/>
          </p:nvSpPr>
          <p:spPr>
            <a:xfrm>
              <a:off x="9002371" y="-1195437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he-IL" sz="4000" b="1" noProof="1">
                  <a:solidFill>
                    <a:srgbClr val="15A5C5"/>
                  </a:solidFill>
                </a:rPr>
                <a:t>עמדת משרד החינוך</a:t>
              </a:r>
              <a:endParaRPr lang="en-US" sz="4000" b="1" noProof="1">
                <a:solidFill>
                  <a:srgbClr val="15A5C5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D69C55BD-5E5B-47AC-8CEE-EAD169F03927}"/>
                </a:ext>
              </a:extLst>
            </p:cNvPr>
            <p:cNvSpPr txBox="1"/>
            <p:nvPr/>
          </p:nvSpPr>
          <p:spPr>
            <a:xfrm>
              <a:off x="9234241" y="-465290"/>
              <a:ext cx="2694210" cy="48320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457200" indent="-457200" algn="just" rtl="1">
                <a:buAutoNum type="arabicPeriod"/>
              </a:pPr>
              <a:r>
                <a:rPr lang="he-IL" sz="2800" dirty="0">
                  <a:solidFill>
                    <a:srgbClr val="002060"/>
                  </a:solidFill>
                </a:rPr>
                <a:t>זכויות וחובות צוותי החינוך = זכויות וחובות יתר עובדי המדינה</a:t>
              </a:r>
            </a:p>
            <a:p>
              <a:pPr marL="457200" indent="-457200" algn="just" rtl="1">
                <a:buAutoNum type="arabicPeriod"/>
              </a:pPr>
              <a:endParaRPr lang="he-IL" sz="2800" dirty="0">
                <a:solidFill>
                  <a:srgbClr val="002060"/>
                </a:solidFill>
              </a:endParaRPr>
            </a:p>
            <a:p>
              <a:pPr marL="457200" indent="-457200" algn="just" rtl="1">
                <a:buAutoNum type="arabicPeriod"/>
              </a:pPr>
              <a:r>
                <a:rPr lang="he-IL" sz="2800" dirty="0">
                  <a:solidFill>
                    <a:srgbClr val="002060"/>
                  </a:solidFill>
                </a:rPr>
                <a:t>חובת חיסון או בדיקה שלילית, בהתאם להנחיית </a:t>
              </a:r>
              <a:r>
                <a:rPr lang="he-IL" sz="2800" dirty="0" err="1">
                  <a:solidFill>
                    <a:srgbClr val="002060"/>
                  </a:solidFill>
                </a:rPr>
                <a:t>מב"ר</a:t>
              </a:r>
              <a:r>
                <a:rPr lang="he-IL" sz="2800" dirty="0">
                  <a:solidFill>
                    <a:srgbClr val="002060"/>
                  </a:solidFill>
                </a:rPr>
                <a:t> (</a:t>
              </a:r>
              <a:r>
                <a:rPr lang="en-US" sz="2800" dirty="0">
                  <a:solidFill>
                    <a:srgbClr val="002060"/>
                  </a:solidFill>
                </a:rPr>
                <a:t>PCR</a:t>
              </a:r>
              <a:r>
                <a:rPr lang="he-IL" sz="2800" dirty="0">
                  <a:solidFill>
                    <a:srgbClr val="002060"/>
                  </a:solidFill>
                </a:rPr>
                <a:t> או שני אנטיגן), תוך מתן זמן היערכות (אחרי החגים) </a:t>
              </a:r>
            </a:p>
            <a:p>
              <a:pPr marL="457200" indent="-457200" algn="just" rtl="1">
                <a:buAutoNum type="arabicPeriod"/>
              </a:pPr>
              <a:endParaRPr lang="he-IL" sz="2800" dirty="0">
                <a:solidFill>
                  <a:srgbClr val="002060"/>
                </a:solidFill>
              </a:endParaRPr>
            </a:p>
            <a:p>
              <a:pPr marL="457200" indent="-457200" algn="just" rtl="1">
                <a:buAutoNum type="arabicPeriod"/>
              </a:pPr>
              <a:r>
                <a:rPr lang="he-IL" sz="2800" dirty="0">
                  <a:solidFill>
                    <a:srgbClr val="002060"/>
                  </a:solidFill>
                </a:rPr>
                <a:t>בדיקות ע"ח העובד למעט מנועי חיסון </a:t>
              </a:r>
            </a:p>
            <a:p>
              <a:pPr marL="457200" indent="-457200" algn="just" rtl="1">
                <a:buAutoNum type="arabicPeriod"/>
              </a:pPr>
              <a:endParaRPr lang="he-IL" sz="2800" dirty="0">
                <a:solidFill>
                  <a:srgbClr val="002060"/>
                </a:solidFill>
              </a:endParaRPr>
            </a:p>
            <a:p>
              <a:pPr marL="457200" indent="-457200" algn="just" rtl="1">
                <a:buAutoNum type="arabicPeriod"/>
              </a:pPr>
              <a:r>
                <a:rPr lang="he-IL" sz="2800" dirty="0">
                  <a:solidFill>
                    <a:srgbClr val="002060"/>
                  </a:solidFill>
                </a:rPr>
                <a:t>חל"ת </a:t>
              </a:r>
              <a:r>
                <a:rPr lang="he-IL" sz="2800" dirty="0" err="1">
                  <a:solidFill>
                    <a:srgbClr val="002060"/>
                  </a:solidFill>
                </a:rPr>
                <a:t>למסרבי</a:t>
              </a:r>
              <a:r>
                <a:rPr lang="he-IL" sz="2800" dirty="0">
                  <a:solidFill>
                    <a:srgbClr val="002060"/>
                  </a:solidFill>
                </a:rPr>
                <a:t> חיסון/בדיקה ? ככל עובדי המדינה </a:t>
              </a:r>
            </a:p>
          </p:txBody>
        </p:sp>
      </p:grpSp>
      <p:grpSp>
        <p:nvGrpSpPr>
          <p:cNvPr id="7" name="קבוצה 6"/>
          <p:cNvGrpSpPr/>
          <p:nvPr/>
        </p:nvGrpSpPr>
        <p:grpSpPr>
          <a:xfrm>
            <a:off x="10933210" y="1318885"/>
            <a:ext cx="1179802" cy="1377838"/>
            <a:chOff x="6309455" y="899260"/>
            <a:chExt cx="2989177" cy="5226341"/>
          </a:xfrm>
        </p:grpSpPr>
        <p:sp>
          <p:nvSpPr>
            <p:cNvPr id="8" name="Rectangle"/>
            <p:cNvSpPr/>
            <p:nvPr/>
          </p:nvSpPr>
          <p:spPr>
            <a:xfrm>
              <a:off x="6359681" y="1337713"/>
              <a:ext cx="2861374" cy="4349434"/>
            </a:xfrm>
            <a:prstGeom prst="rect">
              <a:avLst/>
            </a:prstGeom>
            <a:solidFill>
              <a:srgbClr val="D9D9D9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" name="Rectangle"/>
            <p:cNvSpPr/>
            <p:nvPr/>
          </p:nvSpPr>
          <p:spPr>
            <a:xfrm>
              <a:off x="6373356" y="2477398"/>
              <a:ext cx="2861374" cy="3035729"/>
            </a:xfrm>
            <a:prstGeom prst="rect">
              <a:avLst/>
            </a:prstGeom>
            <a:solidFill>
              <a:srgbClr val="00206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Shape"/>
            <p:cNvSpPr/>
            <p:nvPr/>
          </p:nvSpPr>
          <p:spPr>
            <a:xfrm>
              <a:off x="6309455" y="899260"/>
              <a:ext cx="2989177" cy="5226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10839" y="2084"/>
                  </a:moveTo>
                  <a:cubicBezTo>
                    <a:pt x="11599" y="2084"/>
                    <a:pt x="12360" y="2250"/>
                    <a:pt x="12940" y="2582"/>
                  </a:cubicBezTo>
                  <a:cubicBezTo>
                    <a:pt x="14100" y="3245"/>
                    <a:pt x="14100" y="4323"/>
                    <a:pt x="12940" y="4986"/>
                  </a:cubicBezTo>
                  <a:cubicBezTo>
                    <a:pt x="11780" y="5650"/>
                    <a:pt x="9898" y="5650"/>
                    <a:pt x="8738" y="4986"/>
                  </a:cubicBezTo>
                  <a:cubicBezTo>
                    <a:pt x="7578" y="4323"/>
                    <a:pt x="7578" y="3245"/>
                    <a:pt x="8738" y="2582"/>
                  </a:cubicBezTo>
                  <a:cubicBezTo>
                    <a:pt x="9318" y="2250"/>
                    <a:pt x="10079" y="2084"/>
                    <a:pt x="10839" y="2084"/>
                  </a:cubicBezTo>
                  <a:close/>
                  <a:moveTo>
                    <a:pt x="10921" y="5609"/>
                  </a:moveTo>
                  <a:cubicBezTo>
                    <a:pt x="12631" y="5636"/>
                    <a:pt x="14118" y="6244"/>
                    <a:pt x="15097" y="7053"/>
                  </a:cubicBezTo>
                  <a:cubicBezTo>
                    <a:pt x="16659" y="8345"/>
                    <a:pt x="16518" y="10007"/>
                    <a:pt x="16362" y="11518"/>
                  </a:cubicBezTo>
                  <a:cubicBezTo>
                    <a:pt x="16276" y="11844"/>
                    <a:pt x="15683" y="12040"/>
                    <a:pt x="15144" y="11920"/>
                  </a:cubicBezTo>
                  <a:cubicBezTo>
                    <a:pt x="14794" y="11842"/>
                    <a:pt x="14578" y="11640"/>
                    <a:pt x="14615" y="11425"/>
                  </a:cubicBezTo>
                  <a:cubicBezTo>
                    <a:pt x="14706" y="10880"/>
                    <a:pt x="14667" y="10330"/>
                    <a:pt x="14502" y="9790"/>
                  </a:cubicBezTo>
                  <a:cubicBezTo>
                    <a:pt x="14340" y="9259"/>
                    <a:pt x="14055" y="8744"/>
                    <a:pt x="13657" y="8256"/>
                  </a:cubicBezTo>
                  <a:lnTo>
                    <a:pt x="14306" y="11369"/>
                  </a:lnTo>
                  <a:cubicBezTo>
                    <a:pt x="14360" y="11638"/>
                    <a:pt x="14304" y="11911"/>
                    <a:pt x="14143" y="12165"/>
                  </a:cubicBezTo>
                  <a:cubicBezTo>
                    <a:pt x="14036" y="12335"/>
                    <a:pt x="13884" y="12494"/>
                    <a:pt x="13691" y="12637"/>
                  </a:cubicBezTo>
                  <a:lnTo>
                    <a:pt x="13276" y="18243"/>
                  </a:lnTo>
                  <a:cubicBezTo>
                    <a:pt x="13261" y="18547"/>
                    <a:pt x="12841" y="18793"/>
                    <a:pt x="12310" y="18809"/>
                  </a:cubicBezTo>
                  <a:cubicBezTo>
                    <a:pt x="11738" y="18825"/>
                    <a:pt x="11252" y="18571"/>
                    <a:pt x="11229" y="18243"/>
                  </a:cubicBezTo>
                  <a:lnTo>
                    <a:pt x="10857" y="14093"/>
                  </a:lnTo>
                  <a:lnTo>
                    <a:pt x="10480" y="18297"/>
                  </a:lnTo>
                  <a:cubicBezTo>
                    <a:pt x="10438" y="18578"/>
                    <a:pt x="10040" y="18798"/>
                    <a:pt x="9547" y="18813"/>
                  </a:cubicBezTo>
                  <a:cubicBezTo>
                    <a:pt x="9013" y="18829"/>
                    <a:pt x="8552" y="18601"/>
                    <a:pt x="8500" y="18297"/>
                  </a:cubicBezTo>
                  <a:lnTo>
                    <a:pt x="8019" y="12691"/>
                  </a:lnTo>
                  <a:cubicBezTo>
                    <a:pt x="7798" y="12505"/>
                    <a:pt x="7632" y="12298"/>
                    <a:pt x="7531" y="12080"/>
                  </a:cubicBezTo>
                  <a:cubicBezTo>
                    <a:pt x="7408" y="11814"/>
                    <a:pt x="7385" y="11536"/>
                    <a:pt x="7459" y="11263"/>
                  </a:cubicBezTo>
                  <a:lnTo>
                    <a:pt x="8058" y="8255"/>
                  </a:lnTo>
                  <a:cubicBezTo>
                    <a:pt x="7647" y="8744"/>
                    <a:pt x="7355" y="9262"/>
                    <a:pt x="7189" y="9796"/>
                  </a:cubicBezTo>
                  <a:cubicBezTo>
                    <a:pt x="7029" y="10307"/>
                    <a:pt x="6985" y="10827"/>
                    <a:pt x="7060" y="11344"/>
                  </a:cubicBezTo>
                  <a:cubicBezTo>
                    <a:pt x="7148" y="11593"/>
                    <a:pt x="6878" y="11838"/>
                    <a:pt x="6446" y="11899"/>
                  </a:cubicBezTo>
                  <a:cubicBezTo>
                    <a:pt x="5978" y="11966"/>
                    <a:pt x="5509" y="11795"/>
                    <a:pt x="5418" y="11524"/>
                  </a:cubicBezTo>
                  <a:cubicBezTo>
                    <a:pt x="5281" y="11139"/>
                    <a:pt x="5195" y="10749"/>
                    <a:pt x="5162" y="10356"/>
                  </a:cubicBezTo>
                  <a:cubicBezTo>
                    <a:pt x="5058" y="9143"/>
                    <a:pt x="5461" y="7911"/>
                    <a:pt x="6711" y="6929"/>
                  </a:cubicBezTo>
                  <a:cubicBezTo>
                    <a:pt x="7714" y="6141"/>
                    <a:pt x="9227" y="5582"/>
                    <a:pt x="10921" y="560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11" name="40%"/>
          <p:cNvSpPr txBox="1"/>
          <p:nvPr/>
        </p:nvSpPr>
        <p:spPr>
          <a:xfrm>
            <a:off x="5804297" y="1580846"/>
            <a:ext cx="5346875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3000" b="0">
                <a:solidFill>
                  <a:srgbClr val="E38740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r"/>
            <a:r>
              <a:rPr lang="he-IL" sz="4000" b="1" dirty="0">
                <a:solidFill>
                  <a:srgbClr val="002060"/>
                </a:solidFill>
                <a:cs typeface="+mn-cs"/>
              </a:rPr>
              <a:t>פטורי בידוד</a:t>
            </a:r>
            <a:r>
              <a:rPr lang="en-US" sz="40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he-IL" sz="4000" b="1" dirty="0">
                <a:solidFill>
                  <a:srgbClr val="002060"/>
                </a:solidFill>
                <a:cs typeface="+mn-cs"/>
              </a:rPr>
              <a:t>86.7%</a:t>
            </a:r>
          </a:p>
          <a:p>
            <a:pPr algn="r"/>
            <a:r>
              <a:rPr lang="he-IL" sz="2400" dirty="0">
                <a:solidFill>
                  <a:srgbClr val="002060"/>
                </a:solidFill>
                <a:cs typeface="+mn-cs"/>
              </a:rPr>
              <a:t>234,387 מתוך 270,477</a:t>
            </a:r>
          </a:p>
        </p:txBody>
      </p:sp>
      <p:cxnSp>
        <p:nvCxnSpPr>
          <p:cNvPr id="3" name="מחבר ישר 2"/>
          <p:cNvCxnSpPr/>
          <p:nvPr/>
        </p:nvCxnSpPr>
        <p:spPr>
          <a:xfrm>
            <a:off x="6153470" y="1301158"/>
            <a:ext cx="1055" cy="477061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40%"/>
          <p:cNvSpPr txBox="1"/>
          <p:nvPr/>
        </p:nvSpPr>
        <p:spPr>
          <a:xfrm>
            <a:off x="6302695" y="6545050"/>
            <a:ext cx="577969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3000" b="0">
                <a:solidFill>
                  <a:srgbClr val="E38740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r" rtl="1"/>
            <a:r>
              <a:rPr lang="he-IL" sz="1600" dirty="0">
                <a:solidFill>
                  <a:srgbClr val="002060"/>
                </a:solidFill>
                <a:cs typeface="+mn-cs"/>
              </a:rPr>
              <a:t>*רשמי </a:t>
            </a:r>
            <a:r>
              <a:rPr lang="he-IL" sz="1600" dirty="0" err="1">
                <a:solidFill>
                  <a:srgbClr val="002060"/>
                </a:solidFill>
                <a:cs typeface="+mn-cs"/>
              </a:rPr>
              <a:t>ומוכש"ר</a:t>
            </a:r>
            <a:r>
              <a:rPr lang="he-IL" sz="1600" dirty="0">
                <a:solidFill>
                  <a:srgbClr val="002060"/>
                </a:solidFill>
                <a:cs typeface="+mn-cs"/>
              </a:rPr>
              <a:t>, כולל </a:t>
            </a:r>
            <a:r>
              <a:rPr lang="he-IL" sz="1600" dirty="0" err="1">
                <a:solidFill>
                  <a:srgbClr val="002060"/>
                </a:solidFill>
                <a:cs typeface="+mn-cs"/>
              </a:rPr>
              <a:t>חנ"ם</a:t>
            </a:r>
            <a:endParaRPr lang="he-IL" sz="16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DDEACBF-E926-47B7-892B-293AA6A7ABAC}"/>
              </a:ext>
            </a:extLst>
          </p:cNvPr>
          <p:cNvSpPr txBox="1"/>
          <p:nvPr/>
        </p:nvSpPr>
        <p:spPr>
          <a:xfrm>
            <a:off x="6062514" y="981172"/>
            <a:ext cx="5802971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he-IL" sz="4000" b="1" noProof="1">
                <a:solidFill>
                  <a:srgbClr val="15A5C5"/>
                </a:solidFill>
              </a:rPr>
              <a:t>נתונים</a:t>
            </a:r>
            <a:endParaRPr lang="en-US" sz="4000" b="1" noProof="1">
              <a:solidFill>
                <a:srgbClr val="15A5C5"/>
              </a:solidFill>
            </a:endParaRPr>
          </a:p>
        </p:txBody>
      </p:sp>
      <p:sp>
        <p:nvSpPr>
          <p:cNvPr id="19" name="40%"/>
          <p:cNvSpPr txBox="1"/>
          <p:nvPr/>
        </p:nvSpPr>
        <p:spPr>
          <a:xfrm>
            <a:off x="6062514" y="2950896"/>
            <a:ext cx="577969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13000" b="0">
                <a:solidFill>
                  <a:srgbClr val="E38740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r"/>
            <a:r>
              <a:rPr lang="he-IL" sz="2800" b="1" u="sng" dirty="0">
                <a:solidFill>
                  <a:srgbClr val="002060"/>
                </a:solidFill>
                <a:cs typeface="+mn-cs"/>
              </a:rPr>
              <a:t>כ-37 אלף צוותי חינוך שאינם פטורי בידוד</a:t>
            </a:r>
            <a:r>
              <a:rPr lang="he-IL" sz="2800" dirty="0">
                <a:solidFill>
                  <a:srgbClr val="002060"/>
                </a:solidFill>
                <a:cs typeface="+mn-cs"/>
              </a:rPr>
              <a:t>:</a:t>
            </a:r>
          </a:p>
        </p:txBody>
      </p:sp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7061983" y="3959954"/>
          <a:ext cx="4817598" cy="1828800"/>
        </p:xfrm>
        <a:graphic>
          <a:graphicData uri="http://schemas.openxmlformats.org/drawingml/2006/table">
            <a:tbl>
              <a:tblPr rtl="1" firstRow="1" bandRow="1"/>
              <a:tblGrid>
                <a:gridCol w="1451213">
                  <a:extLst>
                    <a:ext uri="{9D8B030D-6E8A-4147-A177-3AD203B41FA5}">
                      <a16:colId xmlns:a16="http://schemas.microsoft.com/office/drawing/2014/main" xmlns="" val="4280950044"/>
                    </a:ext>
                  </a:extLst>
                </a:gridCol>
                <a:gridCol w="1479729">
                  <a:extLst>
                    <a:ext uri="{9D8B030D-6E8A-4147-A177-3AD203B41FA5}">
                      <a16:colId xmlns:a16="http://schemas.microsoft.com/office/drawing/2014/main" xmlns="" val="442273005"/>
                    </a:ext>
                  </a:extLst>
                </a:gridCol>
                <a:gridCol w="1886656">
                  <a:extLst>
                    <a:ext uri="{9D8B030D-6E8A-4147-A177-3AD203B41FA5}">
                      <a16:colId xmlns:a16="http://schemas.microsoft.com/office/drawing/2014/main" xmlns="" val="3408861345"/>
                    </a:ext>
                  </a:extLst>
                </a:gridCol>
              </a:tblGrid>
              <a:tr h="359489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err="1"/>
                        <a:t>עו"ה</a:t>
                      </a:r>
                      <a:r>
                        <a:rPr lang="he-IL" b="1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שאינם </a:t>
                      </a:r>
                      <a:r>
                        <a:rPr lang="he-IL" b="1" dirty="0" err="1"/>
                        <a:t>עו"ה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3023341"/>
                  </a:ext>
                </a:extLst>
              </a:tr>
              <a:tr h="359489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קדם יסודי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1,694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2,806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8446234"/>
                  </a:ext>
                </a:extLst>
              </a:tr>
              <a:tr h="359489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יסודי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9,037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9,799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8151248"/>
                  </a:ext>
                </a:extLst>
              </a:tr>
              <a:tr h="359489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על-יסודי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7,366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6,361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7958714"/>
                  </a:ext>
                </a:extLst>
              </a:tr>
              <a:tr h="359489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err="1"/>
                        <a:t>ס"כ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rgbClr val="002060"/>
                          </a:solidFill>
                          <a:cs typeface="+mn-cs"/>
                        </a:rPr>
                        <a:t>18,097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solidFill>
                            <a:srgbClr val="002060"/>
                          </a:solidFill>
                          <a:cs typeface="+mn-cs"/>
                        </a:rPr>
                        <a:t>18,966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5131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794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תמונה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0" y="128663"/>
            <a:ext cx="2705459" cy="3102551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5680">
            <a:off x="10096167" y="102586"/>
            <a:ext cx="2123974" cy="1394636"/>
          </a:xfrm>
          <a:prstGeom prst="rect">
            <a:avLst/>
          </a:prstGeom>
        </p:spPr>
      </p:pic>
      <p:sp>
        <p:nvSpPr>
          <p:cNvPr id="40" name="כותרת 1"/>
          <p:cNvSpPr>
            <a:spLocks noGrp="1"/>
          </p:cNvSpPr>
          <p:nvPr>
            <p:ph type="title"/>
          </p:nvPr>
        </p:nvSpPr>
        <p:spPr>
          <a:xfrm>
            <a:off x="312420" y="167951"/>
            <a:ext cx="11567160" cy="569167"/>
          </a:xfrm>
        </p:spPr>
        <p:txBody>
          <a:bodyPr>
            <a:no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פעולות משרד החינוך – צופה פני עבר ועתיד </a:t>
            </a:r>
            <a:endParaRPr lang="he-IL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מלבן 33"/>
          <p:cNvSpPr/>
          <p:nvPr/>
        </p:nvSpPr>
        <p:spPr>
          <a:xfrm>
            <a:off x="117230" y="6071776"/>
            <a:ext cx="832339" cy="678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2" name="Group 16">
            <a:extLst>
              <a:ext uri="{FF2B5EF4-FFF2-40B4-BE49-F238E27FC236}">
                <a16:creationId xmlns:a16="http://schemas.microsoft.com/office/drawing/2014/main" xmlns="" id="{FD618EB4-8AF4-4786-ACD9-257BBA3D9AF4}"/>
              </a:ext>
            </a:extLst>
          </p:cNvPr>
          <p:cNvGrpSpPr/>
          <p:nvPr/>
        </p:nvGrpSpPr>
        <p:grpSpPr>
          <a:xfrm>
            <a:off x="1049045" y="1186296"/>
            <a:ext cx="10830535" cy="3937031"/>
            <a:chOff x="8921977" y="1466725"/>
            <a:chExt cx="2926080" cy="39370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DDEACBF-E926-47B7-892B-293AA6A7ABAC}"/>
                </a:ext>
              </a:extLst>
            </p:cNvPr>
            <p:cNvSpPr txBox="1"/>
            <p:nvPr/>
          </p:nvSpPr>
          <p:spPr>
            <a:xfrm>
              <a:off x="8921977" y="1466725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he-IL" sz="2400" b="1" noProof="1">
                  <a:solidFill>
                    <a:srgbClr val="15A5C5"/>
                  </a:solidFill>
                </a:rPr>
                <a:t>מה עשינו </a:t>
              </a:r>
              <a:endParaRPr lang="en-US" sz="2400" b="1" noProof="1">
                <a:solidFill>
                  <a:srgbClr val="15A5C5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D69C55BD-5E5B-47AC-8CEE-EAD169F03927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347787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457200" indent="-457200" algn="just" rtl="1">
                <a:buFont typeface="+mj-lt"/>
                <a:buAutoNum type="arabicPeriod"/>
              </a:pPr>
              <a:r>
                <a:rPr lang="he-IL" sz="2000" b="1" dirty="0">
                  <a:solidFill>
                    <a:srgbClr val="002060"/>
                  </a:solidFill>
                </a:rPr>
                <a:t>מפגשים ופעולות משותפות עם מועצת תלמידים</a:t>
              </a:r>
              <a:r>
                <a:rPr lang="he-IL" sz="2000" dirty="0">
                  <a:solidFill>
                    <a:srgbClr val="002060"/>
                  </a:solidFill>
                </a:rPr>
                <a:t>, ועדי ההורים, מנהלי אגפי חינוך, שלטון מקומי</a:t>
              </a:r>
            </a:p>
            <a:p>
              <a:pPr marL="457200" indent="-457200" algn="just" rtl="1">
                <a:buFont typeface="+mj-lt"/>
                <a:buAutoNum type="arabicPeriod"/>
              </a:pPr>
              <a:r>
                <a:rPr lang="he-IL" sz="2000" b="1" dirty="0">
                  <a:solidFill>
                    <a:srgbClr val="002060"/>
                  </a:solidFill>
                </a:rPr>
                <a:t>פרסום התכנית הלאומית</a:t>
              </a:r>
              <a:r>
                <a:rPr lang="he-IL" sz="2000" dirty="0">
                  <a:solidFill>
                    <a:srgbClr val="002060"/>
                  </a:solidFill>
                </a:rPr>
                <a:t> לפתיחת שנת הלימודים + אורחות חיים מותאמים </a:t>
              </a:r>
            </a:p>
            <a:p>
              <a:pPr marL="457200" indent="-457200" algn="just" rtl="1">
                <a:buFont typeface="+mj-lt"/>
                <a:buAutoNum type="arabicPeriod"/>
              </a:pPr>
              <a:r>
                <a:rPr lang="he-IL" sz="2000" b="1" dirty="0">
                  <a:solidFill>
                    <a:srgbClr val="002060"/>
                  </a:solidFill>
                </a:rPr>
                <a:t>פרסום מתווים פדגוגיים </a:t>
              </a:r>
              <a:r>
                <a:rPr lang="he-IL" sz="2000" dirty="0">
                  <a:solidFill>
                    <a:srgbClr val="002060"/>
                  </a:solidFill>
                </a:rPr>
                <a:t>בהתאם לשלבי הגיל השונים</a:t>
              </a:r>
            </a:p>
            <a:p>
              <a:pPr marL="457200" indent="-457200" algn="just" rtl="1">
                <a:buFont typeface="+mj-lt"/>
                <a:buAutoNum type="arabicPeriod"/>
              </a:pPr>
              <a:r>
                <a:rPr lang="he-IL" sz="2000" b="1" dirty="0">
                  <a:solidFill>
                    <a:srgbClr val="002060"/>
                  </a:solidFill>
                </a:rPr>
                <a:t>פעולות מגוונות מול ההורים: </a:t>
              </a:r>
              <a:r>
                <a:rPr lang="he-IL" sz="2000" dirty="0">
                  <a:solidFill>
                    <a:srgbClr val="002060"/>
                  </a:solidFill>
                </a:rPr>
                <a:t>פגישות משותפות, איגרת מנכ"ל, פרסום מענים</a:t>
              </a:r>
            </a:p>
            <a:p>
              <a:pPr marL="457200" indent="-457200" algn="just" rtl="1">
                <a:buFont typeface="+mj-lt"/>
                <a:buAutoNum type="arabicPeriod"/>
              </a:pPr>
              <a:r>
                <a:rPr lang="he-IL" sz="2000" b="1" dirty="0">
                  <a:solidFill>
                    <a:srgbClr val="002060"/>
                  </a:solidFill>
                </a:rPr>
                <a:t>קמפיין</a:t>
              </a:r>
              <a:r>
                <a:rPr lang="he-IL" sz="2000" dirty="0">
                  <a:solidFill>
                    <a:srgbClr val="002060"/>
                  </a:solidFill>
                </a:rPr>
                <a:t> </a:t>
              </a:r>
              <a:r>
                <a:rPr lang="he-IL" sz="2000" dirty="0" err="1">
                  <a:solidFill>
                    <a:srgbClr val="002060"/>
                  </a:solidFill>
                </a:rPr>
                <a:t>סרולוגי</a:t>
              </a:r>
              <a:r>
                <a:rPr lang="he-IL" sz="2000" dirty="0">
                  <a:solidFill>
                    <a:srgbClr val="002060"/>
                  </a:solidFill>
                </a:rPr>
                <a:t>, בדיקת אנטיגן, השתתפות ב"מגן חינוך"</a:t>
              </a:r>
            </a:p>
            <a:p>
              <a:pPr marL="457200" indent="-457200" algn="just" rtl="1">
                <a:buFont typeface="+mj-lt"/>
                <a:buAutoNum type="arabicPeriod"/>
              </a:pPr>
              <a:r>
                <a:rPr lang="he-IL" sz="2000" b="1" dirty="0">
                  <a:solidFill>
                    <a:srgbClr val="002060"/>
                  </a:solidFill>
                </a:rPr>
                <a:t>עידוד מסיבי להתחסנות ולביצוע בדיקות </a:t>
              </a:r>
              <a:r>
                <a:rPr lang="he-IL" sz="2000" dirty="0">
                  <a:solidFill>
                    <a:srgbClr val="002060"/>
                  </a:solidFill>
                </a:rPr>
                <a:t>(אנטיגן </a:t>
              </a:r>
              <a:r>
                <a:rPr lang="he-IL" sz="2000" dirty="0" err="1">
                  <a:solidFill>
                    <a:srgbClr val="002060"/>
                  </a:solidFill>
                </a:rPr>
                <a:t>וסרולוגיות</a:t>
              </a:r>
              <a:r>
                <a:rPr lang="he-IL" sz="2000" dirty="0">
                  <a:solidFill>
                    <a:srgbClr val="002060"/>
                  </a:solidFill>
                </a:rPr>
                <a:t>) בהובלת מנהלי המחוזות </a:t>
              </a:r>
            </a:p>
            <a:p>
              <a:pPr marL="457200" indent="-457200" algn="just" rtl="1">
                <a:buFont typeface="+mj-lt"/>
                <a:buAutoNum type="arabicPeriod"/>
              </a:pPr>
              <a:r>
                <a:rPr lang="he-IL" sz="2000" b="1" dirty="0">
                  <a:solidFill>
                    <a:srgbClr val="002060"/>
                  </a:solidFill>
                </a:rPr>
                <a:t>סטטוסים יומיים </a:t>
              </a:r>
              <a:r>
                <a:rPr lang="he-IL" sz="2000" dirty="0">
                  <a:solidFill>
                    <a:srgbClr val="002060"/>
                  </a:solidFill>
                </a:rPr>
                <a:t>עם מנהלי המחוזות למעקב אחר תכניות העבודה</a:t>
              </a:r>
            </a:p>
            <a:p>
              <a:pPr marL="457200" indent="-457200" algn="just" rtl="1">
                <a:buFont typeface="+mj-lt"/>
                <a:buAutoNum type="arabicPeriod"/>
              </a:pPr>
              <a:r>
                <a:rPr lang="he-IL" sz="2000" b="1" dirty="0">
                  <a:solidFill>
                    <a:srgbClr val="002060"/>
                  </a:solidFill>
                </a:rPr>
                <a:t>שאלות ותשובות </a:t>
              </a:r>
              <a:r>
                <a:rPr lang="he-IL" sz="2000" dirty="0">
                  <a:solidFill>
                    <a:srgbClr val="002060"/>
                  </a:solidFill>
                </a:rPr>
                <a:t>על מתווה שנת הלימודים</a:t>
              </a:r>
            </a:p>
            <a:p>
              <a:pPr marL="457200" indent="-457200" algn="just" rtl="1">
                <a:buFont typeface="+mj-lt"/>
                <a:buAutoNum type="arabicPeriod"/>
              </a:pPr>
              <a:r>
                <a:rPr lang="he-IL" sz="2000" b="1" dirty="0">
                  <a:solidFill>
                    <a:srgbClr val="002060"/>
                  </a:solidFill>
                </a:rPr>
                <a:t>פרסום מתווה ניידות חיסונים </a:t>
              </a:r>
              <a:r>
                <a:rPr lang="he-IL" sz="2000" dirty="0">
                  <a:solidFill>
                    <a:srgbClr val="002060"/>
                  </a:solidFill>
                </a:rPr>
                <a:t>(בשיתוף </a:t>
              </a:r>
              <a:r>
                <a:rPr lang="he-IL" sz="2000" dirty="0" err="1">
                  <a:solidFill>
                    <a:srgbClr val="002060"/>
                  </a:solidFill>
                </a:rPr>
                <a:t>מב"ר</a:t>
              </a:r>
              <a:r>
                <a:rPr lang="he-IL" sz="2000" dirty="0">
                  <a:solidFill>
                    <a:srgbClr val="002060"/>
                  </a:solidFill>
                </a:rPr>
                <a:t>)</a:t>
              </a:r>
            </a:p>
            <a:p>
              <a:pPr algn="just" rtl="1"/>
              <a:endParaRPr lang="he-IL" sz="2000" dirty="0">
                <a:solidFill>
                  <a:srgbClr val="002060"/>
                </a:solidFill>
              </a:endParaRPr>
            </a:p>
            <a:p>
              <a:pPr algn="just" rtl="1"/>
              <a:endParaRPr lang="he-IL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5" name="Group 16">
            <a:extLst>
              <a:ext uri="{FF2B5EF4-FFF2-40B4-BE49-F238E27FC236}">
                <a16:creationId xmlns:a16="http://schemas.microsoft.com/office/drawing/2014/main" xmlns="" id="{FD618EB4-8AF4-4786-ACD9-257BBA3D9AF4}"/>
              </a:ext>
            </a:extLst>
          </p:cNvPr>
          <p:cNvGrpSpPr/>
          <p:nvPr/>
        </p:nvGrpSpPr>
        <p:grpSpPr>
          <a:xfrm>
            <a:off x="759123" y="4382292"/>
            <a:ext cx="10830535" cy="2090372"/>
            <a:chOff x="8921977" y="1466725"/>
            <a:chExt cx="2926080" cy="209037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DDDEACBF-E926-47B7-892B-293AA6A7ABAC}"/>
                </a:ext>
              </a:extLst>
            </p:cNvPr>
            <p:cNvSpPr txBox="1"/>
            <p:nvPr/>
          </p:nvSpPr>
          <p:spPr>
            <a:xfrm>
              <a:off x="8921977" y="1466725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he-IL" sz="2400" b="1" noProof="1">
                  <a:solidFill>
                    <a:srgbClr val="15A5C5"/>
                  </a:solidFill>
                </a:rPr>
                <a:t>ומה עוד נעשה</a:t>
              </a:r>
              <a:endParaRPr lang="en-US" sz="2400" b="1" noProof="1">
                <a:solidFill>
                  <a:srgbClr val="15A5C5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D69C55BD-5E5B-47AC-8CEE-EAD169F03927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163121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457200" indent="-457200" algn="just" rtl="1">
                <a:buFont typeface="+mj-lt"/>
                <a:buAutoNum type="arabicPeriod"/>
              </a:pPr>
              <a:r>
                <a:rPr lang="he-IL" sz="2000" b="1" dirty="0">
                  <a:solidFill>
                    <a:srgbClr val="002060"/>
                  </a:solidFill>
                </a:rPr>
                <a:t>יום הכנה למנהלי מוסדות חינוך </a:t>
              </a:r>
              <a:r>
                <a:rPr lang="he-IL" sz="2000" dirty="0">
                  <a:solidFill>
                    <a:srgbClr val="002060"/>
                  </a:solidFill>
                </a:rPr>
                <a:t>– מחר</a:t>
              </a:r>
            </a:p>
            <a:p>
              <a:pPr marL="457200" indent="-457200" algn="just" rtl="1">
                <a:buFont typeface="+mj-lt"/>
                <a:buAutoNum type="arabicPeriod"/>
              </a:pPr>
              <a:r>
                <a:rPr lang="he-IL" sz="2000" b="1" dirty="0">
                  <a:solidFill>
                    <a:srgbClr val="002060"/>
                  </a:solidFill>
                </a:rPr>
                <a:t>תכנית "מתחברים לשטח"</a:t>
              </a:r>
              <a:r>
                <a:rPr lang="he-IL" sz="2000" dirty="0">
                  <a:solidFill>
                    <a:srgbClr val="002060"/>
                  </a:solidFill>
                </a:rPr>
                <a:t> – ליישום </a:t>
              </a:r>
              <a:r>
                <a:rPr lang="he-IL" sz="2000" dirty="0" err="1">
                  <a:solidFill>
                    <a:srgbClr val="002060"/>
                  </a:solidFill>
                </a:rPr>
                <a:t>מיידי</a:t>
              </a:r>
              <a:r>
                <a:rPr lang="he-IL" sz="2000" dirty="0">
                  <a:solidFill>
                    <a:srgbClr val="002060"/>
                  </a:solidFill>
                </a:rPr>
                <a:t> השבוע</a:t>
              </a:r>
            </a:p>
            <a:p>
              <a:pPr marL="457200" indent="-457200" algn="just" rtl="1">
                <a:buFont typeface="+mj-lt"/>
                <a:buAutoNum type="arabicPeriod"/>
              </a:pPr>
              <a:r>
                <a:rPr lang="he-IL" sz="2000" b="1" dirty="0">
                  <a:solidFill>
                    <a:srgbClr val="002060"/>
                  </a:solidFill>
                </a:rPr>
                <a:t>קמפיין חיסונים </a:t>
              </a:r>
              <a:r>
                <a:rPr lang="he-IL" sz="2000" dirty="0">
                  <a:solidFill>
                    <a:srgbClr val="002060"/>
                  </a:solidFill>
                </a:rPr>
                <a:t>– מחר</a:t>
              </a:r>
            </a:p>
            <a:p>
              <a:pPr marL="457200" indent="-457200" algn="just" rtl="1">
                <a:buFont typeface="+mj-lt"/>
                <a:buAutoNum type="arabicPeriod"/>
              </a:pPr>
              <a:r>
                <a:rPr lang="he-IL" sz="2000" b="1" dirty="0">
                  <a:solidFill>
                    <a:srgbClr val="002060"/>
                  </a:solidFill>
                </a:rPr>
                <a:t>הנחיית מנכ"ל למפגשי הכנה </a:t>
              </a:r>
              <a:r>
                <a:rPr lang="he-IL" sz="2000" dirty="0">
                  <a:solidFill>
                    <a:srgbClr val="002060"/>
                  </a:solidFill>
                </a:rPr>
                <a:t>– רק בשטח פתוח או מרחוק</a:t>
              </a:r>
            </a:p>
            <a:p>
              <a:pPr marL="457200" indent="-457200" algn="just" rtl="1">
                <a:buFont typeface="+mj-lt"/>
                <a:buAutoNum type="arabicPeriod"/>
              </a:pPr>
              <a:r>
                <a:rPr lang="he-IL" sz="2000" b="1" dirty="0">
                  <a:solidFill>
                    <a:srgbClr val="002060"/>
                  </a:solidFill>
                </a:rPr>
                <a:t>מוקד שאלות ותשובות </a:t>
              </a:r>
              <a:r>
                <a:rPr lang="he-IL" sz="2000" dirty="0">
                  <a:solidFill>
                    <a:srgbClr val="002060"/>
                  </a:solidFill>
                </a:rPr>
                <a:t>לצוותי הוראה ולהורים בהובלת </a:t>
              </a:r>
              <a:r>
                <a:rPr lang="he-IL" sz="2000" dirty="0" err="1">
                  <a:solidFill>
                    <a:srgbClr val="002060"/>
                  </a:solidFill>
                </a:rPr>
                <a:t>משה"ח</a:t>
              </a:r>
              <a:endParaRPr lang="he-IL" sz="20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7" name="תמונה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1532" y="3571822"/>
            <a:ext cx="1749041" cy="3160647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45817">
            <a:off x="315508" y="2665427"/>
            <a:ext cx="2882654" cy="2947191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230" y="4931152"/>
            <a:ext cx="3154303" cy="181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71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54" y="644861"/>
            <a:ext cx="9126085" cy="5426915"/>
          </a:xfrm>
          <a:prstGeom prst="rect">
            <a:avLst/>
          </a:prstGeom>
        </p:spPr>
      </p:pic>
      <p:sp>
        <p:nvSpPr>
          <p:cNvPr id="34" name="מלבן 33"/>
          <p:cNvSpPr/>
          <p:nvPr/>
        </p:nvSpPr>
        <p:spPr>
          <a:xfrm>
            <a:off x="117230" y="6071776"/>
            <a:ext cx="832339" cy="678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69C55BD-5E5B-47AC-8CEE-EAD169F03927}"/>
              </a:ext>
            </a:extLst>
          </p:cNvPr>
          <p:cNvSpPr txBox="1"/>
          <p:nvPr/>
        </p:nvSpPr>
        <p:spPr>
          <a:xfrm>
            <a:off x="1311879" y="1704246"/>
            <a:ext cx="11192844" cy="132343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 rtl="1"/>
            <a:r>
              <a:rPr lang="he-IL" sz="4000" b="1" dirty="0">
                <a:solidFill>
                  <a:srgbClr val="002060"/>
                </a:solidFill>
              </a:rPr>
              <a:t>מערכת החינוך ערוכה ומוכנה </a:t>
            </a:r>
          </a:p>
          <a:p>
            <a:pPr algn="ctr" rtl="1"/>
            <a:r>
              <a:rPr lang="he-IL" sz="4000" b="1" dirty="0">
                <a:solidFill>
                  <a:srgbClr val="002060"/>
                </a:solidFill>
              </a:rPr>
              <a:t>לפתיחת שנת הלימודים ב-1 בספטמבר 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9C55BD-5E5B-47AC-8CEE-EAD169F03927}"/>
              </a:ext>
            </a:extLst>
          </p:cNvPr>
          <p:cNvSpPr txBox="1"/>
          <p:nvPr/>
        </p:nvSpPr>
        <p:spPr>
          <a:xfrm>
            <a:off x="1173193" y="4727276"/>
            <a:ext cx="10785963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 rtl="1"/>
            <a:r>
              <a:rPr lang="he-IL" sz="3200" dirty="0">
                <a:solidFill>
                  <a:srgbClr val="002060"/>
                </a:solidFill>
              </a:rPr>
              <a:t>9 ימים נותרו לספירה לאחור</a:t>
            </a:r>
          </a:p>
        </p:txBody>
      </p:sp>
    </p:spTree>
    <p:extLst>
      <p:ext uri="{BB962C8B-B14F-4D97-AF65-F5344CB8AC3E}">
        <p14:creationId xmlns:p14="http://schemas.microsoft.com/office/powerpoint/2010/main" val="2387113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כותרת 1"/>
          <p:cNvSpPr>
            <a:spLocks noGrp="1"/>
          </p:cNvSpPr>
          <p:nvPr>
            <p:ph type="title"/>
          </p:nvPr>
        </p:nvSpPr>
        <p:spPr>
          <a:xfrm>
            <a:off x="249230" y="125309"/>
            <a:ext cx="11567160" cy="569167"/>
          </a:xfrm>
        </p:spPr>
        <p:txBody>
          <a:bodyPr>
            <a:noAutofit/>
          </a:bodyPr>
          <a:lstStyle/>
          <a:p>
            <a:pPr algn="ctr"/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סוגיות לדיון</a:t>
            </a:r>
          </a:p>
        </p:txBody>
      </p:sp>
      <p:sp>
        <p:nvSpPr>
          <p:cNvPr id="34" name="מלבן 33"/>
          <p:cNvSpPr/>
          <p:nvPr/>
        </p:nvSpPr>
        <p:spPr>
          <a:xfrm>
            <a:off x="117230" y="6071776"/>
            <a:ext cx="832339" cy="678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949569" y="1578647"/>
            <a:ext cx="10866821" cy="2879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חיסונים בשעות לימודים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סירוב להיבדק / להתחסן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בקשה להחיל את הכלל בדבר מעבר ללמידה מרחוק, אם בשכבה פחות מ-70% פטורי בידוד, בכיתות ח' ומעלה – החל מ-1.10</a:t>
            </a:r>
          </a:p>
          <a:p>
            <a:pPr>
              <a:lnSpc>
                <a:spcPct val="150000"/>
              </a:lnSpc>
            </a:pPr>
            <a:endParaRPr lang="he-IL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24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391fbf70-d1d8-49b6-b81c-9d12ff84a8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5840" y="239374"/>
            <a:ext cx="3282406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משרד ראש הממשלה </a:t>
            </a:r>
          </a:p>
          <a:p>
            <a:pPr algn="ctr"/>
            <a:r>
              <a:rPr lang="he-IL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המטה לביטחון לאומי</a:t>
            </a:r>
          </a:p>
        </p:txBody>
      </p:sp>
      <p:sp>
        <p:nvSpPr>
          <p:cNvPr id="12" name="מלבן 11"/>
          <p:cNvSpPr/>
          <p:nvPr/>
        </p:nvSpPr>
        <p:spPr>
          <a:xfrm>
            <a:off x="816220" y="2564904"/>
            <a:ext cx="10657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4400" b="0" i="0" u="none" strike="noStrike" kern="1200" spc="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r>
              <a:rPr lang="he-IL" sz="5400" b="1" dirty="0">
                <a:solidFill>
                  <a:prstClr val="white"/>
                </a:solidFill>
                <a:latin typeface="Guttman Hatzvi" panose="02010401010101010101" pitchFamily="2" charset="-79"/>
                <a:ea typeface="Arial Unicode MS" panose="020B0604020202020204" pitchFamily="34" charset="-128"/>
                <a:cs typeface="Guttman Hatzvi" panose="02010401010101010101" pitchFamily="2" charset="-79"/>
              </a:rPr>
              <a:t>החלת "תו ירוק" על עובדים </a:t>
            </a:r>
            <a:endParaRPr lang="he-IL" sz="4800" b="1" dirty="0">
              <a:solidFill>
                <a:prstClr val="white"/>
              </a:solidFill>
              <a:latin typeface="Guttman Hatzvi" panose="02010401010101010101" pitchFamily="2" charset="-79"/>
              <a:ea typeface="Arial Unicode MS" panose="020B0604020202020204" pitchFamily="34" charset="-128"/>
              <a:cs typeface="Guttman Hatzvi" panose="02010401010101010101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14" y="194030"/>
            <a:ext cx="952500" cy="1181100"/>
          </a:xfrm>
          <a:prstGeom prst="rect">
            <a:avLst/>
          </a:prstGeom>
        </p:spPr>
      </p:pic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8928903" y="57778"/>
            <a:ext cx="25445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המטה לביטחון לאומי</a:t>
            </a: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7950" y="0"/>
            <a:ext cx="1170900" cy="671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246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-27384"/>
            <a:ext cx="12216680" cy="6885384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432" y="126703"/>
            <a:ext cx="1062702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200" b="1" u="sng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עקרונות "התו הירוק" במקומות העבודה – משרד הבריאות</a:t>
            </a:r>
          </a:p>
          <a:p>
            <a:pPr algn="ctr">
              <a:defRPr/>
            </a:pPr>
            <a:endParaRPr lang="he-IL" sz="3200" b="1" u="sng" dirty="0">
              <a:solidFill>
                <a:srgbClr val="FFFF00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700" y="764704"/>
            <a:ext cx="11521280" cy="561662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tIns="108000" bIns="36000" rtlCol="1">
            <a:noAutofit/>
          </a:bodyPr>
          <a:lstStyle/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he-IL" sz="23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הפעלת "התו הירוק" במקומות עבודה למחוסנים, נבדקים ומחלימים</a:t>
            </a:r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he-IL" sz="23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הפעלת "התו הירוק" במקומות עבודה בעלי המאפיינים הבאים: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he-IL" sz="23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חשיפה לקהל (קבוע/מזדמן)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he-IL" sz="23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עבודה בחללים משותפים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he-IL" sz="23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מוסדות המטפלים באוכלוסייה בסיכון</a:t>
            </a:r>
          </a:p>
          <a:p>
            <a:pPr marL="800100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he-IL" sz="23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מוסדות בהם חשיפה גבוהה לאוכלוסייה שאינה מחוסנת</a:t>
            </a:r>
          </a:p>
          <a:p>
            <a:pPr fontAlgn="t">
              <a:lnSpc>
                <a:spcPct val="140000"/>
              </a:lnSpc>
            </a:pPr>
            <a:r>
              <a:rPr lang="he-IL" sz="23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*יידרש מיפוי למקומות העומדים בקריטריונים הנ"ל</a:t>
            </a:r>
          </a:p>
          <a:p>
            <a:pPr fontAlgn="t">
              <a:lnSpc>
                <a:spcPct val="140000"/>
              </a:lnSpc>
            </a:pPr>
            <a:r>
              <a:rPr lang="he-IL" sz="23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**במתחמי קבלת קהל בו העובדים יידרשו לבדיקה – גם הקהל יידרש לבדיקה, ובלבד שלא מדובר על שירות חיוני</a:t>
            </a:r>
          </a:p>
          <a:p>
            <a:pPr fontAlgn="t">
              <a:lnSpc>
                <a:spcPct val="140000"/>
              </a:lnSpc>
            </a:pPr>
            <a:r>
              <a:rPr lang="he-IL" sz="23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3. תדירות וסוג הבדיקה המומלצת: </a:t>
            </a:r>
            <a:r>
              <a:rPr lang="en-US" sz="23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en-US" sz="2300" b="1" dirty="0">
                <a:solidFill>
                  <a:schemeClr val="bg1"/>
                </a:solidFill>
                <a:latin typeface="Georgia" panose="02040502050405020303" pitchFamily="18" charset="0"/>
                <a:cs typeface="Guttman Hatzvi" panose="02010401010101010101" pitchFamily="2" charset="-79"/>
              </a:rPr>
              <a:t>PCR</a:t>
            </a:r>
            <a:r>
              <a:rPr lang="en-US" sz="23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he-IL" sz="23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– אחת לשבוע</a:t>
            </a:r>
          </a:p>
          <a:p>
            <a:pPr fontAlgn="t">
              <a:lnSpc>
                <a:spcPct val="140000"/>
              </a:lnSpc>
            </a:pPr>
            <a:r>
              <a:rPr lang="he-IL" sz="23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או בדיקת אנטיגן מהירה (שאינה בדיקה ביתית) – פעמיים בשבוע</a:t>
            </a:r>
          </a:p>
          <a:p>
            <a:pPr fontAlgn="t">
              <a:lnSpc>
                <a:spcPct val="140000"/>
              </a:lnSpc>
            </a:pPr>
            <a:endParaRPr lang="he-IL" sz="700" b="1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fontAlgn="t">
              <a:lnSpc>
                <a:spcPct val="140000"/>
              </a:lnSpc>
            </a:pPr>
            <a:r>
              <a:rPr lang="he-IL" sz="16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* תיתכן הכנסה למתווה גם מקומות עבודה בעלי חשיבות גבוהה לרציפות תפקודית, משיקולים שאינם אפידמיולוגיים.</a:t>
            </a:r>
          </a:p>
          <a:p>
            <a:pPr fontAlgn="t">
              <a:lnSpc>
                <a:spcPct val="140000"/>
              </a:lnSpc>
            </a:pPr>
            <a:endParaRPr lang="he-IL" sz="2300" b="1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1093" y="6957392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8597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מלבן 30"/>
          <p:cNvSpPr/>
          <p:nvPr/>
        </p:nvSpPr>
        <p:spPr>
          <a:xfrm>
            <a:off x="9769943" y="4923664"/>
            <a:ext cx="1816217" cy="154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חללים משותפים</a:t>
            </a:r>
          </a:p>
        </p:txBody>
      </p:sp>
      <p:sp>
        <p:nvSpPr>
          <p:cNvPr id="35" name="מלבן 34"/>
          <p:cNvSpPr/>
          <p:nvPr/>
        </p:nvSpPr>
        <p:spPr>
          <a:xfrm>
            <a:off x="9753288" y="1688066"/>
            <a:ext cx="1849526" cy="1548000"/>
          </a:xfrm>
          <a:prstGeom prst="rect">
            <a:avLst/>
          </a:prstGeom>
          <a:solidFill>
            <a:srgbClr val="7AB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קבלת קהל </a:t>
            </a:r>
          </a:p>
        </p:txBody>
      </p:sp>
      <p:sp>
        <p:nvSpPr>
          <p:cNvPr id="21" name="מלבן 20"/>
          <p:cNvSpPr/>
          <p:nvPr/>
        </p:nvSpPr>
        <p:spPr>
          <a:xfrm>
            <a:off x="9769943" y="3320379"/>
            <a:ext cx="1816217" cy="1548000"/>
          </a:xfrm>
          <a:prstGeom prst="rect">
            <a:avLst/>
          </a:prstGeom>
          <a:solidFill>
            <a:srgbClr val="6EA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מקומות בהם חובת תו ירוק לנכנסים</a:t>
            </a:r>
          </a:p>
        </p:txBody>
      </p:sp>
      <p:sp>
        <p:nvSpPr>
          <p:cNvPr id="22" name="מלבן 21"/>
          <p:cNvSpPr/>
          <p:nvPr/>
        </p:nvSpPr>
        <p:spPr>
          <a:xfrm>
            <a:off x="522513" y="1688066"/>
            <a:ext cx="9100457" cy="15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522514" y="3305865"/>
            <a:ext cx="9100456" cy="15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522514" y="4923664"/>
            <a:ext cx="9100456" cy="15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כותרת 1"/>
          <p:cNvSpPr txBox="1">
            <a:spLocks/>
          </p:cNvSpPr>
          <p:nvPr/>
        </p:nvSpPr>
        <p:spPr>
          <a:xfrm>
            <a:off x="0" y="522953"/>
            <a:ext cx="9405257" cy="669850"/>
          </a:xfrm>
          <a:prstGeom prst="rect">
            <a:avLst/>
          </a:prstGeom>
        </p:spPr>
        <p:txBody>
          <a:bodyPr anchor="b"/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b="1">
                <a:solidFill>
                  <a:srgbClr val="0C3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anose="02020702050506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he-IL" dirty="0"/>
              <a:t>תו ירוק במגזר הציבורי </a:t>
            </a:r>
            <a:r>
              <a:rPr lang="he-IL" sz="3600" dirty="0"/>
              <a:t>- 5 קב' מרכזיות</a:t>
            </a:r>
          </a:p>
        </p:txBody>
      </p:sp>
      <p:sp>
        <p:nvSpPr>
          <p:cNvPr id="10" name="מלבן 9"/>
          <p:cNvSpPr/>
          <p:nvPr/>
        </p:nvSpPr>
        <p:spPr>
          <a:xfrm>
            <a:off x="7612433" y="666435"/>
            <a:ext cx="1923142" cy="15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תנאי בסיס</a:t>
            </a:r>
          </a:p>
        </p:txBody>
      </p:sp>
      <p:sp>
        <p:nvSpPr>
          <p:cNvPr id="11" name="מלבן 10"/>
          <p:cNvSpPr/>
          <p:nvPr/>
        </p:nvSpPr>
        <p:spPr>
          <a:xfrm>
            <a:off x="3091543" y="1688066"/>
            <a:ext cx="4303177" cy="15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מעבר לשירות דיגיטלי ככל הניתן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תו ירוק על כל המגיעים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חובת תו ירוק על כל העובדים</a:t>
            </a:r>
          </a:p>
        </p:txBody>
      </p:sp>
      <p:sp>
        <p:nvSpPr>
          <p:cNvPr id="12" name="מלבן 11"/>
          <p:cNvSpPr/>
          <p:nvPr/>
        </p:nvSpPr>
        <p:spPr>
          <a:xfrm>
            <a:off x="7411049" y="1688066"/>
            <a:ext cx="2228249" cy="15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ללא הבחנה בין המקומות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מחבר ישר 2"/>
          <p:cNvCxnSpPr/>
          <p:nvPr/>
        </p:nvCxnSpPr>
        <p:spPr>
          <a:xfrm>
            <a:off x="7394720" y="1335314"/>
            <a:ext cx="0" cy="513635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לבן 14"/>
          <p:cNvSpPr/>
          <p:nvPr/>
        </p:nvSpPr>
        <p:spPr>
          <a:xfrm>
            <a:off x="522512" y="1164663"/>
            <a:ext cx="6763352" cy="5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המודל</a:t>
            </a:r>
          </a:p>
        </p:txBody>
      </p:sp>
      <p:sp>
        <p:nvSpPr>
          <p:cNvPr id="16" name="מלבן 15"/>
          <p:cNvSpPr/>
          <p:nvPr/>
        </p:nvSpPr>
        <p:spPr>
          <a:xfrm>
            <a:off x="522511" y="1688066"/>
            <a:ext cx="2569031" cy="15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השירות לא יפגע - המוכנות לדיגיטציה, כמות המתחסנים, תו ירוק</a:t>
            </a:r>
          </a:p>
        </p:txBody>
      </p:sp>
      <p:sp>
        <p:nvSpPr>
          <p:cNvPr id="17" name="מלבן 16"/>
          <p:cNvSpPr/>
          <p:nvPr/>
        </p:nvSpPr>
        <p:spPr>
          <a:xfrm>
            <a:off x="3243943" y="1840466"/>
            <a:ext cx="4303177" cy="15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3144082" y="4929757"/>
            <a:ext cx="4198099" cy="15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כללי תו סגול נוקשים </a:t>
            </a:r>
            <a:r>
              <a:rPr lang="he-I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</a:t>
            </a:r>
            <a:r>
              <a:rPr lang="he-I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לא מחוסן, לבד בחדר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אחרת </a:t>
            </a:r>
            <a:r>
              <a:rPr lang="he-I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</a:t>
            </a:r>
            <a:r>
              <a:rPr lang="he-I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חובת תו ירוק</a:t>
            </a:r>
          </a:p>
        </p:txBody>
      </p:sp>
      <p:sp>
        <p:nvSpPr>
          <p:cNvPr id="20" name="מלבן 19"/>
          <p:cNvSpPr/>
          <p:nvPr/>
        </p:nvSpPr>
        <p:spPr>
          <a:xfrm>
            <a:off x="522511" y="4923664"/>
            <a:ext cx="2569031" cy="15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משרדים באשר הם</a:t>
            </a:r>
          </a:p>
        </p:txBody>
      </p:sp>
      <p:sp>
        <p:nvSpPr>
          <p:cNvPr id="25" name="מלבן 24"/>
          <p:cNvSpPr/>
          <p:nvPr/>
        </p:nvSpPr>
        <p:spPr>
          <a:xfrm>
            <a:off x="7411049" y="4923664"/>
            <a:ext cx="2228249" cy="15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חובת תו סגול נוקשה, אחרת תו ירוק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3131308" y="3305865"/>
            <a:ext cx="4198099" cy="15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חובת תו ירוק לכל העובדים</a:t>
            </a:r>
          </a:p>
        </p:txBody>
      </p:sp>
      <p:sp>
        <p:nvSpPr>
          <p:cNvPr id="28" name="מלבן 27"/>
          <p:cNvSpPr/>
          <p:nvPr/>
        </p:nvSpPr>
        <p:spPr>
          <a:xfrm>
            <a:off x="522511" y="3305865"/>
            <a:ext cx="2569031" cy="15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מוזיאונים, חברות תיירות, ספורט וכו'</a:t>
            </a:r>
          </a:p>
        </p:txBody>
      </p:sp>
      <p:sp>
        <p:nvSpPr>
          <p:cNvPr id="29" name="מלבן 28"/>
          <p:cNvSpPr/>
          <p:nvPr/>
        </p:nvSpPr>
        <p:spPr>
          <a:xfrm>
            <a:off x="7411049" y="3299772"/>
            <a:ext cx="2228249" cy="15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איזון המודל הקיים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182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מלבן 34"/>
          <p:cNvSpPr/>
          <p:nvPr/>
        </p:nvSpPr>
        <p:spPr>
          <a:xfrm>
            <a:off x="9753288" y="1804178"/>
            <a:ext cx="1849526" cy="154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חשיפה </a:t>
            </a:r>
            <a:r>
              <a:rPr lang="he-IL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לאוכלוסיה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בסיכון</a:t>
            </a:r>
          </a:p>
        </p:txBody>
      </p:sp>
      <p:sp>
        <p:nvSpPr>
          <p:cNvPr id="21" name="מלבן 20"/>
          <p:cNvSpPr/>
          <p:nvPr/>
        </p:nvSpPr>
        <p:spPr>
          <a:xfrm>
            <a:off x="9769943" y="3436491"/>
            <a:ext cx="1816217" cy="1685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חשיפה </a:t>
            </a:r>
            <a:r>
              <a:rPr lang="he-I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לאוכלוסיה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שאינה ברת חיסון</a:t>
            </a:r>
          </a:p>
        </p:txBody>
      </p:sp>
      <p:sp>
        <p:nvSpPr>
          <p:cNvPr id="22" name="מלבן 21"/>
          <p:cNvSpPr/>
          <p:nvPr/>
        </p:nvSpPr>
        <p:spPr>
          <a:xfrm>
            <a:off x="522513" y="1804178"/>
            <a:ext cx="9100457" cy="154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522514" y="3421977"/>
            <a:ext cx="9100456" cy="1700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כותרת 1"/>
          <p:cNvSpPr txBox="1">
            <a:spLocks/>
          </p:cNvSpPr>
          <p:nvPr/>
        </p:nvSpPr>
        <p:spPr>
          <a:xfrm>
            <a:off x="0" y="522953"/>
            <a:ext cx="9405257" cy="669850"/>
          </a:xfrm>
          <a:prstGeom prst="rect">
            <a:avLst/>
          </a:prstGeom>
        </p:spPr>
        <p:txBody>
          <a:bodyPr anchor="b"/>
          <a:lstStyle>
            <a:defPPr>
              <a:defRPr lang="he-IL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b="1">
                <a:solidFill>
                  <a:srgbClr val="0C3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anose="020207020505060204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he-IL" dirty="0"/>
              <a:t>תו ירוק במגזר הציבורי </a:t>
            </a:r>
            <a:r>
              <a:rPr lang="he-IL" sz="3600" dirty="0"/>
              <a:t>- 5 קב' מרכזיות</a:t>
            </a:r>
          </a:p>
        </p:txBody>
      </p:sp>
      <p:sp>
        <p:nvSpPr>
          <p:cNvPr id="10" name="מלבן 9"/>
          <p:cNvSpPr/>
          <p:nvPr/>
        </p:nvSpPr>
        <p:spPr>
          <a:xfrm>
            <a:off x="7612433" y="782547"/>
            <a:ext cx="1923142" cy="15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תנאי בסיס</a:t>
            </a:r>
          </a:p>
        </p:txBody>
      </p:sp>
      <p:sp>
        <p:nvSpPr>
          <p:cNvPr id="11" name="מלבן 10"/>
          <p:cNvSpPr/>
          <p:nvPr/>
        </p:nvSpPr>
        <p:spPr>
          <a:xfrm>
            <a:off x="3091543" y="1804178"/>
            <a:ext cx="4303177" cy="15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חובת תו ירוק לכל העובדים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חובת תו ירוק גם על הנכנסים (ככל שניתן)</a:t>
            </a:r>
          </a:p>
        </p:txBody>
      </p:sp>
      <p:sp>
        <p:nvSpPr>
          <p:cNvPr id="12" name="מלבן 11"/>
          <p:cNvSpPr/>
          <p:nvPr/>
        </p:nvSpPr>
        <p:spPr>
          <a:xfrm>
            <a:off x="7394720" y="1804178"/>
            <a:ext cx="2228249" cy="15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חל על כלל מערכת הבריאות - ללא החרגות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מחבר ישר 2"/>
          <p:cNvCxnSpPr/>
          <p:nvPr/>
        </p:nvCxnSpPr>
        <p:spPr>
          <a:xfrm>
            <a:off x="7394720" y="1451426"/>
            <a:ext cx="0" cy="367095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לבן 14"/>
          <p:cNvSpPr/>
          <p:nvPr/>
        </p:nvSpPr>
        <p:spPr>
          <a:xfrm>
            <a:off x="522512" y="1280775"/>
            <a:ext cx="6763352" cy="5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המודל</a:t>
            </a:r>
          </a:p>
        </p:txBody>
      </p:sp>
      <p:sp>
        <p:nvSpPr>
          <p:cNvPr id="16" name="מלבן 15"/>
          <p:cNvSpPr/>
          <p:nvPr/>
        </p:nvSpPr>
        <p:spPr>
          <a:xfrm>
            <a:off x="522511" y="1804178"/>
            <a:ext cx="2569031" cy="15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קופות החולים, כלל המחלקות בבתי החולים, בתי אבות וכו'</a:t>
            </a:r>
          </a:p>
        </p:txBody>
      </p:sp>
      <p:sp>
        <p:nvSpPr>
          <p:cNvPr id="17" name="מלבן 16"/>
          <p:cNvSpPr/>
          <p:nvPr/>
        </p:nvSpPr>
        <p:spPr>
          <a:xfrm>
            <a:off x="3243943" y="1956578"/>
            <a:ext cx="4303177" cy="15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3131308" y="3421977"/>
            <a:ext cx="4198099" cy="15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חובת תו ירוק לכל העובדים</a:t>
            </a:r>
          </a:p>
        </p:txBody>
      </p:sp>
      <p:sp>
        <p:nvSpPr>
          <p:cNvPr id="28" name="מלבן 27"/>
          <p:cNvSpPr/>
          <p:nvPr/>
        </p:nvSpPr>
        <p:spPr>
          <a:xfrm>
            <a:off x="522511" y="3421977"/>
            <a:ext cx="2569031" cy="15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גני ילדים, יסודי ועל יסודי</a:t>
            </a:r>
          </a:p>
        </p:txBody>
      </p:sp>
      <p:sp>
        <p:nvSpPr>
          <p:cNvPr id="29" name="מלבן 28"/>
          <p:cNvSpPr/>
          <p:nvPr/>
        </p:nvSpPr>
        <p:spPr>
          <a:xfrm>
            <a:off x="7394720" y="3421977"/>
            <a:ext cx="2228249" cy="15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למידה </a:t>
            </a:r>
            <a:r>
              <a:rPr lang="he-IL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פרונטאלית</a:t>
            </a:r>
            <a:r>
              <a:rPr lang="he-I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במע</a:t>
            </a:r>
            <a:r>
              <a:rPr lang="he-I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 החינוך -</a:t>
            </a:r>
          </a:p>
          <a:p>
            <a:pPr algn="ctr"/>
            <a:r>
              <a:rPr lang="he-I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אין גם וגם </a:t>
            </a:r>
          </a:p>
          <a:p>
            <a:pPr algn="ctr"/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להבנתנו לא מתקיים במודל הנוכחי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7107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כותרת 1"/>
          <p:cNvSpPr txBox="1">
            <a:spLocks/>
          </p:cNvSpPr>
          <p:nvPr/>
        </p:nvSpPr>
        <p:spPr>
          <a:xfrm>
            <a:off x="2226601" y="722043"/>
            <a:ext cx="7738799" cy="669850"/>
          </a:xfrm>
          <a:prstGeom prst="rect">
            <a:avLst/>
          </a:prstGeom>
        </p:spPr>
        <p:txBody>
          <a:bodyPr anchor="b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no Pro Smbd" panose="02020702050506020403" pitchFamily="18" charset="0"/>
                <a:ea typeface="+mj-ea"/>
                <a:cs typeface="+mj-cs"/>
              </a:defRPr>
            </a:lvl1pPr>
          </a:lstStyle>
          <a:p>
            <a:r>
              <a:rPr lang="he-IL" sz="4800" b="1" dirty="0">
                <a:solidFill>
                  <a:srgbClr val="0C3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הוראות משלימות בתחום השכר</a:t>
            </a:r>
          </a:p>
        </p:txBody>
      </p:sp>
      <p:sp>
        <p:nvSpPr>
          <p:cNvPr id="21" name="אליפסה 20"/>
          <p:cNvSpPr/>
          <p:nvPr/>
        </p:nvSpPr>
        <p:spPr>
          <a:xfrm>
            <a:off x="10716219" y="1849684"/>
            <a:ext cx="792000" cy="792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אליפסה 22"/>
          <p:cNvSpPr/>
          <p:nvPr/>
        </p:nvSpPr>
        <p:spPr>
          <a:xfrm>
            <a:off x="10716219" y="2938439"/>
            <a:ext cx="792000" cy="792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114" y="1937908"/>
            <a:ext cx="988642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400" b="1" dirty="0">
                <a:ln w="0"/>
                <a:solidFill>
                  <a:srgbClr val="582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בדיקה לעובד לא מתחסן שיכול להתחסן </a:t>
            </a:r>
            <a:r>
              <a:rPr lang="he-IL" sz="3400" b="1" dirty="0">
                <a:ln w="0"/>
                <a:solidFill>
                  <a:srgbClr val="582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</a:t>
            </a:r>
            <a:r>
              <a:rPr lang="he-IL" sz="3400" b="1" dirty="0">
                <a:ln w="0"/>
                <a:solidFill>
                  <a:srgbClr val="582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על חשבונו</a:t>
            </a:r>
          </a:p>
          <a:p>
            <a:pPr algn="r" rtl="1"/>
            <a:r>
              <a:rPr lang="he-IL" sz="2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תמרוץ</a:t>
            </a:r>
            <a:r>
              <a:rPr lang="he-IL" sz="2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שיעורי החיסון</a:t>
            </a:r>
            <a:endParaRPr lang="he-IL" sz="1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10716219" y="4188184"/>
            <a:ext cx="792000" cy="792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4" name="אליפסה 33"/>
          <p:cNvSpPr/>
          <p:nvPr/>
        </p:nvSpPr>
        <p:spPr>
          <a:xfrm>
            <a:off x="10716219" y="5436312"/>
            <a:ext cx="792000" cy="792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4114" y="3026663"/>
            <a:ext cx="9886425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400" b="1" dirty="0">
                <a:ln w="0"/>
                <a:solidFill>
                  <a:srgbClr val="582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בדיקה לעובד לא מתחסן שלא יכול להתחסן </a:t>
            </a:r>
            <a:r>
              <a:rPr lang="he-IL" sz="3400" b="1" dirty="0">
                <a:ln w="0"/>
                <a:solidFill>
                  <a:srgbClr val="582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</a:t>
            </a:r>
            <a:r>
              <a:rPr lang="he-IL" sz="3400" b="1" dirty="0">
                <a:ln w="0"/>
                <a:solidFill>
                  <a:srgbClr val="582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ע"ח המעסיק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3396" y="3860909"/>
            <a:ext cx="988642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400" b="1" dirty="0">
                <a:ln w="0"/>
                <a:solidFill>
                  <a:srgbClr val="582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עובד שלא עומד בכללי התו הירוק ונדרש להגיע לעבודה </a:t>
            </a:r>
            <a:r>
              <a:rPr lang="he-IL" sz="3400" b="1" dirty="0">
                <a:ln w="0"/>
                <a:solidFill>
                  <a:srgbClr val="582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</a:t>
            </a:r>
            <a:r>
              <a:rPr lang="he-IL" sz="3400" b="1" dirty="0">
                <a:ln w="0"/>
                <a:solidFill>
                  <a:srgbClr val="582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ישהה בחופשה על חשבונו </a:t>
            </a:r>
          </a:p>
          <a:p>
            <a:r>
              <a:rPr lang="he-IL" sz="2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תמרוץ</a:t>
            </a:r>
            <a:r>
              <a:rPr lang="he-IL" sz="2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שיעורי החיסון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4114" y="5262926"/>
            <a:ext cx="9886425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400" b="1" dirty="0">
                <a:ln w="0"/>
                <a:solidFill>
                  <a:srgbClr val="582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עבודה מרחוק תתבצע בהתאם לכללי המעסיק - ללא החרגות שאינן מקצועיות</a:t>
            </a:r>
          </a:p>
        </p:txBody>
      </p:sp>
    </p:spTree>
    <p:extLst>
      <p:ext uri="{BB962C8B-B14F-4D97-AF65-F5344CB8AC3E}">
        <p14:creationId xmlns:p14="http://schemas.microsoft.com/office/powerpoint/2010/main" val="1030854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כותרת 1"/>
          <p:cNvSpPr txBox="1">
            <a:spLocks/>
          </p:cNvSpPr>
          <p:nvPr/>
        </p:nvSpPr>
        <p:spPr>
          <a:xfrm>
            <a:off x="1916095" y="802318"/>
            <a:ext cx="7738799" cy="669850"/>
          </a:xfrm>
          <a:prstGeom prst="rect">
            <a:avLst/>
          </a:prstGeom>
        </p:spPr>
        <p:txBody>
          <a:bodyPr anchor="b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no Pro Smbd" panose="02020702050506020403" pitchFamily="18" charset="0"/>
                <a:ea typeface="+mj-ea"/>
                <a:cs typeface="+mj-cs"/>
              </a:defRPr>
            </a:lvl1pPr>
          </a:lstStyle>
          <a:p>
            <a:r>
              <a:rPr lang="he-IL" sz="4800" b="1">
                <a:solidFill>
                  <a:srgbClr val="0C3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סיכום</a:t>
            </a:r>
            <a:endParaRPr lang="he-IL" sz="4800" b="1" dirty="0">
              <a:solidFill>
                <a:srgbClr val="0C3C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אליפסה 20"/>
          <p:cNvSpPr/>
          <p:nvPr/>
        </p:nvSpPr>
        <p:spPr>
          <a:xfrm>
            <a:off x="10720981" y="2236596"/>
            <a:ext cx="792000" cy="792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אליפסה 22"/>
          <p:cNvSpPr/>
          <p:nvPr/>
        </p:nvSpPr>
        <p:spPr>
          <a:xfrm>
            <a:off x="10720981" y="3422908"/>
            <a:ext cx="792000" cy="792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3639" y="2063210"/>
            <a:ext cx="9886425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400" b="1" dirty="0">
                <a:ln w="0"/>
                <a:solidFill>
                  <a:srgbClr val="582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הבטחת מענה בדיקות מספק (פריסה וכמות) לרבות התאמת מערך הגבייה – מעלה שאלת ישימות</a:t>
            </a:r>
          </a:p>
        </p:txBody>
      </p:sp>
      <p:sp>
        <p:nvSpPr>
          <p:cNvPr id="25" name="אליפסה 24"/>
          <p:cNvSpPr/>
          <p:nvPr/>
        </p:nvSpPr>
        <p:spPr>
          <a:xfrm>
            <a:off x="10720981" y="4609220"/>
            <a:ext cx="792000" cy="792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3639" y="3511132"/>
            <a:ext cx="9886425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400" b="1" dirty="0">
                <a:ln w="0"/>
                <a:solidFill>
                  <a:srgbClr val="582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עיגון בחקיקה של ההגבלות והתנאים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3639" y="4435834"/>
            <a:ext cx="9886425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400" b="1" dirty="0">
                <a:ln w="0"/>
                <a:solidFill>
                  <a:srgbClr val="582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הליך מדורג – מערכת החינוך בשלב שני, על מנת לאפשר את פתיחת שנת הלימודים ולצמצם חשיפה מול ארגוני המורים</a:t>
            </a:r>
          </a:p>
        </p:txBody>
      </p:sp>
    </p:spTree>
    <p:extLst>
      <p:ext uri="{BB962C8B-B14F-4D97-AF65-F5344CB8AC3E}">
        <p14:creationId xmlns:p14="http://schemas.microsoft.com/office/powerpoint/2010/main" val="62182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2863" y="160357"/>
            <a:ext cx="93450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200" b="1" u="sng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עיקרי המאמצים</a:t>
            </a:r>
          </a:p>
        </p:txBody>
      </p:sp>
      <p:sp>
        <p:nvSpPr>
          <p:cNvPr id="14" name="מלבן 13"/>
          <p:cNvSpPr/>
          <p:nvPr/>
        </p:nvSpPr>
        <p:spPr>
          <a:xfrm>
            <a:off x="147103" y="745132"/>
            <a:ext cx="11928648" cy="578021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8928903" y="57778"/>
            <a:ext cx="25445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המטה לביטחון לאומי</a:t>
            </a:r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950" y="0"/>
            <a:ext cx="1170900" cy="671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מלבן 1"/>
          <p:cNvSpPr/>
          <p:nvPr/>
        </p:nvSpPr>
        <p:spPr>
          <a:xfrm>
            <a:off x="306032" y="769414"/>
            <a:ext cx="11610790" cy="6043962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he-IL" sz="26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חיסון דחף - </a:t>
            </a:r>
            <a:r>
              <a:rPr lang="he-IL" sz="26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המלצות </a:t>
            </a:r>
            <a:r>
              <a:rPr lang="he-IL" sz="2600" b="1" dirty="0" err="1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הצט"מ</a:t>
            </a:r>
            <a:r>
              <a:rPr lang="he-IL" sz="26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ואישור </a:t>
            </a:r>
            <a:r>
              <a:rPr lang="he-IL" sz="2600" b="1" dirty="0" err="1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משהב"ר</a:t>
            </a:r>
            <a:r>
              <a:rPr lang="he-IL" sz="26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לחיסון דחף לגילי 40+.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he-IL" sz="26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מאמץ התחסנות - </a:t>
            </a:r>
            <a:r>
              <a:rPr lang="he-IL" sz="26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פתיחת מאות תחנות חיסון ברחבי הארץ.</a:t>
            </a:r>
            <a:endParaRPr lang="he-IL" sz="2600" b="1" dirty="0">
              <a:solidFill>
                <a:srgbClr val="FFFF00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he-IL" sz="26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חיזוק מערכת הבריאות -</a:t>
            </a:r>
            <a:r>
              <a:rPr lang="he-IL" sz="26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תגבור תקנים ומשאבים לבתיה"ח </a:t>
            </a:r>
            <a:r>
              <a:rPr lang="he-IL" sz="2600" b="1" dirty="0" err="1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וקופה"ח</a:t>
            </a:r>
            <a:r>
              <a:rPr lang="he-IL" sz="26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he-IL" sz="26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מגן אבות - </a:t>
            </a:r>
            <a:r>
              <a:rPr lang="he-IL" sz="26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הגנה על הזקנים בבתי האבות ובבתי החולים הגריאטריים .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he-IL" sz="26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בדיקות מהירות - </a:t>
            </a:r>
            <a:r>
              <a:rPr lang="he-IL" sz="26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לראשונה נפתחה האפשרות לבצע בדיקות עצמיות בבית.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he-IL" sz="26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אכיפה - </a:t>
            </a:r>
            <a:r>
              <a:rPr lang="he-IL" sz="26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הגברת המאמץ כנגד אי-</a:t>
            </a:r>
            <a:r>
              <a:rPr lang="he-IL" sz="2600" b="1" dirty="0" err="1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עטיית</a:t>
            </a:r>
            <a:r>
              <a:rPr lang="he-IL" sz="26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מסיכות, או קיום אירועים שלא על פי כללי הקורונה.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he-IL" sz="26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הפעלת "התו הירוק" ברמה לאומית.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he-IL" sz="26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מעברים - </a:t>
            </a:r>
            <a:r>
              <a:rPr lang="he-IL" sz="26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שמירה הדוקה על כל הכניסות לישראל.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he-IL" sz="26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חינוך - </a:t>
            </a:r>
            <a:r>
              <a:rPr lang="he-IL" sz="26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בניית תכנית להפעלת מערכת החינוך והתנהלות שנה"ל כסדרה</a:t>
            </a:r>
            <a:endParaRPr lang="en-US" sz="2600" b="1" dirty="0">
              <a:solidFill>
                <a:schemeClr val="bg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4165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391fbf70-d1d8-49b6-b81c-9d12ff84a8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5840" y="239374"/>
            <a:ext cx="3282406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משרד ראש הממשלה </a:t>
            </a:r>
          </a:p>
          <a:p>
            <a:pPr algn="ctr"/>
            <a:r>
              <a:rPr lang="he-IL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המטה לביטחון לאומי</a:t>
            </a:r>
          </a:p>
        </p:txBody>
      </p:sp>
      <p:sp>
        <p:nvSpPr>
          <p:cNvPr id="12" name="מלבן 11"/>
          <p:cNvSpPr/>
          <p:nvPr/>
        </p:nvSpPr>
        <p:spPr>
          <a:xfrm>
            <a:off x="816220" y="2564904"/>
            <a:ext cx="10657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4400" b="0" i="0" u="none" strike="noStrike" kern="1200" spc="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r>
              <a:rPr lang="he-IL" sz="5400" b="1" dirty="0">
                <a:solidFill>
                  <a:prstClr val="white"/>
                </a:solidFill>
                <a:latin typeface="Guttman Hatzvi" panose="02010401010101010101" pitchFamily="2" charset="-79"/>
                <a:ea typeface="Arial Unicode MS" panose="020B0604020202020204" pitchFamily="34" charset="-128"/>
                <a:cs typeface="Guttman Hatzvi" panose="02010401010101010101" pitchFamily="2" charset="-79"/>
              </a:rPr>
              <a:t>החלת "תו ירוק" בשיעורי ובמבחני נהיגה מעשיים</a:t>
            </a:r>
            <a:endParaRPr lang="he-IL" sz="4800" b="1" dirty="0">
              <a:solidFill>
                <a:prstClr val="white"/>
              </a:solidFill>
              <a:latin typeface="Guttman Hatzvi" panose="02010401010101010101" pitchFamily="2" charset="-79"/>
              <a:ea typeface="Arial Unicode MS" panose="020B0604020202020204" pitchFamily="34" charset="-128"/>
              <a:cs typeface="Guttman Hatzvi" panose="02010401010101010101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14" y="194030"/>
            <a:ext cx="952500" cy="1181100"/>
          </a:xfrm>
          <a:prstGeom prst="rect">
            <a:avLst/>
          </a:prstGeom>
        </p:spPr>
      </p:pic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8928903" y="57778"/>
            <a:ext cx="25445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המטה לביטחון לאומי</a:t>
            </a: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7950" y="0"/>
            <a:ext cx="1170900" cy="671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4572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391fbf70-d1d8-49b6-b81c-9d12ff84a8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5840" y="239374"/>
            <a:ext cx="3282406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משרד ראש הממשלה </a:t>
            </a:r>
          </a:p>
          <a:p>
            <a:pPr algn="ctr"/>
            <a:r>
              <a:rPr lang="he-IL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המטה לביטחון לאומי</a:t>
            </a:r>
          </a:p>
        </p:txBody>
      </p:sp>
      <p:sp>
        <p:nvSpPr>
          <p:cNvPr id="12" name="מלבן 11"/>
          <p:cNvSpPr/>
          <p:nvPr/>
        </p:nvSpPr>
        <p:spPr>
          <a:xfrm>
            <a:off x="816220" y="2564904"/>
            <a:ext cx="10657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4400" b="0" i="0" u="none" strike="noStrike" kern="1200" spc="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r>
              <a:rPr lang="he-IL" sz="5400" b="1" dirty="0">
                <a:solidFill>
                  <a:prstClr val="white"/>
                </a:solidFill>
                <a:latin typeface="Guttman Hatzvi" panose="02010401010101010101" pitchFamily="2" charset="-79"/>
                <a:ea typeface="Arial Unicode MS" panose="020B0604020202020204" pitchFamily="34" charset="-128"/>
                <a:cs typeface="Guttman Hatzvi" panose="02010401010101010101" pitchFamily="2" charset="-79"/>
              </a:rPr>
              <a:t>מתווה הכותל ובתי הכנסת בחגי תשרי</a:t>
            </a:r>
            <a:endParaRPr lang="he-IL" sz="4800" b="1" dirty="0">
              <a:solidFill>
                <a:prstClr val="white"/>
              </a:solidFill>
              <a:latin typeface="Guttman Hatzvi" panose="02010401010101010101" pitchFamily="2" charset="-79"/>
              <a:ea typeface="Arial Unicode MS" panose="020B0604020202020204" pitchFamily="34" charset="-128"/>
              <a:cs typeface="Guttman Hatzvi" panose="02010401010101010101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14" y="194030"/>
            <a:ext cx="952500" cy="1181100"/>
          </a:xfrm>
          <a:prstGeom prst="rect">
            <a:avLst/>
          </a:prstGeom>
        </p:spPr>
      </p:pic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8928903" y="57778"/>
            <a:ext cx="25445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המטה לביטחון לאומי</a:t>
            </a: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7950" y="0"/>
            <a:ext cx="1170900" cy="671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2987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n object"/>
          <p:cNvSpPr/>
          <p:nvPr/>
        </p:nvSpPr>
        <p:spPr>
          <a:xfrm>
            <a:off x="831415" y="251012"/>
            <a:ext cx="10529171" cy="6633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u="sng" dirty="0">
                <a:solidFill>
                  <a:srgbClr val="00206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מתווה כותל לימי הסליחות</a:t>
            </a:r>
          </a:p>
        </p:txBody>
      </p:sp>
      <p:sp>
        <p:nvSpPr>
          <p:cNvPr id="157" name="An object"/>
          <p:cNvSpPr txBox="1"/>
          <p:nvPr/>
        </p:nvSpPr>
        <p:spPr>
          <a:xfrm>
            <a:off x="6045859" y="6539746"/>
            <a:ext cx="611065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בלמ"ס</a:t>
            </a:r>
          </a:p>
        </p:txBody>
      </p:sp>
      <p:sp>
        <p:nvSpPr>
          <p:cNvPr id="97" name="An object"/>
          <p:cNvSpPr/>
          <p:nvPr/>
        </p:nvSpPr>
        <p:spPr>
          <a:xfrm>
            <a:off x="157850" y="1000934"/>
            <a:ext cx="11793196" cy="54054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80000"/>
              </a:lnSpc>
            </a:pPr>
            <a:r>
              <a:rPr lang="he-IL" sz="2800" b="1" u="sng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המטרה</a:t>
            </a:r>
            <a:r>
              <a:rPr lang="he-IL" sz="28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: </a:t>
            </a:r>
          </a:p>
          <a:p>
            <a:pPr marL="342900" indent="-3429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he-IL" sz="25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צמצום סיכון ההדבקה תוך מתן אפשרות לתפילות בכותל בימי הסליחות</a:t>
            </a:r>
          </a:p>
          <a:p>
            <a:pPr>
              <a:lnSpc>
                <a:spcPct val="180000"/>
              </a:lnSpc>
            </a:pPr>
            <a:r>
              <a:rPr lang="he-IL" sz="2800" b="1" u="sng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רקע</a:t>
            </a:r>
            <a:r>
              <a:rPr lang="he-IL" sz="28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: </a:t>
            </a:r>
          </a:p>
          <a:p>
            <a:pPr marL="342900" indent="-3429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he-IL" sz="25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החל מד' אלול - 17 מועדי סליחות בכותל</a:t>
            </a:r>
            <a:r>
              <a:rPr lang="he-IL" sz="25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. נותרו 7 מועדים עד ערב ראש השנה.</a:t>
            </a:r>
          </a:p>
          <a:p>
            <a:pPr marL="342900" indent="-3429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he-IL" sz="25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"עשרת ימי תשובה" - </a:t>
            </a:r>
            <a:r>
              <a:rPr lang="he-IL" sz="25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מערב </a:t>
            </a:r>
            <a:r>
              <a:rPr lang="he-IL" sz="2500" b="1" dirty="0" err="1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רה"ש</a:t>
            </a:r>
            <a:r>
              <a:rPr lang="he-IL" sz="25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ועד ערב יום כיפור</a:t>
            </a:r>
            <a:r>
              <a:rPr lang="he-IL" sz="25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– צפי לאירועים המוניים.</a:t>
            </a:r>
          </a:p>
          <a:p>
            <a:pPr marL="342900" indent="-3429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he-IL" sz="25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בשנים קודמות (לפני הקורונה) - </a:t>
            </a:r>
            <a:r>
              <a:rPr lang="he-IL" sz="25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עד כ-40,000 איש באירוע </a:t>
            </a:r>
            <a:r>
              <a:rPr lang="he-IL" sz="25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סליחות בכותל</a:t>
            </a:r>
            <a:r>
              <a:rPr lang="he-IL" sz="25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.</a:t>
            </a:r>
          </a:p>
          <a:p>
            <a:pPr marL="342900" indent="-34290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he-IL" sz="25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הכותל מוגדר שטח ציבורי פתוח.  </a:t>
            </a:r>
            <a:r>
              <a:rPr lang="he-IL" sz="25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התקנות החלות כיום - התקהלות בקבוצות של </a:t>
            </a:r>
            <a:r>
              <a:rPr lang="he-IL" sz="2500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עד 100 איש בשטח ציבורי </a:t>
            </a:r>
            <a:r>
              <a:rPr lang="he-IL" sz="25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(בדומה לרחוב, פארק </a:t>
            </a:r>
            <a:r>
              <a:rPr lang="he-IL" sz="2500" b="1" dirty="0" err="1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וכיוב</a:t>
            </a:r>
            <a:r>
              <a:rPr lang="he-IL" sz="25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')</a:t>
            </a:r>
          </a:p>
        </p:txBody>
      </p:sp>
      <p:sp>
        <p:nvSpPr>
          <p:cNvPr id="112" name="An object"/>
          <p:cNvSpPr txBox="1"/>
          <p:nvPr/>
        </p:nvSpPr>
        <p:spPr>
          <a:xfrm>
            <a:off x="16903" y="6516311"/>
            <a:ext cx="24315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n object"/>
          <p:cNvSpPr/>
          <p:nvPr/>
        </p:nvSpPr>
        <p:spPr>
          <a:xfrm>
            <a:off x="831415" y="251012"/>
            <a:ext cx="10529171" cy="6633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u="sng" dirty="0">
                <a:solidFill>
                  <a:srgbClr val="00206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מתווי תפילה קודמים בכותל (בקורונה)</a:t>
            </a:r>
          </a:p>
        </p:txBody>
      </p:sp>
      <p:sp>
        <p:nvSpPr>
          <p:cNvPr id="158" name="An object"/>
          <p:cNvSpPr txBox="1"/>
          <p:nvPr/>
        </p:nvSpPr>
        <p:spPr>
          <a:xfrm>
            <a:off x="5572974" y="6539746"/>
            <a:ext cx="108395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b="1" dirty="0">
                <a:solidFill>
                  <a:srgbClr val="00206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-סודי ביותר-</a:t>
            </a:r>
          </a:p>
        </p:txBody>
      </p:sp>
      <p:sp>
        <p:nvSpPr>
          <p:cNvPr id="98" name="An object"/>
          <p:cNvSpPr/>
          <p:nvPr/>
        </p:nvSpPr>
        <p:spPr>
          <a:xfrm>
            <a:off x="601687" y="1340768"/>
            <a:ext cx="10988626" cy="451387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הוגדרו מתווים מותאמים לתקנות שחלו באותה עת: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כשהותרה התקהלות של עד 50 בחוץ - נקבעו קפסולות של 50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בעת סגר עם מגבלת מרחק מהבית – ניתנו אישורי תנועה לכותל</a:t>
            </a:r>
          </a:p>
          <a:p>
            <a:pPr>
              <a:lnSpc>
                <a:spcPct val="150000"/>
              </a:lnSpc>
            </a:pP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הערה: כל מתווה שיושת על הכותל </a:t>
            </a:r>
            <a:r>
              <a:rPr lang="he-IL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תדרש</a:t>
            </a:r>
            <a:r>
              <a:rPr lang="he-I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 השוואה להר הבית ולהיפך</a:t>
            </a:r>
          </a:p>
        </p:txBody>
      </p:sp>
      <p:sp>
        <p:nvSpPr>
          <p:cNvPr id="113" name="An object"/>
          <p:cNvSpPr txBox="1"/>
          <p:nvPr/>
        </p:nvSpPr>
        <p:spPr>
          <a:xfrm>
            <a:off x="16903" y="6516311"/>
            <a:ext cx="24315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6" name="An object"/>
          <p:cNvSpPr txBox="1"/>
          <p:nvPr/>
        </p:nvSpPr>
        <p:spPr>
          <a:xfrm>
            <a:off x="6045859" y="6539746"/>
            <a:ext cx="611065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בלמ"ס</a:t>
            </a:r>
          </a:p>
        </p:txBody>
      </p:sp>
    </p:spTree>
    <p:extLst>
      <p:ext uri="{BB962C8B-B14F-4D97-AF65-F5344CB8AC3E}">
        <p14:creationId xmlns:p14="http://schemas.microsoft.com/office/powerpoint/2010/main" val="8962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n object"/>
          <p:cNvSpPr/>
          <p:nvPr/>
        </p:nvSpPr>
        <p:spPr>
          <a:xfrm>
            <a:off x="831415" y="251012"/>
            <a:ext cx="10529171" cy="6633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u="sng" dirty="0">
                <a:solidFill>
                  <a:srgbClr val="00206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מתווה מוצע – 2 חלופות</a:t>
            </a:r>
          </a:p>
        </p:txBody>
      </p:sp>
      <p:sp>
        <p:nvSpPr>
          <p:cNvPr id="158" name="An object"/>
          <p:cNvSpPr txBox="1"/>
          <p:nvPr/>
        </p:nvSpPr>
        <p:spPr>
          <a:xfrm>
            <a:off x="5572974" y="6467738"/>
            <a:ext cx="108395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b="1" dirty="0">
                <a:solidFill>
                  <a:srgbClr val="00206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-סודי ביותר-</a:t>
            </a:r>
          </a:p>
        </p:txBody>
      </p:sp>
      <p:sp>
        <p:nvSpPr>
          <p:cNvPr id="113" name="An object"/>
          <p:cNvSpPr txBox="1"/>
          <p:nvPr/>
        </p:nvSpPr>
        <p:spPr>
          <a:xfrm>
            <a:off x="16903" y="6444303"/>
            <a:ext cx="24315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6" name="An object"/>
          <p:cNvSpPr txBox="1"/>
          <p:nvPr/>
        </p:nvSpPr>
        <p:spPr>
          <a:xfrm>
            <a:off x="6045859" y="6608385"/>
            <a:ext cx="611065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בלמ"ס</a:t>
            </a:r>
          </a:p>
        </p:txBody>
      </p:sp>
      <p:sp>
        <p:nvSpPr>
          <p:cNvPr id="8" name="An object"/>
          <p:cNvSpPr/>
          <p:nvPr/>
        </p:nvSpPr>
        <p:spPr>
          <a:xfrm>
            <a:off x="5951984" y="1042535"/>
            <a:ext cx="6104251" cy="662371"/>
          </a:xfrm>
          <a:prstGeom prst="rect">
            <a:avLst/>
          </a:prstGeom>
          <a:solidFill>
            <a:srgbClr val="6CFF37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u="sng" dirty="0">
                <a:solidFill>
                  <a:srgbClr val="00206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חלופה 1  - החלת תו ירוק</a:t>
            </a:r>
          </a:p>
        </p:txBody>
      </p:sp>
      <p:sp>
        <p:nvSpPr>
          <p:cNvPr id="9" name="An object"/>
          <p:cNvSpPr/>
          <p:nvPr/>
        </p:nvSpPr>
        <p:spPr>
          <a:xfrm>
            <a:off x="191344" y="1052737"/>
            <a:ext cx="5494474" cy="64196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u="sng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חלופה 2  - ללא תו ירוק</a:t>
            </a:r>
          </a:p>
        </p:txBody>
      </p:sp>
      <p:sp>
        <p:nvSpPr>
          <p:cNvPr id="10" name="An object"/>
          <p:cNvSpPr/>
          <p:nvPr/>
        </p:nvSpPr>
        <p:spPr>
          <a:xfrm>
            <a:off x="191344" y="1806837"/>
            <a:ext cx="5488314" cy="24546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תו ירוק - המלצה בלבד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מאמץ הסברה </a:t>
            </a:r>
          </a:p>
        </p:txBody>
      </p:sp>
      <p:sp>
        <p:nvSpPr>
          <p:cNvPr id="11" name="An object"/>
          <p:cNvSpPr/>
          <p:nvPr/>
        </p:nvSpPr>
        <p:spPr>
          <a:xfrm>
            <a:off x="5951984" y="1806837"/>
            <a:ext cx="6120680" cy="2454658"/>
          </a:xfrm>
          <a:prstGeom prst="rect">
            <a:avLst/>
          </a:prstGeom>
          <a:solidFill>
            <a:srgbClr val="6CFF37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מחייב בידוק </a:t>
            </a:r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(נוסף לבידוק הביטחוני)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חשש לעומסים בכניסות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קושי באכיפה </a:t>
            </a:r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(משפחה עם ילד ללא בדיקה)</a:t>
            </a:r>
            <a:endParaRPr lang="he-IL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קושי להסביר אבחנה מול הר הבית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המשטרה מציגה חשש בטיחותי וביטחוני</a:t>
            </a:r>
          </a:p>
        </p:txBody>
      </p:sp>
      <p:sp>
        <p:nvSpPr>
          <p:cNvPr id="12" name="An object"/>
          <p:cNvSpPr/>
          <p:nvPr/>
        </p:nvSpPr>
        <p:spPr>
          <a:xfrm>
            <a:off x="573414" y="4419287"/>
            <a:ext cx="11089229" cy="41553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u="sng" dirty="0">
                <a:solidFill>
                  <a:srgbClr val="00206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בכל חלופה</a:t>
            </a:r>
          </a:p>
        </p:txBody>
      </p:sp>
      <p:sp>
        <p:nvSpPr>
          <p:cNvPr id="13" name="An object"/>
          <p:cNvSpPr/>
          <p:nvPr/>
        </p:nvSpPr>
        <p:spPr>
          <a:xfrm>
            <a:off x="573414" y="4881377"/>
            <a:ext cx="11083070" cy="186336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הגבלת כניסה לכותל של עד 10,000 מתפללים (מותנה באישור בטיחותי)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חלוקה למתחמים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he-IL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עטיית</a:t>
            </a:r>
            <a:r>
              <a:rPr lang="he-I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 מסכה בשטח פתוח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הלכה המאפשרת צפייה במסך כאילו נכחת בכותל, פריסה רחבה של מסכים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הסברה, אכיפה, ניתוב ההמון </a:t>
            </a:r>
          </a:p>
        </p:txBody>
      </p:sp>
    </p:spTree>
    <p:extLst>
      <p:ext uri="{BB962C8B-B14F-4D97-AF65-F5344CB8AC3E}">
        <p14:creationId xmlns:p14="http://schemas.microsoft.com/office/powerpoint/2010/main" val="594738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n object"/>
          <p:cNvSpPr/>
          <p:nvPr/>
        </p:nvSpPr>
        <p:spPr>
          <a:xfrm>
            <a:off x="831415" y="251012"/>
            <a:ext cx="10529171" cy="6633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u="sng" dirty="0">
                <a:solidFill>
                  <a:srgbClr val="00206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מתווה בתי הכנסת - הצעה</a:t>
            </a:r>
          </a:p>
        </p:txBody>
      </p:sp>
      <p:sp>
        <p:nvSpPr>
          <p:cNvPr id="158" name="An object"/>
          <p:cNvSpPr txBox="1"/>
          <p:nvPr/>
        </p:nvSpPr>
        <p:spPr>
          <a:xfrm>
            <a:off x="5572974" y="6539746"/>
            <a:ext cx="108395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b="1" dirty="0">
                <a:solidFill>
                  <a:srgbClr val="00206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-סודי ביותר-</a:t>
            </a:r>
          </a:p>
        </p:txBody>
      </p:sp>
      <p:sp>
        <p:nvSpPr>
          <p:cNvPr id="98" name="An object"/>
          <p:cNvSpPr/>
          <p:nvPr/>
        </p:nvSpPr>
        <p:spPr>
          <a:xfrm>
            <a:off x="490390" y="1073724"/>
            <a:ext cx="11110937" cy="530669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ע"פ תקנות קיימות </a:t>
            </a:r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– בתי כנסת מעל 50 מתפללים: </a:t>
            </a:r>
            <a:r>
              <a:rPr lang="he-I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כניסה ב"תו ירוק"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פתיחת מבני ציבור </a:t>
            </a:r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במטרה לצמצם כמות מתפללים בכל בית כנסת (ע"י הרשויות המקומיות)  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ככל הניתן - </a:t>
            </a:r>
            <a:r>
              <a:rPr lang="he-I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תפילות בחוץ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עטיית</a:t>
            </a:r>
            <a:r>
              <a:rPr lang="he-I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 מסכה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הסברה מקומית; אכיפה מקומית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תקצוב ע"י משרד הפנים –</a:t>
            </a:r>
            <a:r>
              <a:rPr lang="he-I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21 מש"ח </a:t>
            </a:r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(הצללות, מתחמי תפילה)</a:t>
            </a:r>
          </a:p>
        </p:txBody>
      </p:sp>
      <p:sp>
        <p:nvSpPr>
          <p:cNvPr id="113" name="An object"/>
          <p:cNvSpPr txBox="1"/>
          <p:nvPr/>
        </p:nvSpPr>
        <p:spPr>
          <a:xfrm>
            <a:off x="16903" y="6516311"/>
            <a:ext cx="24315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he-IL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6" name="An object"/>
          <p:cNvSpPr txBox="1"/>
          <p:nvPr/>
        </p:nvSpPr>
        <p:spPr>
          <a:xfrm>
            <a:off x="6045859" y="6539746"/>
            <a:ext cx="611065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בלמ"ס</a:t>
            </a:r>
          </a:p>
        </p:txBody>
      </p:sp>
    </p:spTree>
    <p:extLst>
      <p:ext uri="{BB962C8B-B14F-4D97-AF65-F5344CB8AC3E}">
        <p14:creationId xmlns:p14="http://schemas.microsoft.com/office/powerpoint/2010/main" val="259290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391fbf70-d1d8-49b6-b81c-9d12ff84a8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5840" y="239374"/>
            <a:ext cx="3282406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משרד ראש הממשלה </a:t>
            </a:r>
          </a:p>
          <a:p>
            <a:pPr algn="ctr"/>
            <a:r>
              <a:rPr lang="he-IL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המטה לביטחון לאומי</a:t>
            </a:r>
          </a:p>
        </p:txBody>
      </p:sp>
      <p:sp>
        <p:nvSpPr>
          <p:cNvPr id="12" name="מלבן 11"/>
          <p:cNvSpPr/>
          <p:nvPr/>
        </p:nvSpPr>
        <p:spPr>
          <a:xfrm>
            <a:off x="816220" y="2564904"/>
            <a:ext cx="10657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4400" b="0" i="0" u="none" strike="noStrike" kern="1200" spc="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r>
              <a:rPr lang="he-IL" sz="5400" b="1" dirty="0">
                <a:solidFill>
                  <a:prstClr val="white"/>
                </a:solidFill>
                <a:latin typeface="Guttman Hatzvi" panose="02010401010101010101" pitchFamily="2" charset="-79"/>
                <a:ea typeface="Arial Unicode MS" panose="020B0604020202020204" pitchFamily="34" charset="-128"/>
                <a:cs typeface="Guttman Hatzvi" panose="02010401010101010101" pitchFamily="2" charset="-79"/>
              </a:rPr>
              <a:t>מתווה אומן</a:t>
            </a:r>
            <a:endParaRPr lang="he-IL" sz="4800" b="1" dirty="0">
              <a:solidFill>
                <a:prstClr val="white"/>
              </a:solidFill>
              <a:latin typeface="Guttman Hatzvi" panose="02010401010101010101" pitchFamily="2" charset="-79"/>
              <a:ea typeface="Arial Unicode MS" panose="020B0604020202020204" pitchFamily="34" charset="-128"/>
              <a:cs typeface="Guttman Hatzvi" panose="02010401010101010101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14" y="194030"/>
            <a:ext cx="952500" cy="1181100"/>
          </a:xfrm>
          <a:prstGeom prst="rect">
            <a:avLst/>
          </a:prstGeom>
        </p:spPr>
      </p:pic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8928903" y="57778"/>
            <a:ext cx="25445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המטה לביטחון לאומי</a:t>
            </a: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7950" y="0"/>
            <a:ext cx="1170900" cy="671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4726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>
            <a:extLst>
              <a:ext uri="{FF2B5EF4-FFF2-40B4-BE49-F238E27FC236}">
                <a16:creationId xmlns:a16="http://schemas.microsoft.com/office/drawing/2014/main" xmlns="" id="{B771CFE1-E16C-4BDC-9143-D5D83FD56B9E}"/>
              </a:ext>
            </a:extLst>
          </p:cNvPr>
          <p:cNvSpPr/>
          <p:nvPr/>
        </p:nvSpPr>
        <p:spPr>
          <a:xfrm>
            <a:off x="-10610" y="2135794"/>
            <a:ext cx="12202610" cy="2026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75FD39D-6DD8-4BA0-8084-E83C23614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3149065"/>
            <a:ext cx="9144000" cy="976083"/>
          </a:xfrm>
        </p:spPr>
        <p:txBody>
          <a:bodyPr>
            <a:noAutofit/>
          </a:bodyPr>
          <a:lstStyle/>
          <a:p>
            <a:r>
              <a:rPr lang="he-IL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מתווה אומן תשפ"ב</a:t>
            </a:r>
            <a:br>
              <a:rPr lang="he-IL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22/08/2021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של מספר שקופית 2">
            <a:extLst>
              <a:ext uri="{FF2B5EF4-FFF2-40B4-BE49-F238E27FC236}">
                <a16:creationId xmlns:a16="http://schemas.microsoft.com/office/drawing/2014/main" xmlns="" id="{08213090-847F-4D01-BAE8-E3821D2A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6320520"/>
            <a:ext cx="2743200" cy="365125"/>
          </a:xfrm>
        </p:spPr>
        <p:txBody>
          <a:bodyPr/>
          <a:lstStyle/>
          <a:p>
            <a:pPr algn="l"/>
            <a:r>
              <a:rPr lang="he-IL" sz="16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1/5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xmlns="" id="{8D8E83EF-251F-4ABF-86E7-7AA185B1F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68" y="0"/>
            <a:ext cx="961694" cy="136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831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xmlns="" id="{1D351BC2-A783-4FD5-8F4B-AECEEBCD4910}"/>
              </a:ext>
            </a:extLst>
          </p:cNvPr>
          <p:cNvSpPr/>
          <p:nvPr/>
        </p:nvSpPr>
        <p:spPr>
          <a:xfrm>
            <a:off x="891250" y="260398"/>
            <a:ext cx="11300749" cy="7333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כותרת 4">
            <a:extLst>
              <a:ext uri="{FF2B5EF4-FFF2-40B4-BE49-F238E27FC236}">
                <a16:creationId xmlns:a16="http://schemas.microsoft.com/office/drawing/2014/main" xmlns="" id="{5FBE8D61-990D-4038-B758-22658D19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17" y="-35716"/>
            <a:ext cx="10515600" cy="1325563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רקע</a:t>
            </a:r>
          </a:p>
        </p:txBody>
      </p:sp>
      <p:sp>
        <p:nvSpPr>
          <p:cNvPr id="34" name="מציין מיקום של מספר שקופית 2">
            <a:extLst>
              <a:ext uri="{FF2B5EF4-FFF2-40B4-BE49-F238E27FC236}">
                <a16:creationId xmlns:a16="http://schemas.microsoft.com/office/drawing/2014/main" xmlns="" id="{F23F01D7-6C60-46CB-9D54-91C65ABB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6320520"/>
            <a:ext cx="2743200" cy="365125"/>
          </a:xfrm>
        </p:spPr>
        <p:txBody>
          <a:bodyPr/>
          <a:lstStyle/>
          <a:p>
            <a:pPr algn="l"/>
            <a:r>
              <a:rPr lang="he-IL" sz="16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2/5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636F89C2-34BD-4FAC-BDFE-4CD37E71F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881" y="-12566"/>
            <a:ext cx="961694" cy="1360332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48104E85-E945-4FD1-BD61-5A7844E71C2F}"/>
              </a:ext>
            </a:extLst>
          </p:cNvPr>
          <p:cNvSpPr/>
          <p:nvPr/>
        </p:nvSpPr>
        <p:spPr>
          <a:xfrm>
            <a:off x="838200" y="1815563"/>
            <a:ext cx="10515600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בכל שנה יש כ-25 אלף ישראלים וכ-15 אלף תושבי חו"ל (מידע מאנשי ברסלב) המגיעים לתפילת ראש השנה באומן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(הערכות כיום כ-20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K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marL="360000" indent="-360000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חברות התעופה אחראיות למנוע עליה של נוסעים חזרה לישראל ללא בדיקת קורונה שלילית. </a:t>
            </a:r>
          </a:p>
          <a:p>
            <a:pPr marL="360000" indent="-360000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כבכל שנה, קיימת משלחת מקדימה של נציגות משטרת ישראל ומשרד החוץ לתכנון ההגעה לאומן בראש השנה.</a:t>
            </a:r>
          </a:p>
          <a:p>
            <a:pPr marL="360000" indent="-360000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נכון להיום, אוקראינה מוגדרת שהחוזרים ממנה לישראל נדרשים לביצוע בדיקת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PCR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בנתב"ג ובידוד של לפחות 7 ימים בהתאם להנחיות משרד הבריאות.</a:t>
            </a:r>
          </a:p>
          <a:p>
            <a:pPr algn="just" rtl="1">
              <a:lnSpc>
                <a:spcPct val="150000"/>
              </a:lnSpc>
            </a:pPr>
            <a:endParaRPr lang="he-IL" sz="20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60000" lvl="0" indent="-360000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0541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xmlns="" id="{1D351BC2-A783-4FD5-8F4B-AECEEBCD4910}"/>
              </a:ext>
            </a:extLst>
          </p:cNvPr>
          <p:cNvSpPr/>
          <p:nvPr/>
        </p:nvSpPr>
        <p:spPr>
          <a:xfrm>
            <a:off x="682906" y="260398"/>
            <a:ext cx="11509094" cy="7333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כותרת 4">
            <a:extLst>
              <a:ext uri="{FF2B5EF4-FFF2-40B4-BE49-F238E27FC236}">
                <a16:creationId xmlns:a16="http://schemas.microsoft.com/office/drawing/2014/main" xmlns="" id="{5FBE8D61-990D-4038-B758-22658D19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17" y="-35716"/>
            <a:ext cx="10515600" cy="1325563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 מנחים</a:t>
            </a:r>
          </a:p>
        </p:txBody>
      </p:sp>
      <p:sp>
        <p:nvSpPr>
          <p:cNvPr id="34" name="מציין מיקום של מספר שקופית 2">
            <a:extLst>
              <a:ext uri="{FF2B5EF4-FFF2-40B4-BE49-F238E27FC236}">
                <a16:creationId xmlns:a16="http://schemas.microsoft.com/office/drawing/2014/main" xmlns="" id="{F23F01D7-6C60-46CB-9D54-91C65ABB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6320520"/>
            <a:ext cx="2743200" cy="365125"/>
          </a:xfrm>
        </p:spPr>
        <p:txBody>
          <a:bodyPr/>
          <a:lstStyle/>
          <a:p>
            <a:pPr algn="l"/>
            <a:r>
              <a:rPr lang="he-IL" sz="16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3/5</a:t>
            </a:r>
          </a:p>
        </p:txBody>
      </p:sp>
      <p:graphicFrame>
        <p:nvGraphicFramePr>
          <p:cNvPr id="3" name="דיאגרמה 2">
            <a:extLst>
              <a:ext uri="{FF2B5EF4-FFF2-40B4-BE49-F238E27FC236}">
                <a16:creationId xmlns:a16="http://schemas.microsoft.com/office/drawing/2014/main" xmlns="" id="{615DAC74-5F77-4327-B3C1-D8CB33925740}"/>
              </a:ext>
            </a:extLst>
          </p:cNvPr>
          <p:cNvGraphicFramePr/>
          <p:nvPr/>
        </p:nvGraphicFramePr>
        <p:xfrm>
          <a:off x="341452" y="536713"/>
          <a:ext cx="11509095" cy="6148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636F89C2-34BD-4FAC-BDFE-4CD37E71F8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881" y="-12566"/>
            <a:ext cx="961694" cy="136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9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391fbf70-d1d8-49b6-b81c-9d12ff84a8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5840" y="239374"/>
            <a:ext cx="3282406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משרד ראש הממשלה </a:t>
            </a:r>
          </a:p>
          <a:p>
            <a:pPr algn="ctr"/>
            <a:r>
              <a:rPr lang="he-IL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המטה לביטחון לאומי</a:t>
            </a:r>
          </a:p>
        </p:txBody>
      </p:sp>
      <p:sp>
        <p:nvSpPr>
          <p:cNvPr id="12" name="מלבן 11"/>
          <p:cNvSpPr/>
          <p:nvPr/>
        </p:nvSpPr>
        <p:spPr>
          <a:xfrm>
            <a:off x="816220" y="2564904"/>
            <a:ext cx="10657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4400" b="0" i="0" u="none" strike="noStrike" kern="1200" spc="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r>
              <a:rPr lang="he-IL" sz="5400" b="1" dirty="0">
                <a:solidFill>
                  <a:prstClr val="white"/>
                </a:solidFill>
                <a:latin typeface="Guttman Hatzvi" panose="02010401010101010101" pitchFamily="2" charset="-79"/>
                <a:ea typeface="Arial Unicode MS" panose="020B0604020202020204" pitchFamily="34" charset="-128"/>
                <a:cs typeface="Guttman Hatzvi" panose="02010401010101010101" pitchFamily="2" charset="-79"/>
              </a:rPr>
              <a:t>תמונת מצב תחלואה –</a:t>
            </a:r>
            <a:r>
              <a:rPr lang="en-US" sz="5400" b="1" dirty="0">
                <a:solidFill>
                  <a:prstClr val="white"/>
                </a:solidFill>
                <a:latin typeface="Guttman Hatzvi" panose="02010401010101010101" pitchFamily="2" charset="-79"/>
                <a:ea typeface="Arial Unicode MS" panose="020B0604020202020204" pitchFamily="34" charset="-128"/>
                <a:cs typeface="Guttman Hatzvi" panose="02010401010101010101" pitchFamily="2" charset="-79"/>
              </a:rPr>
              <a:t/>
            </a:r>
            <a:br>
              <a:rPr lang="en-US" sz="5400" b="1" dirty="0">
                <a:solidFill>
                  <a:prstClr val="white"/>
                </a:solidFill>
                <a:latin typeface="Guttman Hatzvi" panose="02010401010101010101" pitchFamily="2" charset="-79"/>
                <a:ea typeface="Arial Unicode MS" panose="020B0604020202020204" pitchFamily="34" charset="-128"/>
                <a:cs typeface="Guttman Hatzvi" panose="02010401010101010101" pitchFamily="2" charset="-79"/>
              </a:rPr>
            </a:br>
            <a:r>
              <a:rPr lang="he-IL" sz="5400" b="1" dirty="0">
                <a:solidFill>
                  <a:prstClr val="white"/>
                </a:solidFill>
                <a:latin typeface="Guttman Hatzvi" panose="02010401010101010101" pitchFamily="2" charset="-79"/>
                <a:ea typeface="Arial Unicode MS" panose="020B0604020202020204" pitchFamily="34" charset="-128"/>
                <a:cs typeface="Guttman Hatzvi" panose="02010401010101010101" pitchFamily="2" charset="-79"/>
              </a:rPr>
              <a:t> משרד הבריאות</a:t>
            </a:r>
            <a:endParaRPr lang="he-IL" sz="4800" b="1" dirty="0">
              <a:solidFill>
                <a:prstClr val="white"/>
              </a:solidFill>
              <a:latin typeface="Guttman Hatzvi" panose="02010401010101010101" pitchFamily="2" charset="-79"/>
              <a:ea typeface="Arial Unicode MS" panose="020B0604020202020204" pitchFamily="34" charset="-128"/>
              <a:cs typeface="Guttman Hatzvi" panose="02010401010101010101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14" y="194030"/>
            <a:ext cx="952500" cy="1181100"/>
          </a:xfrm>
          <a:prstGeom prst="rect">
            <a:avLst/>
          </a:prstGeom>
        </p:spPr>
      </p:pic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8928903" y="57778"/>
            <a:ext cx="25445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המטה לביטחון לאומי</a:t>
            </a: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7950" y="0"/>
            <a:ext cx="1170900" cy="671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61993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תמונה 28">
            <a:extLst>
              <a:ext uri="{FF2B5EF4-FFF2-40B4-BE49-F238E27FC236}">
                <a16:creationId xmlns:a16="http://schemas.microsoft.com/office/drawing/2014/main" xmlns="" id="{87BB712A-0FB2-47DF-A17C-283C67E98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03" t="21809" r="21167" b="15106"/>
          <a:stretch/>
        </p:blipFill>
        <p:spPr>
          <a:xfrm>
            <a:off x="2336219" y="1711572"/>
            <a:ext cx="7639590" cy="5146428"/>
          </a:xfrm>
          <a:prstGeom prst="rect">
            <a:avLst/>
          </a:prstGeom>
        </p:spPr>
      </p:pic>
      <p:sp>
        <p:nvSpPr>
          <p:cNvPr id="22" name="מלבן 21">
            <a:extLst>
              <a:ext uri="{FF2B5EF4-FFF2-40B4-BE49-F238E27FC236}">
                <a16:creationId xmlns:a16="http://schemas.microsoft.com/office/drawing/2014/main" xmlns="" id="{463E29FE-BC06-485B-8C44-FA91E2CEACFD}"/>
              </a:ext>
            </a:extLst>
          </p:cNvPr>
          <p:cNvSpPr/>
          <p:nvPr/>
        </p:nvSpPr>
        <p:spPr>
          <a:xfrm>
            <a:off x="864704" y="220415"/>
            <a:ext cx="10881670" cy="7333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5FF5AC4-AC20-4EFB-8FB9-813753FDA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153" y="-64437"/>
            <a:ext cx="5000134" cy="1325563"/>
          </a:xfrm>
          <a:prstGeom prst="flowChartPunchedTape">
            <a:avLst/>
          </a:prstGeom>
          <a:ln>
            <a:noFill/>
          </a:ln>
        </p:spPr>
        <p:txBody>
          <a:bodyPr>
            <a:normAutofit/>
          </a:bodyPr>
          <a:lstStyle/>
          <a:p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לוחות זמנים רלוונטיים </a:t>
            </a:r>
          </a:p>
        </p:txBody>
      </p:sp>
      <p:sp>
        <p:nvSpPr>
          <p:cNvPr id="7" name="מציין מיקום של מספר שקופית 2">
            <a:extLst>
              <a:ext uri="{FF2B5EF4-FFF2-40B4-BE49-F238E27FC236}">
                <a16:creationId xmlns:a16="http://schemas.microsoft.com/office/drawing/2014/main" xmlns="" id="{211EA56D-C2C4-42A1-AE9E-0E46665C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6320520"/>
            <a:ext cx="2743200" cy="365125"/>
          </a:xfrm>
        </p:spPr>
        <p:txBody>
          <a:bodyPr/>
          <a:lstStyle/>
          <a:p>
            <a:pPr algn="l"/>
            <a:r>
              <a:rPr lang="he-IL" sz="16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4/5</a:t>
            </a:r>
          </a:p>
        </p:txBody>
      </p:sp>
      <p:pic>
        <p:nvPicPr>
          <p:cNvPr id="23" name="תמונה 22">
            <a:extLst>
              <a:ext uri="{FF2B5EF4-FFF2-40B4-BE49-F238E27FC236}">
                <a16:creationId xmlns:a16="http://schemas.microsoft.com/office/drawing/2014/main" xmlns="" id="{EE2D8E49-85D4-43DB-A186-694622FC67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881" y="-12566"/>
            <a:ext cx="961694" cy="1360332"/>
          </a:xfrm>
          <a:prstGeom prst="rect">
            <a:avLst/>
          </a:prstGeom>
        </p:spPr>
      </p:pic>
      <p:pic>
        <p:nvPicPr>
          <p:cNvPr id="28" name="גרפיקה 27" descr="מטוס">
            <a:extLst>
              <a:ext uri="{FF2B5EF4-FFF2-40B4-BE49-F238E27FC236}">
                <a16:creationId xmlns:a16="http://schemas.microsoft.com/office/drawing/2014/main" xmlns="" id="{7C3EA845-D5B3-4C29-B16E-D36F78FA6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882485">
            <a:off x="4637587" y="3368518"/>
            <a:ext cx="537236" cy="537236"/>
          </a:xfrm>
          <a:prstGeom prst="rect">
            <a:avLst/>
          </a:prstGeom>
        </p:spPr>
      </p:pic>
      <p:sp>
        <p:nvSpPr>
          <p:cNvPr id="30" name="כותרת 1">
            <a:extLst>
              <a:ext uri="{FF2B5EF4-FFF2-40B4-BE49-F238E27FC236}">
                <a16:creationId xmlns:a16="http://schemas.microsoft.com/office/drawing/2014/main" xmlns="" id="{FCEAC4F7-4789-449C-8AC2-AC5C52D6C09C}"/>
              </a:ext>
            </a:extLst>
          </p:cNvPr>
          <p:cNvSpPr txBox="1">
            <a:spLocks/>
          </p:cNvSpPr>
          <p:nvPr/>
        </p:nvSpPr>
        <p:spPr>
          <a:xfrm>
            <a:off x="4308085" y="1032057"/>
            <a:ext cx="3485698" cy="7655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2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ספטמבר 2021</a:t>
            </a:r>
          </a:p>
          <a:p>
            <a:pPr algn="ctr"/>
            <a:r>
              <a:rPr lang="he-IL" sz="18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אלול-תשרי</a:t>
            </a:r>
          </a:p>
        </p:txBody>
      </p:sp>
      <p:pic>
        <p:nvPicPr>
          <p:cNvPr id="32" name="גרפיקה 31" descr="מטוס">
            <a:extLst>
              <a:ext uri="{FF2B5EF4-FFF2-40B4-BE49-F238E27FC236}">
                <a16:creationId xmlns:a16="http://schemas.microsoft.com/office/drawing/2014/main" xmlns="" id="{E3F1A54C-0FB4-45DD-8F80-5D31745734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6882485">
            <a:off x="3418917" y="3398047"/>
            <a:ext cx="537236" cy="537236"/>
          </a:xfrm>
          <a:prstGeom prst="rect">
            <a:avLst/>
          </a:prstGeom>
        </p:spPr>
      </p:pic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xmlns="" id="{5C05213A-FEC2-41D1-8A2E-FA3728175A50}"/>
              </a:ext>
            </a:extLst>
          </p:cNvPr>
          <p:cNvCxnSpPr/>
          <p:nvPr/>
        </p:nvCxnSpPr>
        <p:spPr>
          <a:xfrm>
            <a:off x="4757665" y="3842796"/>
            <a:ext cx="407043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xmlns="" id="{35297117-2966-4C16-9702-6788A10AA776}"/>
              </a:ext>
            </a:extLst>
          </p:cNvPr>
          <p:cNvCxnSpPr/>
          <p:nvPr/>
        </p:nvCxnSpPr>
        <p:spPr>
          <a:xfrm>
            <a:off x="3581548" y="3854370"/>
            <a:ext cx="407043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גרפיקה 38" descr="מטוס">
            <a:extLst>
              <a:ext uri="{FF2B5EF4-FFF2-40B4-BE49-F238E27FC236}">
                <a16:creationId xmlns:a16="http://schemas.microsoft.com/office/drawing/2014/main" xmlns="" id="{834A46A5-F5FA-4085-9547-7317EEF199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8348476">
            <a:off x="11448272" y="1874846"/>
            <a:ext cx="548906" cy="548906"/>
          </a:xfrm>
          <a:prstGeom prst="rect">
            <a:avLst/>
          </a:prstGeom>
        </p:spPr>
      </p:pic>
      <p:pic>
        <p:nvPicPr>
          <p:cNvPr id="40" name="גרפיקה 39" descr="מטוס">
            <a:extLst>
              <a:ext uri="{FF2B5EF4-FFF2-40B4-BE49-F238E27FC236}">
                <a16:creationId xmlns:a16="http://schemas.microsoft.com/office/drawing/2014/main" xmlns="" id="{EA31C9C5-9FBD-481C-B8C7-5A70E0F177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882485">
            <a:off x="11398304" y="2475187"/>
            <a:ext cx="537236" cy="537236"/>
          </a:xfrm>
          <a:prstGeom prst="rect">
            <a:avLst/>
          </a:prstGeom>
        </p:spPr>
      </p:pic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xmlns="" id="{6288E5F9-F909-4423-A304-6B026C15DFD1}"/>
              </a:ext>
            </a:extLst>
          </p:cNvPr>
          <p:cNvCxnSpPr/>
          <p:nvPr/>
        </p:nvCxnSpPr>
        <p:spPr>
          <a:xfrm>
            <a:off x="11519206" y="2918750"/>
            <a:ext cx="407043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מחבר ישר 41">
            <a:extLst>
              <a:ext uri="{FF2B5EF4-FFF2-40B4-BE49-F238E27FC236}">
                <a16:creationId xmlns:a16="http://schemas.microsoft.com/office/drawing/2014/main" xmlns="" id="{D5035A6A-83C4-47B1-8513-F80C51ACC886}"/>
              </a:ext>
            </a:extLst>
          </p:cNvPr>
          <p:cNvCxnSpPr/>
          <p:nvPr/>
        </p:nvCxnSpPr>
        <p:spPr>
          <a:xfrm>
            <a:off x="11519205" y="2368207"/>
            <a:ext cx="407043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כותרת 1">
            <a:extLst>
              <a:ext uri="{FF2B5EF4-FFF2-40B4-BE49-F238E27FC236}">
                <a16:creationId xmlns:a16="http://schemas.microsoft.com/office/drawing/2014/main" xmlns="" id="{7B0E311C-1E13-40D4-BBCC-CE8C20C4EE5F}"/>
              </a:ext>
            </a:extLst>
          </p:cNvPr>
          <p:cNvSpPr txBox="1">
            <a:spLocks/>
          </p:cNvSpPr>
          <p:nvPr/>
        </p:nvSpPr>
        <p:spPr>
          <a:xfrm>
            <a:off x="8872027" y="1800332"/>
            <a:ext cx="3485698" cy="7655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5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מועדי יציאה מהארץ</a:t>
            </a:r>
          </a:p>
        </p:txBody>
      </p:sp>
      <p:sp>
        <p:nvSpPr>
          <p:cNvPr id="45" name="כותרת 1">
            <a:extLst>
              <a:ext uri="{FF2B5EF4-FFF2-40B4-BE49-F238E27FC236}">
                <a16:creationId xmlns:a16="http://schemas.microsoft.com/office/drawing/2014/main" xmlns="" id="{7CE78719-458E-4DB0-9AF4-703FAAB9B510}"/>
              </a:ext>
            </a:extLst>
          </p:cNvPr>
          <p:cNvSpPr txBox="1">
            <a:spLocks/>
          </p:cNvSpPr>
          <p:nvPr/>
        </p:nvSpPr>
        <p:spPr>
          <a:xfrm>
            <a:off x="8914843" y="2333011"/>
            <a:ext cx="3485698" cy="7655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15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מועדי כניסה לארץ</a:t>
            </a:r>
          </a:p>
        </p:txBody>
      </p:sp>
      <p:pic>
        <p:nvPicPr>
          <p:cNvPr id="24" name="גרפיקה 23" descr="מטוס">
            <a:extLst>
              <a:ext uri="{FF2B5EF4-FFF2-40B4-BE49-F238E27FC236}">
                <a16:creationId xmlns:a16="http://schemas.microsoft.com/office/drawing/2014/main" xmlns="" id="{18A86BB2-A2FD-4555-B69D-C151913384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8348476">
            <a:off x="8822139" y="3350815"/>
            <a:ext cx="548906" cy="548906"/>
          </a:xfrm>
          <a:prstGeom prst="rect">
            <a:avLst/>
          </a:prstGeom>
        </p:spPr>
      </p:pic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xmlns="" id="{17CBD3FC-5043-4F80-B096-2F24175BC379}"/>
              </a:ext>
            </a:extLst>
          </p:cNvPr>
          <p:cNvCxnSpPr/>
          <p:nvPr/>
        </p:nvCxnSpPr>
        <p:spPr>
          <a:xfrm>
            <a:off x="8872027" y="3842501"/>
            <a:ext cx="407043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גרפיקה 26" descr="מטוס">
            <a:extLst>
              <a:ext uri="{FF2B5EF4-FFF2-40B4-BE49-F238E27FC236}">
                <a16:creationId xmlns:a16="http://schemas.microsoft.com/office/drawing/2014/main" xmlns="" id="{A76C5AFA-7052-4942-B99C-62B428E904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8348476">
            <a:off x="4483213" y="2373914"/>
            <a:ext cx="548906" cy="548906"/>
          </a:xfrm>
          <a:prstGeom prst="rect">
            <a:avLst/>
          </a:prstGeom>
        </p:spPr>
      </p:pic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xmlns="" id="{A72BFAA5-9C1A-4554-9129-73D17B0380BC}"/>
              </a:ext>
            </a:extLst>
          </p:cNvPr>
          <p:cNvCxnSpPr/>
          <p:nvPr/>
        </p:nvCxnSpPr>
        <p:spPr>
          <a:xfrm>
            <a:off x="4533101" y="2865600"/>
            <a:ext cx="407043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גרפיקה 33" descr="מטוס">
            <a:extLst>
              <a:ext uri="{FF2B5EF4-FFF2-40B4-BE49-F238E27FC236}">
                <a16:creationId xmlns:a16="http://schemas.microsoft.com/office/drawing/2014/main" xmlns="" id="{9066D492-71A2-4B86-B549-ABFF4E487F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8348476">
            <a:off x="3386238" y="2380749"/>
            <a:ext cx="548906" cy="548906"/>
          </a:xfrm>
          <a:prstGeom prst="rect">
            <a:avLst/>
          </a:prstGeom>
        </p:spPr>
      </p:pic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xmlns="" id="{966970DB-48CD-4E86-92E8-5E1DEEADEB49}"/>
              </a:ext>
            </a:extLst>
          </p:cNvPr>
          <p:cNvCxnSpPr/>
          <p:nvPr/>
        </p:nvCxnSpPr>
        <p:spPr>
          <a:xfrm>
            <a:off x="3436126" y="2872435"/>
            <a:ext cx="407043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828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xmlns="" id="{1D351BC2-A783-4FD5-8F4B-AECEEBCD4910}"/>
              </a:ext>
            </a:extLst>
          </p:cNvPr>
          <p:cNvSpPr/>
          <p:nvPr/>
        </p:nvSpPr>
        <p:spPr>
          <a:xfrm>
            <a:off x="596418" y="260398"/>
            <a:ext cx="11595582" cy="7333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כותרת 4">
            <a:extLst>
              <a:ext uri="{FF2B5EF4-FFF2-40B4-BE49-F238E27FC236}">
                <a16:creationId xmlns:a16="http://schemas.microsoft.com/office/drawing/2014/main" xmlns="" id="{5FBE8D61-990D-4038-B758-22658D19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17" y="-35716"/>
            <a:ext cx="10515600" cy="1325563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מתווה אומן</a:t>
            </a:r>
          </a:p>
        </p:txBody>
      </p:sp>
      <p:sp>
        <p:nvSpPr>
          <p:cNvPr id="34" name="מציין מיקום של מספר שקופית 2">
            <a:extLst>
              <a:ext uri="{FF2B5EF4-FFF2-40B4-BE49-F238E27FC236}">
                <a16:creationId xmlns:a16="http://schemas.microsoft.com/office/drawing/2014/main" xmlns="" id="{F23F01D7-6C60-46CB-9D54-91C65ABB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6320520"/>
            <a:ext cx="2743200" cy="365125"/>
          </a:xfrm>
        </p:spPr>
        <p:txBody>
          <a:bodyPr/>
          <a:lstStyle/>
          <a:p>
            <a:pPr algn="l"/>
            <a:r>
              <a:rPr lang="he-IL" sz="16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5/5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636F89C2-34BD-4FAC-BDFE-4CD37E71F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881" y="-12566"/>
            <a:ext cx="961694" cy="1360332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xmlns="" id="{878C38AA-0BC9-4D55-8D95-D250AD547446}"/>
              </a:ext>
            </a:extLst>
          </p:cNvPr>
          <p:cNvSpPr/>
          <p:nvPr/>
        </p:nvSpPr>
        <p:spPr>
          <a:xfrm>
            <a:off x="5953126" y="1182444"/>
            <a:ext cx="5288755" cy="380054"/>
          </a:xfrm>
          <a:prstGeom prst="round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יציאה מהארץ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xmlns="" id="{11C1B565-CA9C-4786-B224-8D0594F1D1C2}"/>
              </a:ext>
            </a:extLst>
          </p:cNvPr>
          <p:cNvSpPr/>
          <p:nvPr/>
        </p:nvSpPr>
        <p:spPr>
          <a:xfrm>
            <a:off x="386868" y="1858611"/>
            <a:ext cx="5566258" cy="365125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חזרה לארץ</a:t>
            </a:r>
          </a:p>
        </p:txBody>
      </p:sp>
      <p:graphicFrame>
        <p:nvGraphicFramePr>
          <p:cNvPr id="11" name="דיאגרמה 10">
            <a:extLst>
              <a:ext uri="{FF2B5EF4-FFF2-40B4-BE49-F238E27FC236}">
                <a16:creationId xmlns:a16="http://schemas.microsoft.com/office/drawing/2014/main" xmlns="" id="{1EEA7A1C-4730-4BC4-A2D7-3327EAEEA4F8}"/>
              </a:ext>
            </a:extLst>
          </p:cNvPr>
          <p:cNvGraphicFramePr/>
          <p:nvPr/>
        </p:nvGraphicFramePr>
        <p:xfrm>
          <a:off x="386868" y="506027"/>
          <a:ext cx="11113230" cy="617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32799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xmlns="" id="{1D351BC2-A783-4FD5-8F4B-AECEEBCD4910}"/>
              </a:ext>
            </a:extLst>
          </p:cNvPr>
          <p:cNvSpPr/>
          <p:nvPr/>
        </p:nvSpPr>
        <p:spPr>
          <a:xfrm>
            <a:off x="891250" y="260398"/>
            <a:ext cx="11300749" cy="7333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כותרת 4">
            <a:extLst>
              <a:ext uri="{FF2B5EF4-FFF2-40B4-BE49-F238E27FC236}">
                <a16:creationId xmlns:a16="http://schemas.microsoft.com/office/drawing/2014/main" xmlns="" id="{5FBE8D61-990D-4038-B758-22658D19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17" y="-35716"/>
            <a:ext cx="10515600" cy="1325563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מאמצים נוספים</a:t>
            </a:r>
          </a:p>
        </p:txBody>
      </p:sp>
      <p:sp>
        <p:nvSpPr>
          <p:cNvPr id="34" name="מציין מיקום של מספר שקופית 2">
            <a:extLst>
              <a:ext uri="{FF2B5EF4-FFF2-40B4-BE49-F238E27FC236}">
                <a16:creationId xmlns:a16="http://schemas.microsoft.com/office/drawing/2014/main" xmlns="" id="{F23F01D7-6C60-46CB-9D54-91C65ABB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6320520"/>
            <a:ext cx="2743200" cy="365125"/>
          </a:xfrm>
        </p:spPr>
        <p:txBody>
          <a:bodyPr/>
          <a:lstStyle/>
          <a:p>
            <a:pPr algn="l"/>
            <a:r>
              <a:rPr lang="he-IL" sz="16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2/5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xmlns="" id="{636F89C2-34BD-4FAC-BDFE-4CD37E71F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881" y="-12566"/>
            <a:ext cx="961694" cy="1360332"/>
          </a:xfrm>
          <a:prstGeom prst="rect">
            <a:avLst/>
          </a:prstGeom>
        </p:spPr>
      </p:pic>
      <p:graphicFrame>
        <p:nvGraphicFramePr>
          <p:cNvPr id="3" name="דיאגרמה 2">
            <a:extLst>
              <a:ext uri="{FF2B5EF4-FFF2-40B4-BE49-F238E27FC236}">
                <a16:creationId xmlns:a16="http://schemas.microsoft.com/office/drawing/2014/main" xmlns="" id="{9BAFE4A5-D170-443C-A57A-671B4FAB9AA9}"/>
              </a:ext>
            </a:extLst>
          </p:cNvPr>
          <p:cNvGraphicFramePr/>
          <p:nvPr/>
        </p:nvGraphicFramePr>
        <p:xfrm>
          <a:off x="666750" y="1585961"/>
          <a:ext cx="10302477" cy="448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9503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3087" y="-14066"/>
            <a:ext cx="12216680" cy="6885384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5582" y="125720"/>
            <a:ext cx="75368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עיקרי תמונת המצב – </a:t>
            </a:r>
            <a:r>
              <a:rPr lang="he-IL" sz="3200" b="1" u="sng" dirty="0">
                <a:solidFill>
                  <a:prstClr val="white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22/8/2021</a:t>
            </a:r>
            <a:endParaRPr kumimoji="0" lang="he-IL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74438"/>
            <a:ext cx="11984182" cy="60170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800" marR="0" lvl="0" indent="-514800" algn="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he-IL" sz="1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514800" marR="0" lvl="0" indent="-514800" algn="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עלייה</a:t>
            </a:r>
            <a:r>
              <a:rPr kumimoji="0" 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במספר המאומתים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ממוצע השבוע 7,241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&lt;&lt;5,422&lt;&lt;3,356</a:t>
            </a:r>
          </a:p>
          <a:p>
            <a:pPr marL="514800" marR="0" lvl="0" indent="-514800" algn="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עלייה</a:t>
            </a:r>
            <a:r>
              <a:rPr kumimoji="0" 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במספר הבדיקות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ממוצע השבוע כ-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130K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&lt;&lt; כ-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115K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&lt;&lt;כ-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100K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514800" marR="0" lvl="0" indent="-514800" algn="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עלייה</a:t>
            </a:r>
            <a:r>
              <a:rPr kumimoji="0" 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בשיעור החיוביים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ממוצע השבוע: 5.56%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&lt;&lt;4.69%&lt;&lt;3.35%</a:t>
            </a:r>
          </a:p>
          <a:p>
            <a:pPr marL="514800" indent="-514800">
              <a:spcBef>
                <a:spcPts val="1200"/>
              </a:spcBef>
              <a:spcAft>
                <a:spcPts val="1200"/>
              </a:spcAft>
              <a:buClr>
                <a:prstClr val="white"/>
              </a:buClr>
              <a:buFont typeface="+mj-lt"/>
              <a:buAutoNum type="arabicPeriod"/>
              <a:defRPr/>
            </a:pPr>
            <a:r>
              <a:rPr lang="he-IL" sz="2800" b="1" u="sng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ירידה </a:t>
            </a:r>
            <a:r>
              <a:rPr lang="he-IL" sz="2400" b="1" u="sng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(ברמה גבוהה) </a:t>
            </a:r>
            <a:r>
              <a:rPr lang="he-IL" sz="2800" b="1" u="sng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במקדם ההדבקה </a:t>
            </a:r>
            <a:r>
              <a:rPr lang="en-US" sz="2800" b="1" u="sng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he-IL" sz="28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1.20</a:t>
            </a:r>
            <a:r>
              <a:rPr lang="he-IL" sz="28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&lt;&lt;1.32</a:t>
            </a:r>
          </a:p>
          <a:p>
            <a:pPr marL="514800" indent="-514800">
              <a:spcBef>
                <a:spcPts val="1200"/>
              </a:spcBef>
              <a:spcAft>
                <a:spcPts val="1200"/>
              </a:spcAft>
              <a:buClr>
                <a:prstClr val="white"/>
              </a:buClr>
              <a:buFont typeface="+mj-lt"/>
              <a:buAutoNum type="arabicPeriod"/>
              <a:defRPr/>
            </a:pPr>
            <a:r>
              <a:rPr kumimoji="0" 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עלייה</a:t>
            </a:r>
            <a:r>
              <a:rPr kumimoji="0" 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במספר החולים הקשים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665&lt;&lt;539</a:t>
            </a:r>
          </a:p>
          <a:p>
            <a:pPr marL="514800" marR="0" lvl="0" indent="-514800" algn="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עלייה</a:t>
            </a:r>
            <a:r>
              <a:rPr kumimoji="0" 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במספר הקשים החדשים, בשבוע החולף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641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&lt;&lt;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539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514800" marR="0" lvl="0" indent="-514800" algn="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lang="he-IL" sz="2800" b="1" u="sng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ירידה</a:t>
            </a:r>
            <a:r>
              <a:rPr kumimoji="0" 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במספר הנפטרים, בשבוע החולף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112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&lt;&lt;121&lt;&lt;64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סה"כ: 6,775</a:t>
            </a:r>
          </a:p>
          <a:p>
            <a:pPr marL="514800" marR="0" lvl="0" indent="-514800" algn="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עלייה</a:t>
            </a:r>
            <a:r>
              <a:rPr kumimoji="0" 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במספר המאושפזים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אתמול – 1,067 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(984 לפני שבוע)</a:t>
            </a:r>
          </a:p>
        </p:txBody>
      </p:sp>
      <p:sp>
        <p:nvSpPr>
          <p:cNvPr id="3" name="מלבן 2"/>
          <p:cNvSpPr/>
          <p:nvPr/>
        </p:nvSpPr>
        <p:spPr>
          <a:xfrm>
            <a:off x="3863752" y="1064140"/>
            <a:ext cx="1057355" cy="51055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5879976" y="4029555"/>
            <a:ext cx="648072" cy="58457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4511824" y="5510381"/>
            <a:ext cx="602542" cy="432048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767408" y="5510382"/>
            <a:ext cx="2016224" cy="492386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4600869" y="6223541"/>
            <a:ext cx="2472562" cy="47479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47103" y="745132"/>
            <a:ext cx="11928648" cy="578021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117753" y="2571306"/>
            <a:ext cx="996613" cy="544398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007768" y="1888713"/>
            <a:ext cx="1202362" cy="452529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8928903" y="57778"/>
            <a:ext cx="25445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המטה לביטחון לאומי</a:t>
            </a:r>
          </a:p>
          <a:p>
            <a:pPr marL="45720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חדר המצב הלאומי</a:t>
            </a:r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950" y="0"/>
            <a:ext cx="1170900" cy="671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מלבן 20"/>
          <p:cNvSpPr/>
          <p:nvPr/>
        </p:nvSpPr>
        <p:spPr>
          <a:xfrm>
            <a:off x="3431704" y="4725144"/>
            <a:ext cx="652969" cy="544398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4600868" y="3273934"/>
            <a:ext cx="792695" cy="544398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324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19336" y="247582"/>
            <a:ext cx="11708039" cy="6610418"/>
            <a:chOff x="207264" y="63201"/>
            <a:chExt cx="12191999" cy="6610418"/>
          </a:xfrm>
        </p:grpSpPr>
        <p:sp>
          <p:nvSpPr>
            <p:cNvPr id="5" name="מלבן 4"/>
            <p:cNvSpPr/>
            <p:nvPr/>
          </p:nvSpPr>
          <p:spPr>
            <a:xfrm>
              <a:off x="2560768" y="63201"/>
              <a:ext cx="7070462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>
                <a:defRPr sz="4400" b="0" i="0" u="none" strike="noStrike" kern="1200" spc="0" baseline="0">
                  <a:solidFill>
                    <a:sysClr val="windowText" lastClr="000000"/>
                  </a:solidFill>
                  <a:latin typeface="Narkisim" panose="020E0502050101010101" pitchFamily="34" charset="-79"/>
                  <a:ea typeface="+mn-ea"/>
                  <a:cs typeface="Narkisim" panose="020E0502050101010101" pitchFamily="34" charset="-79"/>
                </a:defRPr>
              </a:pPr>
              <a:r>
                <a:rPr lang="he-IL" sz="2800" b="1" u="sng" dirty="0">
                  <a:solidFill>
                    <a:prstClr val="white"/>
                  </a:solidFill>
                  <a:latin typeface="Segoe UI" panose="020B0502040204020203" pitchFamily="34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מספר מאומתים בחתך יומי</a:t>
              </a:r>
            </a:p>
          </p:txBody>
        </p:sp>
        <p:graphicFrame>
          <p:nvGraphicFramePr>
            <p:cNvPr id="10" name="תרשים 9"/>
            <p:cNvGraphicFramePr>
              <a:graphicFrameLocks/>
            </p:cNvGraphicFramePr>
            <p:nvPr/>
          </p:nvGraphicFramePr>
          <p:xfrm>
            <a:off x="207264" y="1016685"/>
            <a:ext cx="11777472" cy="55189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תרשים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84200013"/>
                </p:ext>
              </p:extLst>
            </p:nvPr>
          </p:nvGraphicFramePr>
          <p:xfrm>
            <a:off x="207264" y="698263"/>
            <a:ext cx="12191999" cy="5975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-232690" y="103664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תאריך עדכון – 22/8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55441" y="1377310"/>
            <a:ext cx="6408712" cy="93610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ה-</a:t>
            </a:r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he-IL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(ממוצע נע של מספר נדבקים)</a:t>
            </a:r>
            <a:r>
              <a:rPr lang="he-IL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אתמול כפול </a:t>
            </a:r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מערכו לפני 14 יום</a:t>
            </a:r>
          </a:p>
          <a:p>
            <a:pPr algn="r"/>
            <a:endParaRPr lang="he-IL" sz="1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80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05386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99316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79571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102768" y="1340768"/>
            <a:ext cx="7056784" cy="93610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מספר החולים קשה אתמול כפול</a:t>
            </a:r>
            <a:r>
              <a:rPr lang="en-US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ממספרו מלפני כ-14 יום</a:t>
            </a:r>
            <a:endParaRPr lang="he-IL" sz="20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21368" y="116632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תאריך עדכון – 22/8</a:t>
            </a:r>
          </a:p>
        </p:txBody>
      </p:sp>
    </p:spTree>
    <p:extLst>
      <p:ext uri="{BB962C8B-B14F-4D97-AF65-F5344CB8AC3E}">
        <p14:creationId xmlns:p14="http://schemas.microsoft.com/office/powerpoint/2010/main" val="41081925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391fbf70-d1d8-49b6-b81c-9d12ff84a8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4834623" y="186006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defRPr/>
            </a:pPr>
            <a:r>
              <a:rPr lang="he-IL" sz="3200" b="1" u="sng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המאושפזים</a:t>
            </a:r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505619"/>
              </p:ext>
            </p:extLst>
          </p:nvPr>
        </p:nvGraphicFramePr>
        <p:xfrm>
          <a:off x="0" y="-6474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30960" y="151412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תאריך עדכון – 22/8</a:t>
            </a:r>
          </a:p>
        </p:txBody>
      </p:sp>
    </p:spTree>
    <p:extLst>
      <p:ext uri="{BB962C8B-B14F-4D97-AF65-F5344CB8AC3E}">
        <p14:creationId xmlns:p14="http://schemas.microsoft.com/office/powerpoint/2010/main" val="4475279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004367"/>
              </p:ext>
            </p:extLst>
          </p:nvPr>
        </p:nvGraphicFramePr>
        <p:xfrm>
          <a:off x="0" y="0"/>
          <a:ext cx="11856640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מלבן 1"/>
          <p:cNvSpPr/>
          <p:nvPr/>
        </p:nvSpPr>
        <p:spPr>
          <a:xfrm>
            <a:off x="479376" y="1626160"/>
            <a:ext cx="15121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636 אלף</a:t>
            </a:r>
          </a:p>
        </p:txBody>
      </p:sp>
      <p:sp>
        <p:nvSpPr>
          <p:cNvPr id="4" name="מלבן 3"/>
          <p:cNvSpPr/>
          <p:nvPr/>
        </p:nvSpPr>
        <p:spPr>
          <a:xfrm>
            <a:off x="1631504" y="1623520"/>
            <a:ext cx="15121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591 אלף</a:t>
            </a:r>
          </a:p>
        </p:txBody>
      </p:sp>
      <p:sp>
        <p:nvSpPr>
          <p:cNvPr id="7" name="מלבן 6"/>
          <p:cNvSpPr/>
          <p:nvPr/>
        </p:nvSpPr>
        <p:spPr>
          <a:xfrm>
            <a:off x="2783632" y="1628800"/>
            <a:ext cx="15121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1.31 מיליון</a:t>
            </a:r>
          </a:p>
        </p:txBody>
      </p:sp>
      <p:sp>
        <p:nvSpPr>
          <p:cNvPr id="8" name="מלבן 7"/>
          <p:cNvSpPr/>
          <p:nvPr/>
        </p:nvSpPr>
        <p:spPr>
          <a:xfrm>
            <a:off x="4007768" y="1628800"/>
            <a:ext cx="15121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1.2 מיליון</a:t>
            </a:r>
          </a:p>
        </p:txBody>
      </p:sp>
      <p:sp>
        <p:nvSpPr>
          <p:cNvPr id="9" name="מלבן 8"/>
          <p:cNvSpPr/>
          <p:nvPr/>
        </p:nvSpPr>
        <p:spPr>
          <a:xfrm>
            <a:off x="5231904" y="1628800"/>
            <a:ext cx="15121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1.11 מיליון</a:t>
            </a:r>
          </a:p>
        </p:txBody>
      </p:sp>
      <p:sp>
        <p:nvSpPr>
          <p:cNvPr id="10" name="מלבן 9"/>
          <p:cNvSpPr/>
          <p:nvPr/>
        </p:nvSpPr>
        <p:spPr>
          <a:xfrm>
            <a:off x="6456040" y="1623520"/>
            <a:ext cx="15121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875 אלף</a:t>
            </a:r>
          </a:p>
        </p:txBody>
      </p:sp>
      <p:sp>
        <p:nvSpPr>
          <p:cNvPr id="11" name="מלבן 10"/>
          <p:cNvSpPr/>
          <p:nvPr/>
        </p:nvSpPr>
        <p:spPr>
          <a:xfrm>
            <a:off x="7608168" y="1623520"/>
            <a:ext cx="15121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804 אלף</a:t>
            </a:r>
          </a:p>
        </p:txBody>
      </p:sp>
      <p:sp>
        <p:nvSpPr>
          <p:cNvPr id="12" name="מלבן 11"/>
          <p:cNvSpPr/>
          <p:nvPr/>
        </p:nvSpPr>
        <p:spPr>
          <a:xfrm>
            <a:off x="8782611" y="1603069"/>
            <a:ext cx="1512168" cy="580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494 אלף</a:t>
            </a:r>
          </a:p>
        </p:txBody>
      </p:sp>
      <p:sp>
        <p:nvSpPr>
          <p:cNvPr id="13" name="מלבן 12"/>
          <p:cNvSpPr/>
          <p:nvPr/>
        </p:nvSpPr>
        <p:spPr>
          <a:xfrm>
            <a:off x="9913869" y="1618630"/>
            <a:ext cx="15121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274 אלף</a:t>
            </a:r>
          </a:p>
        </p:txBody>
      </p:sp>
      <p:sp>
        <p:nvSpPr>
          <p:cNvPr id="14" name="TextBox 1"/>
          <p:cNvSpPr txBox="1"/>
          <p:nvPr/>
        </p:nvSpPr>
        <p:spPr>
          <a:xfrm rot="2359515">
            <a:off x="9710692" y="579568"/>
            <a:ext cx="2440903" cy="9642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12% מהאוכלוסייה הפוטנציאלית טרם חוסנה </a:t>
            </a:r>
            <a:r>
              <a:rPr lang="he-IL" sz="16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(בניכוי מחלימים)</a:t>
            </a:r>
            <a:endParaRPr lang="he-IL" sz="1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he-IL" sz="1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 rot="20387049">
            <a:off x="-46882" y="818032"/>
            <a:ext cx="2994592" cy="103978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בשבוע החולף – ממוצע של 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7K</a:t>
            </a:r>
            <a:r>
              <a:rPr lang="he-IL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מנות ראשונות ביום (עליה של 40%)</a:t>
            </a:r>
            <a:endParaRPr lang="he-IL" sz="1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288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370A6C27-D6E3-4210-A0B5-703C1D6B1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9" y="528613"/>
            <a:ext cx="11765929" cy="6138155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62719" y="528613"/>
            <a:ext cx="11765929" cy="813686"/>
          </a:xfrm>
          <a:prstGeom prst="rect">
            <a:avLst/>
          </a:prstGeom>
          <a:solidFill>
            <a:srgbClr val="183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 sz="4400" b="0" i="0" u="none" strike="noStrike" kern="1200" spc="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r>
              <a:rPr lang="he-IL" sz="3200" b="1" u="sng" dirty="0">
                <a:solidFill>
                  <a:prstClr val="white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מחוסני מנה שלישית פוטנציאליים – בני 50+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9120335" y="3945"/>
            <a:ext cx="3024337" cy="671859"/>
            <a:chOff x="9120335" y="3945"/>
            <a:chExt cx="3024337" cy="671859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25372" y="3945"/>
              <a:ext cx="1219300" cy="6718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9120335" y="65497"/>
              <a:ext cx="24475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457200" marR="0" lvl="1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he-I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sha" panose="020B0502040204020203" pitchFamily="34" charset="-79"/>
                  <a:cs typeface="Gisha" panose="020B0502040204020203" pitchFamily="34" charset="-79"/>
                </a:rPr>
                <a:t>המטה לביטחון לאומי</a:t>
              </a:r>
            </a:p>
            <a:p>
              <a:pPr marL="457200" marR="0" lvl="1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he-I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sha" panose="020B0502040204020203" pitchFamily="34" charset="-79"/>
                  <a:cs typeface="Gisha" panose="020B0502040204020203" pitchFamily="34" charset="-79"/>
                </a:rPr>
                <a:t>חדר המצב הלאומי</a:t>
              </a:r>
            </a:p>
          </p:txBody>
        </p:sp>
      </p:grpSp>
      <p:sp>
        <p:nvSpPr>
          <p:cNvPr id="11" name="TextBox 1"/>
          <p:cNvSpPr txBox="1"/>
          <p:nvPr/>
        </p:nvSpPr>
        <p:spPr>
          <a:xfrm>
            <a:off x="6455045" y="2422531"/>
            <a:ext cx="1073842" cy="464457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458 אלף</a:t>
            </a:r>
          </a:p>
        </p:txBody>
      </p:sp>
      <p:sp>
        <p:nvSpPr>
          <p:cNvPr id="12" name="TextBox 1"/>
          <p:cNvSpPr txBox="1"/>
          <p:nvPr/>
        </p:nvSpPr>
        <p:spPr>
          <a:xfrm rot="20387049">
            <a:off x="-165837" y="1051685"/>
            <a:ext cx="2994592" cy="103978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בשבוע החולף – ממוצע של </a:t>
            </a:r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73K</a:t>
            </a:r>
            <a:r>
              <a:rPr lang="he-IL" sz="2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מנות דחף ביום (עליה של 17%)</a:t>
            </a:r>
            <a:endParaRPr lang="he-IL" sz="16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224842" y="2422531"/>
            <a:ext cx="1107301" cy="484212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894 אלף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-384720" y="159281"/>
            <a:ext cx="27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תאריך עדכון – 22/8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AF7E19B9-6BFB-401B-B4C8-C5A7ABF15C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xmlns="" id="{611671EB-70EA-4840-9A69-174DE4FE17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7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391fbf70-d1d8-49b6-b81c-9d12ff84a8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5840" y="239374"/>
            <a:ext cx="3282406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משרד ראש הממשלה </a:t>
            </a:r>
          </a:p>
          <a:p>
            <a:pPr algn="ctr"/>
            <a:r>
              <a:rPr lang="he-IL" dirty="0">
                <a:solidFill>
                  <a:prstClr val="white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המטה לביטחון לאומי</a:t>
            </a:r>
          </a:p>
        </p:txBody>
      </p:sp>
      <p:sp>
        <p:nvSpPr>
          <p:cNvPr id="12" name="מלבן 11"/>
          <p:cNvSpPr/>
          <p:nvPr/>
        </p:nvSpPr>
        <p:spPr>
          <a:xfrm>
            <a:off x="816220" y="2564904"/>
            <a:ext cx="10657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4400" b="0" i="0" u="none" strike="noStrike" kern="1200" spc="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r>
              <a:rPr lang="he-IL" sz="5400" b="1" dirty="0">
                <a:solidFill>
                  <a:prstClr val="white"/>
                </a:solidFill>
                <a:latin typeface="Guttman Hatzvi" panose="02010401010101010101" pitchFamily="2" charset="-79"/>
                <a:ea typeface="Arial Unicode MS" panose="020B0604020202020204" pitchFamily="34" charset="-128"/>
                <a:cs typeface="Guttman Hatzvi" panose="02010401010101010101" pitchFamily="2" charset="-79"/>
              </a:rPr>
              <a:t>מתווה החינוך השלם</a:t>
            </a:r>
            <a:r>
              <a:rPr lang="en-US" sz="5400" b="1" dirty="0">
                <a:solidFill>
                  <a:prstClr val="white"/>
                </a:solidFill>
                <a:latin typeface="Guttman Hatzvi" panose="02010401010101010101" pitchFamily="2" charset="-79"/>
                <a:ea typeface="Arial Unicode MS" panose="020B0604020202020204" pitchFamily="34" charset="-128"/>
                <a:cs typeface="Guttman Hatzvi" panose="02010401010101010101" pitchFamily="2" charset="-79"/>
              </a:rPr>
              <a:t/>
            </a:r>
            <a:br>
              <a:rPr lang="en-US" sz="5400" b="1" dirty="0">
                <a:solidFill>
                  <a:prstClr val="white"/>
                </a:solidFill>
                <a:latin typeface="Guttman Hatzvi" panose="02010401010101010101" pitchFamily="2" charset="-79"/>
                <a:ea typeface="Arial Unicode MS" panose="020B0604020202020204" pitchFamily="34" charset="-128"/>
                <a:cs typeface="Guttman Hatzvi" panose="02010401010101010101" pitchFamily="2" charset="-79"/>
              </a:rPr>
            </a:br>
            <a:r>
              <a:rPr lang="he-IL" sz="5400" b="1" dirty="0">
                <a:solidFill>
                  <a:prstClr val="white"/>
                </a:solidFill>
                <a:latin typeface="Guttman Hatzvi" panose="02010401010101010101" pitchFamily="2" charset="-79"/>
                <a:ea typeface="Arial Unicode MS" panose="020B0604020202020204" pitchFamily="34" charset="-128"/>
                <a:cs typeface="Guttman Hatzvi" panose="02010401010101010101" pitchFamily="2" charset="-79"/>
              </a:rPr>
              <a:t>לפתיחת שנה"ל תשפ"ב </a:t>
            </a:r>
            <a:endParaRPr lang="he-IL" sz="4800" b="1" dirty="0">
              <a:solidFill>
                <a:prstClr val="white"/>
              </a:solidFill>
              <a:latin typeface="Guttman Hatzvi" panose="02010401010101010101" pitchFamily="2" charset="-79"/>
              <a:ea typeface="Arial Unicode MS" panose="020B0604020202020204" pitchFamily="34" charset="-128"/>
              <a:cs typeface="Guttman Hatzvi" panose="02010401010101010101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14" y="194030"/>
            <a:ext cx="952500" cy="1181100"/>
          </a:xfrm>
          <a:prstGeom prst="rect">
            <a:avLst/>
          </a:prstGeom>
        </p:spPr>
      </p:pic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8928903" y="57778"/>
            <a:ext cx="25445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המטה לביטחון לאומי</a:t>
            </a: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7950" y="0"/>
            <a:ext cx="1170900" cy="671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42019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5582" y="125720"/>
            <a:ext cx="75368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he-IL" sz="3200" b="1" u="sng" dirty="0">
                <a:solidFill>
                  <a:prstClr val="white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צעדי מדיניות</a:t>
            </a:r>
            <a:endParaRPr kumimoji="0" lang="he-IL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47103" y="745132"/>
            <a:ext cx="11928648" cy="597542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018336"/>
              </p:ext>
            </p:extLst>
          </p:nvPr>
        </p:nvGraphicFramePr>
        <p:xfrm>
          <a:off x="147103" y="671859"/>
          <a:ext cx="11709537" cy="604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42793" y="91083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תאריך עדכון – 22/8</a:t>
            </a:r>
          </a:p>
        </p:txBody>
      </p:sp>
    </p:spTree>
    <p:extLst>
      <p:ext uri="{BB962C8B-B14F-4D97-AF65-F5344CB8AC3E}">
        <p14:creationId xmlns:p14="http://schemas.microsoft.com/office/powerpoint/2010/main" val="631860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955367"/>
              </p:ext>
            </p:extLst>
          </p:nvPr>
        </p:nvGraphicFramePr>
        <p:xfrm>
          <a:off x="172995" y="0"/>
          <a:ext cx="11832539" cy="662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An object"/>
          <p:cNvSpPr/>
          <p:nvPr/>
        </p:nvSpPr>
        <p:spPr>
          <a:xfrm>
            <a:off x="824678" y="70731"/>
            <a:ext cx="10529171" cy="6633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u="sng" dirty="0">
                <a:solidFill>
                  <a:srgbClr val="00206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תקופת סגר ראשונה </a:t>
            </a:r>
          </a:p>
        </p:txBody>
      </p:sp>
      <p:sp>
        <p:nvSpPr>
          <p:cNvPr id="9" name="מלבן: פינות מעוגלות 2">
            <a:extLst>
              <a:ext uri="{FF2B5EF4-FFF2-40B4-BE49-F238E27FC236}">
                <a16:creationId xmlns:a16="http://schemas.microsoft.com/office/drawing/2014/main" xmlns="" id="{77B276A0-01AF-42D4-A09D-C49DE7735FA1}"/>
              </a:ext>
            </a:extLst>
          </p:cNvPr>
          <p:cNvSpPr/>
          <p:nvPr/>
        </p:nvSpPr>
        <p:spPr>
          <a:xfrm>
            <a:off x="3636575" y="5440890"/>
            <a:ext cx="4905375" cy="8276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סגר אפקטיבי </a:t>
            </a:r>
          </a:p>
          <a:p>
            <a:pPr algn="ctr"/>
            <a:r>
              <a:rPr lang="he-IL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היענות משמעותית של הציבור, מתוך אי וודאות </a:t>
            </a:r>
          </a:p>
          <a:p>
            <a:pPr algn="ctr"/>
            <a:r>
              <a:rPr lang="he-IL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הגבלות משמעותיות במשק  </a:t>
            </a:r>
          </a:p>
        </p:txBody>
      </p:sp>
      <p:sp>
        <p:nvSpPr>
          <p:cNvPr id="2" name="צורה חופשית 1"/>
          <p:cNvSpPr/>
          <p:nvPr/>
        </p:nvSpPr>
        <p:spPr>
          <a:xfrm>
            <a:off x="3539067" y="3361252"/>
            <a:ext cx="7874000" cy="1701815"/>
          </a:xfrm>
          <a:custGeom>
            <a:avLst/>
            <a:gdLst>
              <a:gd name="connsiteX0" fmla="*/ 0 w 7874000"/>
              <a:gd name="connsiteY0" fmla="*/ 1159948 h 1701815"/>
              <a:gd name="connsiteX1" fmla="*/ 1744133 w 7874000"/>
              <a:gd name="connsiteY1" fmla="*/ 15 h 1701815"/>
              <a:gd name="connsiteX2" fmla="*/ 5477933 w 7874000"/>
              <a:gd name="connsiteY2" fmla="*/ 1134548 h 1701815"/>
              <a:gd name="connsiteX3" fmla="*/ 7874000 w 7874000"/>
              <a:gd name="connsiteY3" fmla="*/ 1701815 h 170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4000" h="1701815">
                <a:moveTo>
                  <a:pt x="0" y="1159948"/>
                </a:moveTo>
                <a:cubicBezTo>
                  <a:pt x="415572" y="582098"/>
                  <a:pt x="831144" y="4248"/>
                  <a:pt x="1744133" y="15"/>
                </a:cubicBezTo>
                <a:cubicBezTo>
                  <a:pt x="2657122" y="-4218"/>
                  <a:pt x="4456289" y="850915"/>
                  <a:pt x="5477933" y="1134548"/>
                </a:cubicBezTo>
                <a:cubicBezTo>
                  <a:pt x="6499578" y="1418181"/>
                  <a:pt x="7186789" y="1559998"/>
                  <a:pt x="7874000" y="1701815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24916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תרשים 2"/>
          <p:cNvGraphicFramePr>
            <a:graphicFrameLocks/>
          </p:cNvGraphicFramePr>
          <p:nvPr/>
        </p:nvGraphicFramePr>
        <p:xfrm>
          <a:off x="114300" y="139700"/>
          <a:ext cx="11950699" cy="652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An object"/>
          <p:cNvSpPr/>
          <p:nvPr/>
        </p:nvSpPr>
        <p:spPr>
          <a:xfrm>
            <a:off x="846841" y="161012"/>
            <a:ext cx="10529171" cy="6633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u="sng" dirty="0">
                <a:solidFill>
                  <a:srgbClr val="00206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תקופת סגר שנייה</a:t>
            </a:r>
          </a:p>
        </p:txBody>
      </p:sp>
      <p:sp>
        <p:nvSpPr>
          <p:cNvPr id="9" name="מלבן: פינות מעוגלות 2">
            <a:extLst>
              <a:ext uri="{FF2B5EF4-FFF2-40B4-BE49-F238E27FC236}">
                <a16:creationId xmlns:a16="http://schemas.microsoft.com/office/drawing/2014/main" xmlns="" id="{77B276A0-01AF-42D4-A09D-C49DE7735FA1}"/>
              </a:ext>
            </a:extLst>
          </p:cNvPr>
          <p:cNvSpPr/>
          <p:nvPr/>
        </p:nvSpPr>
        <p:spPr>
          <a:xfrm>
            <a:off x="3898900" y="5139266"/>
            <a:ext cx="4905375" cy="10277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סגר אפקטיבי </a:t>
            </a:r>
          </a:p>
          <a:p>
            <a:pPr algn="ctr"/>
            <a:r>
              <a:rPr lang="he-IL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המשך היענות הציבור </a:t>
            </a:r>
          </a:p>
          <a:p>
            <a:pPr algn="ctr"/>
            <a:r>
              <a:rPr lang="he-IL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הגבלות משמעותיות במשק  </a:t>
            </a:r>
          </a:p>
          <a:p>
            <a:pPr algn="ctr"/>
            <a:r>
              <a:rPr lang="he-IL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עלייה משמעותית ברמת התחלואה ביחס לסגר הראשון </a:t>
            </a:r>
          </a:p>
        </p:txBody>
      </p:sp>
      <p:sp>
        <p:nvSpPr>
          <p:cNvPr id="2" name="צורה חופשית 1"/>
          <p:cNvSpPr/>
          <p:nvPr/>
        </p:nvSpPr>
        <p:spPr>
          <a:xfrm>
            <a:off x="1955800" y="2838067"/>
            <a:ext cx="10022042" cy="2775333"/>
          </a:xfrm>
          <a:custGeom>
            <a:avLst/>
            <a:gdLst>
              <a:gd name="connsiteX0" fmla="*/ 0 w 10022042"/>
              <a:gd name="connsiteY0" fmla="*/ 1310600 h 2775333"/>
              <a:gd name="connsiteX1" fmla="*/ 2353733 w 10022042"/>
              <a:gd name="connsiteY1" fmla="*/ 286133 h 2775333"/>
              <a:gd name="connsiteX2" fmla="*/ 3793067 w 10022042"/>
              <a:gd name="connsiteY2" fmla="*/ 57533 h 2775333"/>
              <a:gd name="connsiteX3" fmla="*/ 5367867 w 10022042"/>
              <a:gd name="connsiteY3" fmla="*/ 1192066 h 2775333"/>
              <a:gd name="connsiteX4" fmla="*/ 7366000 w 10022042"/>
              <a:gd name="connsiteY4" fmla="*/ 2123400 h 2775333"/>
              <a:gd name="connsiteX5" fmla="*/ 9347200 w 10022042"/>
              <a:gd name="connsiteY5" fmla="*/ 2682200 h 2775333"/>
              <a:gd name="connsiteX6" fmla="*/ 9965267 w 10022042"/>
              <a:gd name="connsiteY6" fmla="*/ 2758400 h 2775333"/>
              <a:gd name="connsiteX7" fmla="*/ 9956800 w 10022042"/>
              <a:gd name="connsiteY7" fmla="*/ 2775333 h 277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22042" h="2775333">
                <a:moveTo>
                  <a:pt x="0" y="1310600"/>
                </a:moveTo>
                <a:cubicBezTo>
                  <a:pt x="860777" y="902789"/>
                  <a:pt x="1721555" y="494978"/>
                  <a:pt x="2353733" y="286133"/>
                </a:cubicBezTo>
                <a:cubicBezTo>
                  <a:pt x="2985911" y="77288"/>
                  <a:pt x="3290711" y="-93456"/>
                  <a:pt x="3793067" y="57533"/>
                </a:cubicBezTo>
                <a:cubicBezTo>
                  <a:pt x="4295423" y="208522"/>
                  <a:pt x="4772378" y="847755"/>
                  <a:pt x="5367867" y="1192066"/>
                </a:cubicBezTo>
                <a:cubicBezTo>
                  <a:pt x="5963356" y="1536377"/>
                  <a:pt x="6702778" y="1875044"/>
                  <a:pt x="7366000" y="2123400"/>
                </a:cubicBezTo>
                <a:cubicBezTo>
                  <a:pt x="8029222" y="2371756"/>
                  <a:pt x="8913989" y="2576367"/>
                  <a:pt x="9347200" y="2682200"/>
                </a:cubicBezTo>
                <a:cubicBezTo>
                  <a:pt x="9780411" y="2788033"/>
                  <a:pt x="9863667" y="2742878"/>
                  <a:pt x="9965267" y="2758400"/>
                </a:cubicBezTo>
                <a:cubicBezTo>
                  <a:pt x="10066867" y="2773922"/>
                  <a:pt x="10011833" y="2774627"/>
                  <a:pt x="9956800" y="2775333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80474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תרשים 2"/>
          <p:cNvGraphicFramePr>
            <a:graphicFrameLocks/>
          </p:cNvGraphicFramePr>
          <p:nvPr/>
        </p:nvGraphicFramePr>
        <p:xfrm>
          <a:off x="118334" y="787200"/>
          <a:ext cx="11826923" cy="594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An object"/>
          <p:cNvSpPr/>
          <p:nvPr/>
        </p:nvSpPr>
        <p:spPr>
          <a:xfrm>
            <a:off x="1116115" y="123812"/>
            <a:ext cx="10529171" cy="6633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u="sng" dirty="0">
                <a:solidFill>
                  <a:srgbClr val="00206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תקופת סגר שלישי </a:t>
            </a:r>
          </a:p>
        </p:txBody>
      </p:sp>
      <p:sp>
        <p:nvSpPr>
          <p:cNvPr id="9" name="מלבן: פינות מעוגלות 2">
            <a:extLst>
              <a:ext uri="{FF2B5EF4-FFF2-40B4-BE49-F238E27FC236}">
                <a16:creationId xmlns:a16="http://schemas.microsoft.com/office/drawing/2014/main" xmlns="" id="{77B276A0-01AF-42D4-A09D-C49DE7735FA1}"/>
              </a:ext>
            </a:extLst>
          </p:cNvPr>
          <p:cNvSpPr/>
          <p:nvPr/>
        </p:nvSpPr>
        <p:spPr>
          <a:xfrm>
            <a:off x="3928012" y="5559424"/>
            <a:ext cx="4905375" cy="8276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סגר לא אפקטיבי </a:t>
            </a:r>
          </a:p>
          <a:p>
            <a:pPr algn="ctr"/>
            <a:r>
              <a:rPr lang="he-IL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היענות נמוכה של הציבור</a:t>
            </a:r>
          </a:p>
          <a:p>
            <a:pPr algn="ctr"/>
            <a:r>
              <a:rPr lang="he-IL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ירידה בתחלואה כתוצאה מהחיסונים</a:t>
            </a:r>
          </a:p>
        </p:txBody>
      </p:sp>
      <p:sp>
        <p:nvSpPr>
          <p:cNvPr id="5" name="צורה חופשית 4"/>
          <p:cNvSpPr/>
          <p:nvPr/>
        </p:nvSpPr>
        <p:spPr>
          <a:xfrm>
            <a:off x="3039533" y="4054313"/>
            <a:ext cx="8863074" cy="1465954"/>
          </a:xfrm>
          <a:custGeom>
            <a:avLst/>
            <a:gdLst>
              <a:gd name="connsiteX0" fmla="*/ 0 w 8863074"/>
              <a:gd name="connsiteY0" fmla="*/ 1465954 h 1465954"/>
              <a:gd name="connsiteX1" fmla="*/ 2353734 w 8863074"/>
              <a:gd name="connsiteY1" fmla="*/ 407620 h 1465954"/>
              <a:gd name="connsiteX2" fmla="*/ 4250267 w 8863074"/>
              <a:gd name="connsiteY2" fmla="*/ 102820 h 1465954"/>
              <a:gd name="connsiteX3" fmla="*/ 6256867 w 8863074"/>
              <a:gd name="connsiteY3" fmla="*/ 9687 h 1465954"/>
              <a:gd name="connsiteX4" fmla="*/ 8271934 w 8863074"/>
              <a:gd name="connsiteY4" fmla="*/ 306020 h 1465954"/>
              <a:gd name="connsiteX5" fmla="*/ 8822267 w 8863074"/>
              <a:gd name="connsiteY5" fmla="*/ 560020 h 1465954"/>
              <a:gd name="connsiteX6" fmla="*/ 8779934 w 8863074"/>
              <a:gd name="connsiteY6" fmla="*/ 509220 h 146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3074" h="1465954">
                <a:moveTo>
                  <a:pt x="0" y="1465954"/>
                </a:moveTo>
                <a:cubicBezTo>
                  <a:pt x="822678" y="1050381"/>
                  <a:pt x="1645356" y="634809"/>
                  <a:pt x="2353734" y="407620"/>
                </a:cubicBezTo>
                <a:cubicBezTo>
                  <a:pt x="3062112" y="180431"/>
                  <a:pt x="3599745" y="169142"/>
                  <a:pt x="4250267" y="102820"/>
                </a:cubicBezTo>
                <a:cubicBezTo>
                  <a:pt x="4900789" y="36498"/>
                  <a:pt x="5586589" y="-24180"/>
                  <a:pt x="6256867" y="9687"/>
                </a:cubicBezTo>
                <a:cubicBezTo>
                  <a:pt x="6927145" y="43554"/>
                  <a:pt x="7844367" y="214298"/>
                  <a:pt x="8271934" y="306020"/>
                </a:cubicBezTo>
                <a:cubicBezTo>
                  <a:pt x="8699501" y="397742"/>
                  <a:pt x="8737600" y="526153"/>
                  <a:pt x="8822267" y="560020"/>
                </a:cubicBezTo>
                <a:cubicBezTo>
                  <a:pt x="8906934" y="593887"/>
                  <a:pt x="8843434" y="551553"/>
                  <a:pt x="8779934" y="50922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15937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blob:https://web.whatsapp.com/391fbf70-d1d8-49b6-b81c-9d12ff84a8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1984375" y="234306"/>
            <a:ext cx="83529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מספר הבדיקות היומי ושיעור התשובות החיוביות</a:t>
            </a:r>
          </a:p>
        </p:txBody>
      </p:sp>
      <p:graphicFrame>
        <p:nvGraphicFramePr>
          <p:cNvPr id="11" name="תרשים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672759"/>
              </p:ext>
            </p:extLst>
          </p:nvPr>
        </p:nvGraphicFramePr>
        <p:xfrm>
          <a:off x="0" y="-70792"/>
          <a:ext cx="12192000" cy="69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00375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474292" y="332656"/>
            <a:ext cx="1121942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kern="1200" spc="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r>
              <a:rPr lang="he-IL" sz="3200" b="1" u="sn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מאומתים בחתך יומי בפילוח למקום ההדבקה</a:t>
            </a:r>
            <a:r>
              <a:rPr lang="he-IL" sz="2400" b="1" u="sn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(בארץ/חו"ל)</a:t>
            </a:r>
            <a:endParaRPr lang="he-IL" sz="3200" b="1" u="sng" dirty="0">
              <a:solidFill>
                <a:prstClr val="white"/>
              </a:solidFill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444007"/>
              </p:ext>
            </p:extLst>
          </p:nvPr>
        </p:nvGraphicFramePr>
        <p:xfrm>
          <a:off x="167354" y="1052736"/>
          <a:ext cx="11833302" cy="548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474292" y="1631951"/>
            <a:ext cx="8893328" cy="86409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ירידה בתחלואה המיובאת – כ-2.5% בשבוע החולף </a:t>
            </a:r>
            <a:r>
              <a:rPr lang="en-US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(לעומת כ-4% בשבוע הקודם)</a:t>
            </a:r>
            <a:endParaRPr lang="he-IL" sz="1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-96688" y="138698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תאריך עדכון – 22/8</a:t>
            </a:r>
          </a:p>
        </p:txBody>
      </p:sp>
    </p:spTree>
    <p:extLst>
      <p:ext uri="{BB962C8B-B14F-4D97-AF65-F5344CB8AC3E}">
        <p14:creationId xmlns:p14="http://schemas.microsoft.com/office/powerpoint/2010/main" val="34828738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2560769" y="115415"/>
            <a:ext cx="707046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he-IL" sz="3200" b="1" u="sn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מאומתים חדשים לפי גיל בחתך יומי</a:t>
            </a:r>
          </a:p>
        </p:txBody>
      </p:sp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260394"/>
              </p:ext>
            </p:extLst>
          </p:nvPr>
        </p:nvGraphicFramePr>
        <p:xfrm>
          <a:off x="119336" y="835495"/>
          <a:ext cx="11708402" cy="564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-28981" y="115415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תאריך עדכון – 22/8</a:t>
            </a:r>
          </a:p>
        </p:txBody>
      </p:sp>
    </p:spTree>
    <p:extLst>
      <p:ext uri="{BB962C8B-B14F-4D97-AF65-F5344CB8AC3E}">
        <p14:creationId xmlns:p14="http://schemas.microsoft.com/office/powerpoint/2010/main" val="7853122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833595" y="92667"/>
            <a:ext cx="852481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 sz="4400" b="0" i="0" u="none" strike="noStrike" kern="1200" spc="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r>
              <a:rPr lang="he-IL" sz="3200" b="1" u="sn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מאומתים חדשים מחוסנים ולא מחוסנים</a:t>
            </a:r>
          </a:p>
        </p:txBody>
      </p:sp>
      <p:graphicFrame>
        <p:nvGraphicFramePr>
          <p:cNvPr id="13" name="תרשים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539430"/>
              </p:ext>
            </p:extLst>
          </p:nvPr>
        </p:nvGraphicFramePr>
        <p:xfrm>
          <a:off x="205654" y="843862"/>
          <a:ext cx="11795846" cy="587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-96688" y="92667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תאריך עדכון – 22/8</a:t>
            </a:r>
          </a:p>
        </p:txBody>
      </p:sp>
    </p:spTree>
    <p:extLst>
      <p:ext uri="{BB962C8B-B14F-4D97-AF65-F5344CB8AC3E}">
        <p14:creationId xmlns:p14="http://schemas.microsoft.com/office/powerpoint/2010/main" val="33777316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391fbf70-d1d8-49b6-b81c-9d12ff84a8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108651"/>
              </p:ext>
            </p:extLst>
          </p:nvPr>
        </p:nvGraphicFramePr>
        <p:xfrm>
          <a:off x="209006" y="940527"/>
          <a:ext cx="11795760" cy="5773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מלבן 7"/>
          <p:cNvSpPr/>
          <p:nvPr/>
        </p:nvSpPr>
        <p:spPr>
          <a:xfrm>
            <a:off x="1131558" y="179743"/>
            <a:ext cx="10873208" cy="1060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>
              <a:defRPr sz="4400" b="0" i="0" u="none" strike="noStrike" kern="1200" spc="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r>
              <a:rPr lang="he-IL" sz="3200" b="1" u="sn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מאושפזים במצב קשה ומעלה </a:t>
            </a:r>
            <a:r>
              <a:rPr lang="en-US" sz="3200" b="1" u="sn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200" b="1" u="sn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3200" b="1" u="sn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בפילוח למצב חיסון - בחתך יומי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92578" y="144193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תאריך עדכון – 22/8</a:t>
            </a:r>
          </a:p>
        </p:txBody>
      </p:sp>
    </p:spTree>
    <p:extLst>
      <p:ext uri="{BB962C8B-B14F-4D97-AF65-F5344CB8AC3E}">
        <p14:creationId xmlns:p14="http://schemas.microsoft.com/office/powerpoint/2010/main" val="1110020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269443" y="127106"/>
            <a:ext cx="9653114" cy="888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 sz="4400" b="0" i="0" u="none" strike="noStrike" kern="1200" spc="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r>
              <a:rPr lang="he-IL" sz="3200" b="1" u="sng" dirty="0">
                <a:solidFill>
                  <a:prstClr val="white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חולים קשים חדשים מחוסנים</a:t>
            </a:r>
          </a:p>
        </p:txBody>
      </p:sp>
      <p:graphicFrame>
        <p:nvGraphicFramePr>
          <p:cNvPr id="17" name="תרשים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180532"/>
              </p:ext>
            </p:extLst>
          </p:nvPr>
        </p:nvGraphicFramePr>
        <p:xfrm>
          <a:off x="300446" y="901337"/>
          <a:ext cx="11449172" cy="546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-96688" y="127106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תאריך עדכון – 22/8</a:t>
            </a:r>
          </a:p>
        </p:txBody>
      </p:sp>
    </p:spTree>
    <p:extLst>
      <p:ext uri="{BB962C8B-B14F-4D97-AF65-F5344CB8AC3E}">
        <p14:creationId xmlns:p14="http://schemas.microsoft.com/office/powerpoint/2010/main" val="255097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כותרת 1"/>
          <p:cNvSpPr txBox="1">
            <a:spLocks/>
          </p:cNvSpPr>
          <p:nvPr/>
        </p:nvSpPr>
        <p:spPr>
          <a:xfrm>
            <a:off x="1122097" y="1820590"/>
            <a:ext cx="10771482" cy="238760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b="1" dirty="0">
                <a:solidFill>
                  <a:srgbClr val="002060"/>
                </a:solidFill>
                <a:latin typeface="Rubik" pitchFamily="2" charset="-79"/>
                <a:cs typeface="+mn-cs"/>
              </a:rPr>
              <a:t>הפעלת מערכת החינוך בשגרת קורונה  </a:t>
            </a:r>
          </a:p>
          <a:p>
            <a:pPr algn="ctr"/>
            <a:r>
              <a:rPr lang="he-IL" b="1" dirty="0">
                <a:solidFill>
                  <a:srgbClr val="002060"/>
                </a:solidFill>
                <a:latin typeface="Rubik" pitchFamily="2" charset="-79"/>
                <a:cs typeface="+mn-cs"/>
              </a:rPr>
              <a:t>שנה"ל תשפ"ב</a:t>
            </a:r>
          </a:p>
        </p:txBody>
      </p:sp>
      <p:sp>
        <p:nvSpPr>
          <p:cNvPr id="27" name="כותרת 1"/>
          <p:cNvSpPr txBox="1">
            <a:spLocks/>
          </p:cNvSpPr>
          <p:nvPr/>
        </p:nvSpPr>
        <p:spPr>
          <a:xfrm>
            <a:off x="9949239" y="6273397"/>
            <a:ext cx="2242761" cy="471714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400" b="1" dirty="0">
                <a:solidFill>
                  <a:srgbClr val="002060"/>
                </a:solidFill>
                <a:latin typeface="Rubik" pitchFamily="2" charset="-79"/>
                <a:cs typeface="+mn-cs"/>
              </a:rPr>
              <a:t>אוגוסט, 2021</a:t>
            </a:r>
          </a:p>
        </p:txBody>
      </p:sp>
      <p:sp>
        <p:nvSpPr>
          <p:cNvPr id="7" name="מלבן 6"/>
          <p:cNvSpPr/>
          <p:nvPr/>
        </p:nvSpPr>
        <p:spPr>
          <a:xfrm>
            <a:off x="0" y="0"/>
            <a:ext cx="1828800" cy="1087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7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10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44"/>
            <a:ext cx="1506664" cy="190530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87" y="3269613"/>
            <a:ext cx="11810144" cy="334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70922"/>
      </p:ext>
    </p:extLst>
  </p:cSld>
  <p:clrMapOvr>
    <a:masterClrMapping/>
  </p:clrMapOvr>
  <p:transition spd="slow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91688"/>
            <a:ext cx="167957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תאריך עדכון – 21/12</a:t>
            </a: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233105"/>
              </p:ext>
            </p:extLst>
          </p:nvPr>
        </p:nvGraphicFramePr>
        <p:xfrm>
          <a:off x="0" y="129695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6"/>
          <p:cNvSpPr txBox="1"/>
          <p:nvPr/>
        </p:nvSpPr>
        <p:spPr>
          <a:xfrm>
            <a:off x="-96688" y="92232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תאריך עדכון – 22/8</a:t>
            </a:r>
          </a:p>
        </p:txBody>
      </p:sp>
    </p:spTree>
    <p:extLst>
      <p:ext uri="{BB962C8B-B14F-4D97-AF65-F5344CB8AC3E}">
        <p14:creationId xmlns:p14="http://schemas.microsoft.com/office/powerpoint/2010/main" val="3235733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762872"/>
              </p:ext>
            </p:extLst>
          </p:nvPr>
        </p:nvGraphicFramePr>
        <p:xfrm>
          <a:off x="191344" y="0"/>
          <a:ext cx="1200065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utoShape 2" descr="blob:https://web.whatsapp.com/391fbf70-d1d8-49b6-b81c-9d12ff84a8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4367808" y="404664"/>
            <a:ext cx="83529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defRPr/>
            </a:pPr>
            <a:r>
              <a:rPr lang="he-IL" sz="3200" b="1" u="sn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התפלגות חולים פעילים לפי גיל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120135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תאריך עדכון – 22/8</a:t>
            </a:r>
          </a:p>
        </p:txBody>
      </p:sp>
    </p:spTree>
    <p:extLst>
      <p:ext uri="{BB962C8B-B14F-4D97-AF65-F5344CB8AC3E}">
        <p14:creationId xmlns:p14="http://schemas.microsoft.com/office/powerpoint/2010/main" val="6812147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391fbf70-d1d8-49b6-b81c-9d12ff84a80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9287714" y="62260"/>
            <a:ext cx="2904286" cy="671859"/>
            <a:chOff x="8315371" y="-59955"/>
            <a:chExt cx="2904286" cy="671859"/>
          </a:xfrm>
        </p:grpSpPr>
        <p:sp>
          <p:nvSpPr>
            <p:cNvPr id="9" name="TextBox 19"/>
            <p:cNvSpPr txBox="1">
              <a:spLocks noChangeArrowheads="1"/>
            </p:cNvSpPr>
            <p:nvPr/>
          </p:nvSpPr>
          <p:spPr bwMode="auto">
            <a:xfrm>
              <a:off x="8315371" y="1597"/>
              <a:ext cx="23503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1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he-I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arkisim" panose="020E0502050101010101" pitchFamily="34" charset="-79"/>
                  <a:ea typeface="+mn-ea"/>
                  <a:cs typeface="Narkisim" panose="020E0502050101010101" pitchFamily="34" charset="-79"/>
                </a:rPr>
                <a:t>המטה לביטחון לאומי</a:t>
              </a:r>
            </a:p>
            <a:p>
              <a:pPr marL="457200" marR="0" lvl="1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he-I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arkisim" panose="020E0502050101010101" pitchFamily="34" charset="-79"/>
                  <a:ea typeface="+mn-ea"/>
                  <a:cs typeface="Narkisim" panose="020E0502050101010101" pitchFamily="34" charset="-79"/>
                </a:rPr>
                <a:t>חדר המצב הלאומי</a:t>
              </a:r>
            </a:p>
          </p:txBody>
        </p:sp>
        <p:pic>
          <p:nvPicPr>
            <p:cNvPr id="10" name="תמונה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48757" y="-59955"/>
              <a:ext cx="1170900" cy="6718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מלבן 7"/>
          <p:cNvSpPr/>
          <p:nvPr/>
        </p:nvSpPr>
        <p:spPr>
          <a:xfrm>
            <a:off x="1984375" y="254144"/>
            <a:ext cx="8610165" cy="583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kern="1200" spc="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Hatzvi" panose="02010401010101010101" pitchFamily="2" charset="-79"/>
                <a:ea typeface="Arial Unicode MS" panose="020B0604020202020204" pitchFamily="34" charset="-128"/>
                <a:cs typeface="Guttman Hatzvi" panose="02010401010101010101" pitchFamily="2" charset="-79"/>
              </a:rPr>
              <a:t>ניתוח התחלואה בבריטניה</a:t>
            </a:r>
          </a:p>
        </p:txBody>
      </p:sp>
      <p:graphicFrame>
        <p:nvGraphicFramePr>
          <p:cNvPr id="15" name="תרשים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865045"/>
              </p:ext>
            </p:extLst>
          </p:nvPr>
        </p:nvGraphicFramePr>
        <p:xfrm>
          <a:off x="203199" y="921785"/>
          <a:ext cx="11800113" cy="3283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תרשים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501112"/>
              </p:ext>
            </p:extLst>
          </p:nvPr>
        </p:nvGraphicFramePr>
        <p:xfrm>
          <a:off x="8115312" y="4419229"/>
          <a:ext cx="3888000" cy="217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תרשים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267276"/>
              </p:ext>
            </p:extLst>
          </p:nvPr>
        </p:nvGraphicFramePr>
        <p:xfrm>
          <a:off x="4138415" y="4419229"/>
          <a:ext cx="3888000" cy="217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מלבן 11"/>
          <p:cNvSpPr/>
          <p:nvPr/>
        </p:nvSpPr>
        <p:spPr>
          <a:xfrm>
            <a:off x="9374860" y="3987190"/>
            <a:ext cx="2628452" cy="218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kern="1200" spc="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uttman Hatzvi" panose="02010401010101010101" pitchFamily="2" charset="-79"/>
                <a:ea typeface="Arial Unicode MS" panose="020B0604020202020204" pitchFamily="34" charset="-128"/>
                <a:cs typeface="Guttman Hatzvi" panose="02010401010101010101" pitchFamily="2" charset="-79"/>
              </a:rPr>
              <a:t>עדכני עד ה-19/8</a:t>
            </a:r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</p:txBody>
      </p:sp>
      <p:graphicFrame>
        <p:nvGraphicFramePr>
          <p:cNvPr id="14" name="תרשים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486455"/>
              </p:ext>
            </p:extLst>
          </p:nvPr>
        </p:nvGraphicFramePr>
        <p:xfrm>
          <a:off x="203199" y="4419229"/>
          <a:ext cx="3776871" cy="217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254423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ישיבת קבינט 22/8/21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8000"/>
            <a:ext cx="9144000" cy="829800"/>
          </a:xfrm>
        </p:spPr>
        <p:txBody>
          <a:bodyPr/>
          <a:lstStyle/>
          <a:p>
            <a:r>
              <a:rPr lang="he-IL" dirty="0"/>
              <a:t>פרופ' אלי וקסמן, ראש צוות המומחים שיעץ </a:t>
            </a:r>
            <a:r>
              <a:rPr lang="he-IL" dirty="0" err="1"/>
              <a:t>למל"ל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019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23" y="0"/>
            <a:ext cx="11334762" cy="1030923"/>
          </a:xfrm>
        </p:spPr>
        <p:txBody>
          <a:bodyPr/>
          <a:lstStyle/>
          <a:p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הערכת מצב והמלצות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504" y="1030923"/>
            <a:ext cx="10515600" cy="5166676"/>
          </a:xfrm>
        </p:spPr>
        <p:txBody>
          <a:bodyPr>
            <a:noAutofit/>
          </a:bodyPr>
          <a:lstStyle/>
          <a:p>
            <a:pPr algn="just" fontAlgn="base"/>
            <a:r>
              <a:rPr lang="he-IL" sz="2400" b="1" dirty="0"/>
              <a:t>האטה בהתפרצות- הכפלת מאומתים ב-15 (לעומת 10)</a:t>
            </a:r>
            <a:r>
              <a:rPr lang="en-US" sz="2400" b="1" dirty="0"/>
              <a:t> </a:t>
            </a:r>
            <a:r>
              <a:rPr lang="he-IL" sz="2400" b="1" dirty="0"/>
              <a:t>יום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he-IL" sz="2000" b="1" dirty="0"/>
              <a:t>   - תוצאה של שינוי התנהגות וחיסון 3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he-IL" sz="2000" b="1" dirty="0"/>
              <a:t>   - בלימה (1&gt;</a:t>
            </a:r>
            <a:r>
              <a:rPr lang="en-US" sz="2000" b="1" dirty="0"/>
              <a:t>R</a:t>
            </a:r>
            <a:r>
              <a:rPr lang="he-IL" sz="2000" b="1" dirty="0"/>
              <a:t>) בעזרת חיסון 3 - דורשת כ-3 מיליון חיסונים (לפי הערכה נוכחית של מועילות)</a:t>
            </a:r>
            <a:endParaRPr lang="he-IL" sz="2400" b="1" dirty="0"/>
          </a:p>
          <a:p>
            <a:pPr algn="just" fontAlgn="base">
              <a:spcBef>
                <a:spcPts val="600"/>
              </a:spcBef>
            </a:pPr>
            <a:r>
              <a:rPr lang="he-IL" sz="2400" b="1" dirty="0"/>
              <a:t>ירידה בשיעור הקשים מהמאומתים </a:t>
            </a:r>
            <a:r>
              <a:rPr lang="he-IL" sz="2000" b="1" dirty="0"/>
              <a:t>(מכ-2.5% לכ-1.7%)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he-IL" sz="2000" b="1" dirty="0"/>
              <a:t>   - תוצאה של חיסון 3 ושינוי התנהגות, עשוי להשתפר (לכ-1.2%)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he-IL" sz="2000" b="1" dirty="0"/>
              <a:t>   - השפעה קטנה בינתיים על מאושפזים: 665 לעומת הערכה (7/7) של כ-700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he-IL" sz="2000" b="1" dirty="0"/>
              <a:t>   - נגיע לכ-1000 בסוף אוג'</a:t>
            </a:r>
          </a:p>
          <a:p>
            <a:pPr algn="just" fontAlgn="base">
              <a:spcBef>
                <a:spcPts val="600"/>
              </a:spcBef>
            </a:pPr>
            <a:r>
              <a:rPr lang="he-IL" sz="2400" b="1" dirty="0"/>
              <a:t>קשים יחזרו לעקוב אחר מאומתים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he-IL" sz="2400" b="1" dirty="0"/>
              <a:t>   ללא בלימת מאומתים, נחזור לגידול מהיר במאושפזים (הכפלה כל 15 יום)</a:t>
            </a:r>
          </a:p>
          <a:p>
            <a:pPr algn="just" fontAlgn="base">
              <a:spcBef>
                <a:spcPts val="0"/>
              </a:spcBef>
            </a:pPr>
            <a:r>
              <a:rPr lang="he-IL" sz="2000" b="1" dirty="0"/>
              <a:t> </a:t>
            </a:r>
            <a:r>
              <a:rPr lang="he-IL" sz="2400" b="1" dirty="0"/>
              <a:t>פתיחת בי"ס במתווה בדיקות ללא </a:t>
            </a:r>
            <a:r>
              <a:rPr lang="he-IL" sz="2400" b="1" dirty="0" err="1"/>
              <a:t>בידודים</a:t>
            </a:r>
            <a:r>
              <a:rPr lang="he-IL" sz="2400" b="1" dirty="0"/>
              <a:t>- סיכון גבוה להחרפת ההתפרצות</a:t>
            </a:r>
          </a:p>
          <a:p>
            <a:pPr marL="0" indent="0" algn="just" fontAlgn="base">
              <a:spcBef>
                <a:spcPts val="0"/>
              </a:spcBef>
              <a:buNone/>
            </a:pPr>
            <a:endParaRPr lang="he-IL" sz="2000" b="1" dirty="0"/>
          </a:p>
          <a:p>
            <a:pPr algn="just" fontAlgn="base"/>
            <a:r>
              <a:rPr lang="he-IL" sz="2400" b="1" u="sng" dirty="0"/>
              <a:t>צעדים נדרשים</a:t>
            </a:r>
          </a:p>
          <a:p>
            <a:pPr marL="0" indent="0" algn="just" fontAlgn="base">
              <a:spcBef>
                <a:spcPts val="600"/>
              </a:spcBef>
              <a:buNone/>
            </a:pPr>
            <a:r>
              <a:rPr lang="he-IL" sz="2400" b="1" dirty="0"/>
              <a:t> - יעד: מעל 3 מיליון בזריקה 3 בספט'</a:t>
            </a:r>
          </a:p>
          <a:p>
            <a:pPr marL="0" indent="0" algn="just" fontAlgn="base">
              <a:spcBef>
                <a:spcPts val="600"/>
              </a:spcBef>
              <a:buNone/>
            </a:pPr>
            <a:r>
              <a:rPr lang="he-IL" sz="2400" b="1" dirty="0"/>
              <a:t> - שימור תו ירוק + סגול</a:t>
            </a:r>
          </a:p>
          <a:p>
            <a:pPr marL="0" indent="0" algn="just" fontAlgn="base">
              <a:spcBef>
                <a:spcPts val="600"/>
              </a:spcBef>
              <a:buNone/>
            </a:pPr>
            <a:r>
              <a:rPr lang="he-IL" sz="2400" b="1" dirty="0"/>
              <a:t> - פתיחת בי"ס רק במתווה זהיר: מסכות, </a:t>
            </a:r>
            <a:r>
              <a:rPr lang="he-IL" sz="2400" b="1" dirty="0" err="1"/>
              <a:t>בידודים</a:t>
            </a:r>
            <a:r>
              <a:rPr lang="he-IL" sz="2400" b="1" dirty="0"/>
              <a:t> (בדיקות אינן תחליף), אוורור</a:t>
            </a:r>
          </a:p>
          <a:p>
            <a:pPr marL="0" indent="0" algn="just" fontAlgn="base">
              <a:spcBef>
                <a:spcPts val="600"/>
              </a:spcBef>
              <a:buNone/>
            </a:pPr>
            <a:r>
              <a:rPr lang="he-IL" sz="2400" b="1" dirty="0"/>
              <a:t> - הגדרת יעדים לניהול ארוך טווח (1&gt;</a:t>
            </a:r>
            <a:r>
              <a:rPr lang="en-US" sz="2400" b="1" dirty="0"/>
              <a:t>R</a:t>
            </a:r>
            <a:r>
              <a:rPr lang="he-IL" sz="2400" b="1" dirty="0"/>
              <a:t>, פחות מ-100 מאומתים ביום)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83191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1002665"/>
            <a:ext cx="7772400" cy="5543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41866" y="254000"/>
            <a:ext cx="318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b="1" dirty="0"/>
              <a:t>גרף מתוך הצגה בדיון קבינט 3/8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61840" y="1381760"/>
            <a:ext cx="250987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he-IL" dirty="0"/>
          </a:p>
          <a:p>
            <a:r>
              <a:rPr lang="he-IL" dirty="0">
                <a:solidFill>
                  <a:srgbClr val="0000FF"/>
                </a:solidFill>
              </a:rPr>
              <a:t>הערכה לפי קשים</a:t>
            </a:r>
          </a:p>
          <a:p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6614160" y="3620254"/>
            <a:ext cx="285496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he-IL" dirty="0"/>
          </a:p>
          <a:p>
            <a:r>
              <a:rPr lang="he-IL" dirty="0"/>
              <a:t>הערכה לפי מאומתים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63182" y="204216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8855107" y="2273092"/>
            <a:ext cx="975043" cy="6514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75800" y="2925535"/>
            <a:ext cx="182293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המצב היום (22/8)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974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4B1186-1E41-6F42-85B6-30F3F478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2911"/>
            <a:ext cx="10515600" cy="2504534"/>
          </a:xfrm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4800" b="1" dirty="0">
                <a:solidFill>
                  <a:srgbClr val="002060"/>
                </a:solidFill>
                <a:latin typeface="+mn-lt"/>
                <a:cs typeface="+mn-cs"/>
              </a:rPr>
              <a:t>נגיף קורונה: הערכת מצב</a:t>
            </a:r>
            <a:br>
              <a:rPr lang="he-IL" sz="4800" b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he-IL" sz="4800" b="1" dirty="0">
                <a:solidFill>
                  <a:srgbClr val="002060"/>
                </a:solidFill>
                <a:latin typeface="+mn-lt"/>
                <a:cs typeface="+mn-cs"/>
              </a:rPr>
              <a:t/>
            </a:r>
            <a:br>
              <a:rPr lang="he-IL" sz="4800" b="1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he-I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פרופסור ערן סגל, מכון ויצמן למדע</a:t>
            </a:r>
            <a:br>
              <a:rPr lang="he-I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</a:br>
            <a:r>
              <a:rPr lang="he-I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/>
            </a:r>
            <a:br>
              <a:rPr lang="he-I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</a:b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22/8/2021</a:t>
            </a:r>
            <a:endParaRPr lang="aa-ET" sz="3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4777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86C64A-23E0-AD49-9534-BF33F5D9B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905" y="2147069"/>
            <a:ext cx="9289967" cy="434127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4633CAD-CE19-EB4F-805C-BE2663611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3" y="-12407"/>
            <a:ext cx="11488367" cy="648015"/>
          </a:xfrm>
        </p:spPr>
        <p:txBody>
          <a:bodyPr>
            <a:norm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שיפור בנתוני התחלואה</a:t>
            </a:r>
            <a:endParaRPr lang="aa-ET" sz="32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C247E56-972A-C844-A6DC-320EE1DB3630}"/>
              </a:ext>
            </a:extLst>
          </p:cNvPr>
          <p:cNvSpPr/>
          <p:nvPr/>
        </p:nvSpPr>
        <p:spPr>
          <a:xfrm>
            <a:off x="45393" y="57553"/>
            <a:ext cx="3459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פרופסור ערן סגל, מכון ויצמן למדע</a:t>
            </a:r>
            <a:endParaRPr lang="aa-ET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425FEE2-782A-1142-A108-6D0FDE3A50EF}"/>
              </a:ext>
            </a:extLst>
          </p:cNvPr>
          <p:cNvSpPr/>
          <p:nvPr/>
        </p:nvSpPr>
        <p:spPr>
          <a:xfrm rot="16200000">
            <a:off x="238563" y="3846397"/>
            <a:ext cx="23453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dirty="0"/>
              <a:t>מקדם הדבקה</a:t>
            </a:r>
            <a:endParaRPr lang="aa-ET" sz="28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5384264-F264-1842-82AA-B8D023D4CD5F}"/>
              </a:ext>
            </a:extLst>
          </p:cNvPr>
          <p:cNvCxnSpPr>
            <a:cxnSpLocks/>
          </p:cNvCxnSpPr>
          <p:nvPr/>
        </p:nvCxnSpPr>
        <p:spPr>
          <a:xfrm>
            <a:off x="2454529" y="5039419"/>
            <a:ext cx="7978469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3A32AC5-A776-4E43-8C44-78CB9D90911D}"/>
              </a:ext>
            </a:extLst>
          </p:cNvPr>
          <p:cNvSpPr/>
          <p:nvPr/>
        </p:nvSpPr>
        <p:spPr>
          <a:xfrm>
            <a:off x="2511539" y="4487901"/>
            <a:ext cx="88493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R=1</a:t>
            </a:r>
            <a:endParaRPr lang="aa-ET" sz="24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D00F174-5A83-384F-AF6B-B1A62A29CC8C}"/>
              </a:ext>
            </a:extLst>
          </p:cNvPr>
          <p:cNvSpPr/>
          <p:nvPr/>
        </p:nvSpPr>
        <p:spPr>
          <a:xfrm>
            <a:off x="2840476" y="1099114"/>
            <a:ext cx="6725237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he-IL" sz="2800" b="1" dirty="0">
                <a:solidFill>
                  <a:schemeClr val="bg1"/>
                </a:solidFill>
              </a:rPr>
              <a:t>מקדם ההדבקה יורד מהר יותר מהתרחיש שהוצג בישיבת הקבינט של ה-10 לאוגוסט </a:t>
            </a:r>
            <a:endParaRPr lang="aa-E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524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4633CAD-CE19-EB4F-805C-BE2663611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3" y="-12407"/>
            <a:ext cx="11488367" cy="648015"/>
          </a:xfrm>
        </p:spPr>
        <p:txBody>
          <a:bodyPr>
            <a:norm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שיפור בנתוני התחלואה</a:t>
            </a:r>
            <a:endParaRPr lang="aa-ET" sz="32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C247E56-972A-C844-A6DC-320EE1DB3630}"/>
              </a:ext>
            </a:extLst>
          </p:cNvPr>
          <p:cNvSpPr/>
          <p:nvPr/>
        </p:nvSpPr>
        <p:spPr>
          <a:xfrm>
            <a:off x="45393" y="57553"/>
            <a:ext cx="3459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פרופסור ערן סגל, מכון ויצמן למדע</a:t>
            </a:r>
            <a:endParaRPr lang="aa-ET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3D68C6-A024-ED41-AA36-FD2794F69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627" y="2001601"/>
            <a:ext cx="10120789" cy="47988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9D6CFC0-967C-4E41-A903-6369D25B1CE8}"/>
              </a:ext>
            </a:extLst>
          </p:cNvPr>
          <p:cNvSpPr/>
          <p:nvPr/>
        </p:nvSpPr>
        <p:spPr>
          <a:xfrm>
            <a:off x="2556466" y="1326702"/>
            <a:ext cx="773511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he-IL" sz="2800" b="1" dirty="0">
                <a:solidFill>
                  <a:schemeClr val="bg1"/>
                </a:solidFill>
              </a:rPr>
              <a:t>ירידה בקצב העלייה של מספר החולים קשה החדשים</a:t>
            </a:r>
            <a:endParaRPr lang="aa-ET" sz="2800" b="1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557C8DB-B667-C34F-ABEB-D6EF17F3FA42}"/>
              </a:ext>
            </a:extLst>
          </p:cNvPr>
          <p:cNvSpPr/>
          <p:nvPr/>
        </p:nvSpPr>
        <p:spPr>
          <a:xfrm>
            <a:off x="9017541" y="1888834"/>
            <a:ext cx="3093401" cy="28193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4915867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4633CAD-CE19-EB4F-805C-BE2663611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3" y="-12407"/>
            <a:ext cx="11488367" cy="648015"/>
          </a:xfrm>
        </p:spPr>
        <p:txBody>
          <a:bodyPr>
            <a:norm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שיפור בנתוני התחלואה</a:t>
            </a:r>
            <a:endParaRPr lang="aa-ET" sz="32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C247E56-972A-C844-A6DC-320EE1DB3630}"/>
              </a:ext>
            </a:extLst>
          </p:cNvPr>
          <p:cNvSpPr/>
          <p:nvPr/>
        </p:nvSpPr>
        <p:spPr>
          <a:xfrm>
            <a:off x="45393" y="57553"/>
            <a:ext cx="3459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פרופסור ערן סגל, מכון ויצמן למדע</a:t>
            </a:r>
            <a:endParaRPr lang="aa-ET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9D6CFC0-967C-4E41-A903-6369D25B1CE8}"/>
              </a:ext>
            </a:extLst>
          </p:cNvPr>
          <p:cNvSpPr/>
          <p:nvPr/>
        </p:nvSpPr>
        <p:spPr>
          <a:xfrm>
            <a:off x="1955261" y="1326702"/>
            <a:ext cx="9251005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he-IL" sz="2800" b="1" dirty="0">
                <a:solidFill>
                  <a:schemeClr val="bg1"/>
                </a:solidFill>
              </a:rPr>
              <a:t>ירידה גדולה יותר במקדם ההדבקה של החולים קשה החדשים</a:t>
            </a:r>
            <a:endParaRPr lang="aa-ET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837580-CCAE-424E-A935-9FC9380E4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099" y="2141571"/>
            <a:ext cx="9379366" cy="453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xmlns="" id="{47B96A85-64E4-4BA0-9336-F80ECD1E8B3B}"/>
              </a:ext>
            </a:extLst>
          </p:cNvPr>
          <p:cNvSpPr/>
          <p:nvPr/>
        </p:nvSpPr>
        <p:spPr>
          <a:xfrm>
            <a:off x="0" y="1430103"/>
            <a:ext cx="3474886" cy="2968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76" y="17884"/>
                </a:moveTo>
                <a:cubicBezTo>
                  <a:pt x="12834" y="17966"/>
                  <a:pt x="12893" y="18048"/>
                  <a:pt x="12951" y="18143"/>
                </a:cubicBezTo>
                <a:cubicBezTo>
                  <a:pt x="12986" y="18184"/>
                  <a:pt x="13009" y="18238"/>
                  <a:pt x="13044" y="18279"/>
                </a:cubicBezTo>
                <a:cubicBezTo>
                  <a:pt x="13160" y="18456"/>
                  <a:pt x="13288" y="18619"/>
                  <a:pt x="13416" y="18783"/>
                </a:cubicBezTo>
                <a:cubicBezTo>
                  <a:pt x="13439" y="18810"/>
                  <a:pt x="13462" y="18837"/>
                  <a:pt x="13485" y="18864"/>
                </a:cubicBezTo>
                <a:cubicBezTo>
                  <a:pt x="13590" y="19000"/>
                  <a:pt x="13706" y="19136"/>
                  <a:pt x="13823" y="19259"/>
                </a:cubicBezTo>
                <a:cubicBezTo>
                  <a:pt x="13869" y="19313"/>
                  <a:pt x="13916" y="19354"/>
                  <a:pt x="13951" y="19409"/>
                </a:cubicBezTo>
                <a:cubicBezTo>
                  <a:pt x="14055" y="19518"/>
                  <a:pt x="14148" y="19626"/>
                  <a:pt x="14253" y="19722"/>
                </a:cubicBezTo>
                <a:cubicBezTo>
                  <a:pt x="14299" y="19763"/>
                  <a:pt x="14346" y="19817"/>
                  <a:pt x="14392" y="19858"/>
                </a:cubicBezTo>
                <a:cubicBezTo>
                  <a:pt x="14532" y="19994"/>
                  <a:pt x="14660" y="20116"/>
                  <a:pt x="14799" y="20239"/>
                </a:cubicBezTo>
                <a:cubicBezTo>
                  <a:pt x="14811" y="20253"/>
                  <a:pt x="14822" y="20266"/>
                  <a:pt x="14834" y="20266"/>
                </a:cubicBezTo>
                <a:cubicBezTo>
                  <a:pt x="14985" y="20402"/>
                  <a:pt x="15136" y="20525"/>
                  <a:pt x="15299" y="20647"/>
                </a:cubicBezTo>
                <a:cubicBezTo>
                  <a:pt x="15346" y="20688"/>
                  <a:pt x="15392" y="20715"/>
                  <a:pt x="15439" y="20756"/>
                </a:cubicBezTo>
                <a:cubicBezTo>
                  <a:pt x="15508" y="20811"/>
                  <a:pt x="15578" y="20865"/>
                  <a:pt x="15648" y="20906"/>
                </a:cubicBezTo>
                <a:cubicBezTo>
                  <a:pt x="14613" y="21369"/>
                  <a:pt x="13520" y="21600"/>
                  <a:pt x="12393" y="21600"/>
                </a:cubicBezTo>
                <a:lnTo>
                  <a:pt x="35" y="21600"/>
                </a:lnTo>
                <a:lnTo>
                  <a:pt x="35" y="17898"/>
                </a:lnTo>
                <a:lnTo>
                  <a:pt x="12393" y="17898"/>
                </a:lnTo>
                <a:cubicBezTo>
                  <a:pt x="12509" y="17912"/>
                  <a:pt x="12637" y="17898"/>
                  <a:pt x="12776" y="17884"/>
                </a:cubicBezTo>
                <a:close/>
                <a:moveTo>
                  <a:pt x="17194" y="15121"/>
                </a:moveTo>
                <a:cubicBezTo>
                  <a:pt x="17206" y="15135"/>
                  <a:pt x="17229" y="15162"/>
                  <a:pt x="17240" y="15176"/>
                </a:cubicBezTo>
                <a:cubicBezTo>
                  <a:pt x="17275" y="15217"/>
                  <a:pt x="17322" y="15257"/>
                  <a:pt x="17357" y="15312"/>
                </a:cubicBezTo>
                <a:cubicBezTo>
                  <a:pt x="17426" y="15394"/>
                  <a:pt x="17508" y="15462"/>
                  <a:pt x="17578" y="15543"/>
                </a:cubicBezTo>
                <a:cubicBezTo>
                  <a:pt x="17624" y="15584"/>
                  <a:pt x="17671" y="15625"/>
                  <a:pt x="17705" y="15666"/>
                </a:cubicBezTo>
                <a:cubicBezTo>
                  <a:pt x="17787" y="15734"/>
                  <a:pt x="17868" y="15802"/>
                  <a:pt x="17950" y="15870"/>
                </a:cubicBezTo>
                <a:cubicBezTo>
                  <a:pt x="17996" y="15911"/>
                  <a:pt x="18043" y="15938"/>
                  <a:pt x="18078" y="15979"/>
                </a:cubicBezTo>
                <a:cubicBezTo>
                  <a:pt x="18171" y="16047"/>
                  <a:pt x="18264" y="16115"/>
                  <a:pt x="18357" y="16169"/>
                </a:cubicBezTo>
                <a:cubicBezTo>
                  <a:pt x="18391" y="16197"/>
                  <a:pt x="18426" y="16210"/>
                  <a:pt x="18461" y="16237"/>
                </a:cubicBezTo>
                <a:cubicBezTo>
                  <a:pt x="18589" y="16319"/>
                  <a:pt x="18729" y="16387"/>
                  <a:pt x="18868" y="16455"/>
                </a:cubicBezTo>
                <a:cubicBezTo>
                  <a:pt x="18891" y="16469"/>
                  <a:pt x="18915" y="16469"/>
                  <a:pt x="18938" y="16482"/>
                </a:cubicBezTo>
                <a:cubicBezTo>
                  <a:pt x="19054" y="16537"/>
                  <a:pt x="19170" y="16578"/>
                  <a:pt x="19287" y="16632"/>
                </a:cubicBezTo>
                <a:cubicBezTo>
                  <a:pt x="19333" y="16646"/>
                  <a:pt x="19391" y="16659"/>
                  <a:pt x="19438" y="16687"/>
                </a:cubicBezTo>
                <a:cubicBezTo>
                  <a:pt x="19531" y="16714"/>
                  <a:pt x="19624" y="16741"/>
                  <a:pt x="19717" y="16768"/>
                </a:cubicBezTo>
                <a:cubicBezTo>
                  <a:pt x="19775" y="16782"/>
                  <a:pt x="19833" y="16795"/>
                  <a:pt x="19891" y="16809"/>
                </a:cubicBezTo>
                <a:cubicBezTo>
                  <a:pt x="19938" y="16823"/>
                  <a:pt x="19984" y="16823"/>
                  <a:pt x="20031" y="16836"/>
                </a:cubicBezTo>
                <a:cubicBezTo>
                  <a:pt x="21065" y="15053"/>
                  <a:pt x="21600" y="12971"/>
                  <a:pt x="21600" y="10807"/>
                </a:cubicBezTo>
                <a:cubicBezTo>
                  <a:pt x="21600" y="8547"/>
                  <a:pt x="21007" y="6370"/>
                  <a:pt x="19879" y="4532"/>
                </a:cubicBezTo>
                <a:cubicBezTo>
                  <a:pt x="18984" y="3062"/>
                  <a:pt x="17775" y="1865"/>
                  <a:pt x="16403" y="1089"/>
                </a:cubicBezTo>
                <a:cubicBezTo>
                  <a:pt x="15136" y="367"/>
                  <a:pt x="13776" y="0"/>
                  <a:pt x="12358" y="0"/>
                </a:cubicBezTo>
                <a:lnTo>
                  <a:pt x="0" y="0"/>
                </a:lnTo>
                <a:lnTo>
                  <a:pt x="0" y="3702"/>
                </a:lnTo>
                <a:lnTo>
                  <a:pt x="12358" y="3702"/>
                </a:lnTo>
                <a:cubicBezTo>
                  <a:pt x="12486" y="3702"/>
                  <a:pt x="12614" y="3716"/>
                  <a:pt x="12741" y="3716"/>
                </a:cubicBezTo>
                <a:lnTo>
                  <a:pt x="12741" y="3702"/>
                </a:lnTo>
                <a:lnTo>
                  <a:pt x="12997" y="3729"/>
                </a:lnTo>
                <a:cubicBezTo>
                  <a:pt x="14125" y="3865"/>
                  <a:pt x="15194" y="4383"/>
                  <a:pt x="16090" y="5199"/>
                </a:cubicBezTo>
                <a:cubicBezTo>
                  <a:pt x="16392" y="5471"/>
                  <a:pt x="16659" y="5771"/>
                  <a:pt x="16915" y="6111"/>
                </a:cubicBezTo>
                <a:lnTo>
                  <a:pt x="17171" y="6451"/>
                </a:lnTo>
                <a:lnTo>
                  <a:pt x="17159" y="6465"/>
                </a:lnTo>
                <a:cubicBezTo>
                  <a:pt x="17985" y="7717"/>
                  <a:pt x="18438" y="9242"/>
                  <a:pt x="18438" y="10807"/>
                </a:cubicBezTo>
                <a:cubicBezTo>
                  <a:pt x="18461" y="12358"/>
                  <a:pt x="18008" y="13883"/>
                  <a:pt x="17194" y="1512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xmlns="" id="{73E08DC3-D1AC-4BF3-AC54-3E0EB5185887}"/>
              </a:ext>
            </a:extLst>
          </p:cNvPr>
          <p:cNvSpPr/>
          <p:nvPr/>
        </p:nvSpPr>
        <p:spPr>
          <a:xfrm>
            <a:off x="1870228" y="1430103"/>
            <a:ext cx="5034642" cy="2971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14" y="3697"/>
                </a:moveTo>
                <a:cubicBezTo>
                  <a:pt x="6074" y="3616"/>
                  <a:pt x="6034" y="3534"/>
                  <a:pt x="5994" y="3453"/>
                </a:cubicBezTo>
                <a:cubicBezTo>
                  <a:pt x="5970" y="3412"/>
                  <a:pt x="5954" y="3358"/>
                  <a:pt x="5930" y="3317"/>
                </a:cubicBezTo>
                <a:cubicBezTo>
                  <a:pt x="5849" y="3140"/>
                  <a:pt x="5761" y="2977"/>
                  <a:pt x="5673" y="2814"/>
                </a:cubicBezTo>
                <a:cubicBezTo>
                  <a:pt x="5657" y="2787"/>
                  <a:pt x="5641" y="2759"/>
                  <a:pt x="5625" y="2732"/>
                </a:cubicBezTo>
                <a:cubicBezTo>
                  <a:pt x="5552" y="2596"/>
                  <a:pt x="5472" y="2474"/>
                  <a:pt x="5400" y="2338"/>
                </a:cubicBezTo>
                <a:cubicBezTo>
                  <a:pt x="5368" y="2284"/>
                  <a:pt x="5336" y="2243"/>
                  <a:pt x="5304" y="2189"/>
                </a:cubicBezTo>
                <a:cubicBezTo>
                  <a:pt x="5239" y="2080"/>
                  <a:pt x="5167" y="1971"/>
                  <a:pt x="5095" y="1876"/>
                </a:cubicBezTo>
                <a:cubicBezTo>
                  <a:pt x="5063" y="1835"/>
                  <a:pt x="5031" y="1781"/>
                  <a:pt x="4999" y="1740"/>
                </a:cubicBezTo>
                <a:cubicBezTo>
                  <a:pt x="4902" y="1604"/>
                  <a:pt x="4814" y="1482"/>
                  <a:pt x="4718" y="1359"/>
                </a:cubicBezTo>
                <a:cubicBezTo>
                  <a:pt x="4710" y="1346"/>
                  <a:pt x="4702" y="1332"/>
                  <a:pt x="4694" y="1332"/>
                </a:cubicBezTo>
                <a:cubicBezTo>
                  <a:pt x="4590" y="1196"/>
                  <a:pt x="4485" y="1074"/>
                  <a:pt x="4373" y="952"/>
                </a:cubicBezTo>
                <a:cubicBezTo>
                  <a:pt x="4341" y="911"/>
                  <a:pt x="4309" y="884"/>
                  <a:pt x="4277" y="843"/>
                </a:cubicBezTo>
                <a:cubicBezTo>
                  <a:pt x="4228" y="788"/>
                  <a:pt x="4188" y="734"/>
                  <a:pt x="4140" y="693"/>
                </a:cubicBezTo>
                <a:cubicBezTo>
                  <a:pt x="4854" y="231"/>
                  <a:pt x="5609" y="0"/>
                  <a:pt x="6387" y="0"/>
                </a:cubicBezTo>
                <a:lnTo>
                  <a:pt x="15221" y="0"/>
                </a:lnTo>
                <a:cubicBezTo>
                  <a:pt x="16200" y="0"/>
                  <a:pt x="17139" y="367"/>
                  <a:pt x="18013" y="1087"/>
                </a:cubicBezTo>
                <a:cubicBezTo>
                  <a:pt x="18960" y="1876"/>
                  <a:pt x="19795" y="3072"/>
                  <a:pt x="20412" y="4527"/>
                </a:cubicBezTo>
                <a:cubicBezTo>
                  <a:pt x="21191" y="6375"/>
                  <a:pt x="21600" y="8537"/>
                  <a:pt x="21600" y="10793"/>
                </a:cubicBezTo>
                <a:cubicBezTo>
                  <a:pt x="21600" y="12955"/>
                  <a:pt x="21223" y="15021"/>
                  <a:pt x="20517" y="16815"/>
                </a:cubicBezTo>
                <a:cubicBezTo>
                  <a:pt x="20485" y="16802"/>
                  <a:pt x="20453" y="16802"/>
                  <a:pt x="20421" y="16788"/>
                </a:cubicBezTo>
                <a:cubicBezTo>
                  <a:pt x="20380" y="16774"/>
                  <a:pt x="20340" y="16761"/>
                  <a:pt x="20300" y="16747"/>
                </a:cubicBezTo>
                <a:cubicBezTo>
                  <a:pt x="20236" y="16720"/>
                  <a:pt x="20172" y="16693"/>
                  <a:pt x="20108" y="16666"/>
                </a:cubicBezTo>
                <a:cubicBezTo>
                  <a:pt x="20075" y="16652"/>
                  <a:pt x="20035" y="16638"/>
                  <a:pt x="20003" y="16611"/>
                </a:cubicBezTo>
                <a:cubicBezTo>
                  <a:pt x="19923" y="16570"/>
                  <a:pt x="19843" y="16516"/>
                  <a:pt x="19763" y="16462"/>
                </a:cubicBezTo>
                <a:cubicBezTo>
                  <a:pt x="19747" y="16448"/>
                  <a:pt x="19730" y="16434"/>
                  <a:pt x="19714" y="16434"/>
                </a:cubicBezTo>
                <a:cubicBezTo>
                  <a:pt x="19618" y="16367"/>
                  <a:pt x="19530" y="16299"/>
                  <a:pt x="19434" y="16217"/>
                </a:cubicBezTo>
                <a:cubicBezTo>
                  <a:pt x="19410" y="16190"/>
                  <a:pt x="19385" y="16163"/>
                  <a:pt x="19353" y="16149"/>
                </a:cubicBezTo>
                <a:cubicBezTo>
                  <a:pt x="19289" y="16095"/>
                  <a:pt x="19225" y="16027"/>
                  <a:pt x="19161" y="15959"/>
                </a:cubicBezTo>
                <a:cubicBezTo>
                  <a:pt x="19129" y="15918"/>
                  <a:pt x="19097" y="15891"/>
                  <a:pt x="19064" y="15850"/>
                </a:cubicBezTo>
                <a:cubicBezTo>
                  <a:pt x="19008" y="15782"/>
                  <a:pt x="18952" y="15728"/>
                  <a:pt x="18904" y="15660"/>
                </a:cubicBezTo>
                <a:cubicBezTo>
                  <a:pt x="18872" y="15619"/>
                  <a:pt x="18840" y="15578"/>
                  <a:pt x="18808" y="15537"/>
                </a:cubicBezTo>
                <a:cubicBezTo>
                  <a:pt x="18760" y="15469"/>
                  <a:pt x="18703" y="15388"/>
                  <a:pt x="18655" y="15320"/>
                </a:cubicBezTo>
                <a:cubicBezTo>
                  <a:pt x="18623" y="15279"/>
                  <a:pt x="18599" y="15238"/>
                  <a:pt x="18567" y="15184"/>
                </a:cubicBezTo>
                <a:cubicBezTo>
                  <a:pt x="18559" y="15170"/>
                  <a:pt x="18543" y="15143"/>
                  <a:pt x="18535" y="15130"/>
                </a:cubicBezTo>
                <a:cubicBezTo>
                  <a:pt x="19097" y="13893"/>
                  <a:pt x="19410" y="12370"/>
                  <a:pt x="19410" y="10807"/>
                </a:cubicBezTo>
                <a:cubicBezTo>
                  <a:pt x="19410" y="9230"/>
                  <a:pt x="19097" y="7707"/>
                  <a:pt x="18527" y="6470"/>
                </a:cubicBezTo>
                <a:lnTo>
                  <a:pt x="18535" y="6457"/>
                </a:lnTo>
                <a:lnTo>
                  <a:pt x="18358" y="6117"/>
                </a:lnTo>
                <a:cubicBezTo>
                  <a:pt x="18182" y="5777"/>
                  <a:pt x="17989" y="5478"/>
                  <a:pt x="17789" y="5206"/>
                </a:cubicBezTo>
                <a:cubicBezTo>
                  <a:pt x="17171" y="4391"/>
                  <a:pt x="16441" y="3874"/>
                  <a:pt x="15654" y="3738"/>
                </a:cubicBezTo>
                <a:lnTo>
                  <a:pt x="15478" y="3711"/>
                </a:lnTo>
                <a:lnTo>
                  <a:pt x="15478" y="3725"/>
                </a:lnTo>
                <a:cubicBezTo>
                  <a:pt x="15390" y="3711"/>
                  <a:pt x="15301" y="3711"/>
                  <a:pt x="15213" y="3711"/>
                </a:cubicBezTo>
                <a:lnTo>
                  <a:pt x="6379" y="3711"/>
                </a:lnTo>
                <a:cubicBezTo>
                  <a:pt x="6299" y="3684"/>
                  <a:pt x="6210" y="3684"/>
                  <a:pt x="6114" y="3697"/>
                </a:cubicBezTo>
                <a:close/>
                <a:moveTo>
                  <a:pt x="15221" y="21600"/>
                </a:moveTo>
                <a:cubicBezTo>
                  <a:pt x="15999" y="21600"/>
                  <a:pt x="16754" y="21369"/>
                  <a:pt x="17468" y="20907"/>
                </a:cubicBezTo>
                <a:cubicBezTo>
                  <a:pt x="17420" y="20852"/>
                  <a:pt x="17371" y="20812"/>
                  <a:pt x="17331" y="20757"/>
                </a:cubicBezTo>
                <a:cubicBezTo>
                  <a:pt x="17299" y="20716"/>
                  <a:pt x="17267" y="20689"/>
                  <a:pt x="17235" y="20648"/>
                </a:cubicBezTo>
                <a:cubicBezTo>
                  <a:pt x="17123" y="20526"/>
                  <a:pt x="17018" y="20404"/>
                  <a:pt x="16914" y="20268"/>
                </a:cubicBezTo>
                <a:cubicBezTo>
                  <a:pt x="16906" y="20254"/>
                  <a:pt x="16898" y="20241"/>
                  <a:pt x="16890" y="20241"/>
                </a:cubicBezTo>
                <a:cubicBezTo>
                  <a:pt x="16794" y="20118"/>
                  <a:pt x="16697" y="19996"/>
                  <a:pt x="16609" y="19860"/>
                </a:cubicBezTo>
                <a:cubicBezTo>
                  <a:pt x="16577" y="19819"/>
                  <a:pt x="16545" y="19765"/>
                  <a:pt x="16513" y="19724"/>
                </a:cubicBezTo>
                <a:cubicBezTo>
                  <a:pt x="16441" y="19615"/>
                  <a:pt x="16377" y="19520"/>
                  <a:pt x="16304" y="19411"/>
                </a:cubicBezTo>
                <a:cubicBezTo>
                  <a:pt x="16272" y="19357"/>
                  <a:pt x="16240" y="19316"/>
                  <a:pt x="16208" y="19262"/>
                </a:cubicBezTo>
                <a:cubicBezTo>
                  <a:pt x="16128" y="19140"/>
                  <a:pt x="16056" y="19004"/>
                  <a:pt x="15983" y="18868"/>
                </a:cubicBezTo>
                <a:cubicBezTo>
                  <a:pt x="15967" y="18841"/>
                  <a:pt x="15951" y="18813"/>
                  <a:pt x="15935" y="18773"/>
                </a:cubicBezTo>
                <a:cubicBezTo>
                  <a:pt x="15847" y="18609"/>
                  <a:pt x="15759" y="18446"/>
                  <a:pt x="15678" y="18270"/>
                </a:cubicBezTo>
                <a:cubicBezTo>
                  <a:pt x="15654" y="18215"/>
                  <a:pt x="15630" y="18174"/>
                  <a:pt x="15606" y="18120"/>
                </a:cubicBezTo>
                <a:cubicBezTo>
                  <a:pt x="15566" y="18039"/>
                  <a:pt x="15526" y="17957"/>
                  <a:pt x="15494" y="17875"/>
                </a:cubicBezTo>
                <a:cubicBezTo>
                  <a:pt x="15406" y="17889"/>
                  <a:pt x="15309" y="17889"/>
                  <a:pt x="15221" y="17889"/>
                </a:cubicBezTo>
                <a:lnTo>
                  <a:pt x="6387" y="17889"/>
                </a:lnTo>
                <a:cubicBezTo>
                  <a:pt x="6299" y="17889"/>
                  <a:pt x="6210" y="17875"/>
                  <a:pt x="6122" y="17875"/>
                </a:cubicBezTo>
                <a:lnTo>
                  <a:pt x="6122" y="17889"/>
                </a:lnTo>
                <a:lnTo>
                  <a:pt x="5946" y="17862"/>
                </a:lnTo>
                <a:cubicBezTo>
                  <a:pt x="4903" y="17671"/>
                  <a:pt x="3940" y="16829"/>
                  <a:pt x="3242" y="15483"/>
                </a:cubicBezTo>
                <a:lnTo>
                  <a:pt x="3065" y="15143"/>
                </a:lnTo>
                <a:lnTo>
                  <a:pt x="3073" y="15130"/>
                </a:lnTo>
                <a:cubicBezTo>
                  <a:pt x="2503" y="13879"/>
                  <a:pt x="2190" y="12356"/>
                  <a:pt x="2190" y="10793"/>
                </a:cubicBezTo>
                <a:cubicBezTo>
                  <a:pt x="2190" y="9230"/>
                  <a:pt x="2495" y="7708"/>
                  <a:pt x="3065" y="6470"/>
                </a:cubicBezTo>
                <a:cubicBezTo>
                  <a:pt x="3057" y="6457"/>
                  <a:pt x="3041" y="6430"/>
                  <a:pt x="3033" y="6416"/>
                </a:cubicBezTo>
                <a:cubicBezTo>
                  <a:pt x="3009" y="6375"/>
                  <a:pt x="2977" y="6321"/>
                  <a:pt x="2945" y="6280"/>
                </a:cubicBezTo>
                <a:cubicBezTo>
                  <a:pt x="2897" y="6199"/>
                  <a:pt x="2848" y="6131"/>
                  <a:pt x="2792" y="6063"/>
                </a:cubicBezTo>
                <a:cubicBezTo>
                  <a:pt x="2760" y="6022"/>
                  <a:pt x="2728" y="5981"/>
                  <a:pt x="2696" y="5940"/>
                </a:cubicBezTo>
                <a:cubicBezTo>
                  <a:pt x="2640" y="5872"/>
                  <a:pt x="2592" y="5804"/>
                  <a:pt x="2536" y="5750"/>
                </a:cubicBezTo>
                <a:cubicBezTo>
                  <a:pt x="2503" y="5709"/>
                  <a:pt x="2471" y="5682"/>
                  <a:pt x="2439" y="5641"/>
                </a:cubicBezTo>
                <a:cubicBezTo>
                  <a:pt x="2375" y="5573"/>
                  <a:pt x="2311" y="5519"/>
                  <a:pt x="2247" y="5451"/>
                </a:cubicBezTo>
                <a:cubicBezTo>
                  <a:pt x="2223" y="5424"/>
                  <a:pt x="2199" y="5397"/>
                  <a:pt x="2166" y="5383"/>
                </a:cubicBezTo>
                <a:cubicBezTo>
                  <a:pt x="2078" y="5301"/>
                  <a:pt x="1982" y="5233"/>
                  <a:pt x="1886" y="5166"/>
                </a:cubicBezTo>
                <a:cubicBezTo>
                  <a:pt x="1870" y="5152"/>
                  <a:pt x="1854" y="5138"/>
                  <a:pt x="1837" y="5138"/>
                </a:cubicBezTo>
                <a:cubicBezTo>
                  <a:pt x="1757" y="5084"/>
                  <a:pt x="1677" y="5043"/>
                  <a:pt x="1597" y="4989"/>
                </a:cubicBezTo>
                <a:cubicBezTo>
                  <a:pt x="1565" y="4975"/>
                  <a:pt x="1525" y="4962"/>
                  <a:pt x="1492" y="4934"/>
                </a:cubicBezTo>
                <a:cubicBezTo>
                  <a:pt x="1428" y="4907"/>
                  <a:pt x="1364" y="4880"/>
                  <a:pt x="1300" y="4853"/>
                </a:cubicBezTo>
                <a:cubicBezTo>
                  <a:pt x="1260" y="4839"/>
                  <a:pt x="1220" y="4826"/>
                  <a:pt x="1179" y="4812"/>
                </a:cubicBezTo>
                <a:cubicBezTo>
                  <a:pt x="1147" y="4798"/>
                  <a:pt x="1115" y="4798"/>
                  <a:pt x="1083" y="4785"/>
                </a:cubicBezTo>
                <a:cubicBezTo>
                  <a:pt x="369" y="6566"/>
                  <a:pt x="0" y="8645"/>
                  <a:pt x="0" y="10807"/>
                </a:cubicBezTo>
                <a:cubicBezTo>
                  <a:pt x="0" y="13063"/>
                  <a:pt x="409" y="15238"/>
                  <a:pt x="1188" y="17073"/>
                </a:cubicBezTo>
                <a:cubicBezTo>
                  <a:pt x="1805" y="18541"/>
                  <a:pt x="2640" y="19724"/>
                  <a:pt x="3587" y="20513"/>
                </a:cubicBezTo>
                <a:cubicBezTo>
                  <a:pt x="4461" y="21233"/>
                  <a:pt x="5400" y="21600"/>
                  <a:pt x="6379" y="21600"/>
                </a:cubicBezTo>
                <a:lnTo>
                  <a:pt x="15221" y="21600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xmlns="" id="{946C8D97-2E63-4432-B54E-51875300C9FD}"/>
              </a:ext>
            </a:extLst>
          </p:cNvPr>
          <p:cNvSpPr/>
          <p:nvPr/>
        </p:nvSpPr>
        <p:spPr>
          <a:xfrm>
            <a:off x="8715257" y="1430103"/>
            <a:ext cx="3476743" cy="2971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54" y="3711"/>
                </a:moveTo>
                <a:cubicBezTo>
                  <a:pt x="8796" y="3629"/>
                  <a:pt x="8738" y="3548"/>
                  <a:pt x="8680" y="3466"/>
                </a:cubicBezTo>
                <a:cubicBezTo>
                  <a:pt x="8645" y="3426"/>
                  <a:pt x="8621" y="3371"/>
                  <a:pt x="8587" y="3330"/>
                </a:cubicBezTo>
                <a:cubicBezTo>
                  <a:pt x="8470" y="3154"/>
                  <a:pt x="8343" y="2991"/>
                  <a:pt x="8215" y="2827"/>
                </a:cubicBezTo>
                <a:cubicBezTo>
                  <a:pt x="8192" y="2800"/>
                  <a:pt x="8168" y="2773"/>
                  <a:pt x="8145" y="2746"/>
                </a:cubicBezTo>
                <a:cubicBezTo>
                  <a:pt x="8040" y="2610"/>
                  <a:pt x="7924" y="2474"/>
                  <a:pt x="7808" y="2352"/>
                </a:cubicBezTo>
                <a:cubicBezTo>
                  <a:pt x="7762" y="2297"/>
                  <a:pt x="7715" y="2257"/>
                  <a:pt x="7680" y="2202"/>
                </a:cubicBezTo>
                <a:cubicBezTo>
                  <a:pt x="7576" y="2093"/>
                  <a:pt x="7483" y="1985"/>
                  <a:pt x="7378" y="1876"/>
                </a:cubicBezTo>
                <a:cubicBezTo>
                  <a:pt x="7332" y="1835"/>
                  <a:pt x="7285" y="1781"/>
                  <a:pt x="7250" y="1740"/>
                </a:cubicBezTo>
                <a:cubicBezTo>
                  <a:pt x="7111" y="1604"/>
                  <a:pt x="6972" y="1482"/>
                  <a:pt x="6832" y="1359"/>
                </a:cubicBezTo>
                <a:cubicBezTo>
                  <a:pt x="6820" y="1346"/>
                  <a:pt x="6809" y="1346"/>
                  <a:pt x="6797" y="1332"/>
                </a:cubicBezTo>
                <a:cubicBezTo>
                  <a:pt x="6646" y="1196"/>
                  <a:pt x="6495" y="1074"/>
                  <a:pt x="6332" y="952"/>
                </a:cubicBezTo>
                <a:cubicBezTo>
                  <a:pt x="6286" y="911"/>
                  <a:pt x="6240" y="884"/>
                  <a:pt x="6193" y="843"/>
                </a:cubicBezTo>
                <a:cubicBezTo>
                  <a:pt x="6123" y="788"/>
                  <a:pt x="6065" y="748"/>
                  <a:pt x="5995" y="693"/>
                </a:cubicBezTo>
                <a:cubicBezTo>
                  <a:pt x="7030" y="231"/>
                  <a:pt x="8122" y="0"/>
                  <a:pt x="9249" y="0"/>
                </a:cubicBezTo>
                <a:lnTo>
                  <a:pt x="21600" y="0"/>
                </a:lnTo>
                <a:lnTo>
                  <a:pt x="21600" y="3697"/>
                </a:lnTo>
                <a:lnTo>
                  <a:pt x="9249" y="3697"/>
                </a:lnTo>
                <a:cubicBezTo>
                  <a:pt x="9121" y="3697"/>
                  <a:pt x="8982" y="3697"/>
                  <a:pt x="8854" y="3711"/>
                </a:cubicBezTo>
                <a:close/>
                <a:moveTo>
                  <a:pt x="4439" y="6470"/>
                </a:moveTo>
                <a:cubicBezTo>
                  <a:pt x="4427" y="6457"/>
                  <a:pt x="4404" y="6430"/>
                  <a:pt x="4392" y="6416"/>
                </a:cubicBezTo>
                <a:cubicBezTo>
                  <a:pt x="4357" y="6375"/>
                  <a:pt x="4311" y="6335"/>
                  <a:pt x="4264" y="6280"/>
                </a:cubicBezTo>
                <a:cubicBezTo>
                  <a:pt x="4195" y="6199"/>
                  <a:pt x="4125" y="6131"/>
                  <a:pt x="4044" y="6063"/>
                </a:cubicBezTo>
                <a:cubicBezTo>
                  <a:pt x="3997" y="6022"/>
                  <a:pt x="3951" y="5981"/>
                  <a:pt x="3904" y="5940"/>
                </a:cubicBezTo>
                <a:cubicBezTo>
                  <a:pt x="3823" y="5872"/>
                  <a:pt x="3753" y="5804"/>
                  <a:pt x="3672" y="5750"/>
                </a:cubicBezTo>
                <a:cubicBezTo>
                  <a:pt x="3625" y="5709"/>
                  <a:pt x="3579" y="5682"/>
                  <a:pt x="3532" y="5641"/>
                </a:cubicBezTo>
                <a:cubicBezTo>
                  <a:pt x="3439" y="5573"/>
                  <a:pt x="3346" y="5519"/>
                  <a:pt x="3253" y="5451"/>
                </a:cubicBezTo>
                <a:cubicBezTo>
                  <a:pt x="3219" y="5424"/>
                  <a:pt x="3172" y="5397"/>
                  <a:pt x="3137" y="5369"/>
                </a:cubicBezTo>
                <a:cubicBezTo>
                  <a:pt x="3009" y="5288"/>
                  <a:pt x="2870" y="5220"/>
                  <a:pt x="2731" y="5152"/>
                </a:cubicBezTo>
                <a:cubicBezTo>
                  <a:pt x="2707" y="5138"/>
                  <a:pt x="2672" y="5125"/>
                  <a:pt x="2649" y="5125"/>
                </a:cubicBezTo>
                <a:cubicBezTo>
                  <a:pt x="2533" y="5070"/>
                  <a:pt x="2428" y="5030"/>
                  <a:pt x="2312" y="4989"/>
                </a:cubicBezTo>
                <a:cubicBezTo>
                  <a:pt x="2266" y="4975"/>
                  <a:pt x="2208" y="4962"/>
                  <a:pt x="2161" y="4934"/>
                </a:cubicBezTo>
                <a:cubicBezTo>
                  <a:pt x="2068" y="4907"/>
                  <a:pt x="1975" y="4880"/>
                  <a:pt x="1882" y="4853"/>
                </a:cubicBezTo>
                <a:cubicBezTo>
                  <a:pt x="1824" y="4839"/>
                  <a:pt x="1766" y="4826"/>
                  <a:pt x="1708" y="4812"/>
                </a:cubicBezTo>
                <a:cubicBezTo>
                  <a:pt x="1662" y="4798"/>
                  <a:pt x="1615" y="4798"/>
                  <a:pt x="1569" y="4785"/>
                </a:cubicBezTo>
                <a:cubicBezTo>
                  <a:pt x="534" y="6566"/>
                  <a:pt x="0" y="8645"/>
                  <a:pt x="0" y="10807"/>
                </a:cubicBezTo>
                <a:cubicBezTo>
                  <a:pt x="0" y="13063"/>
                  <a:pt x="593" y="15238"/>
                  <a:pt x="1720" y="17073"/>
                </a:cubicBezTo>
                <a:cubicBezTo>
                  <a:pt x="2614" y="18541"/>
                  <a:pt x="3823" y="19738"/>
                  <a:pt x="5194" y="20513"/>
                </a:cubicBezTo>
                <a:cubicBezTo>
                  <a:pt x="6460" y="21233"/>
                  <a:pt x="7820" y="21600"/>
                  <a:pt x="9237" y="21600"/>
                </a:cubicBezTo>
                <a:lnTo>
                  <a:pt x="21588" y="21600"/>
                </a:lnTo>
                <a:lnTo>
                  <a:pt x="21588" y="17903"/>
                </a:lnTo>
                <a:lnTo>
                  <a:pt x="9237" y="17903"/>
                </a:lnTo>
                <a:cubicBezTo>
                  <a:pt x="9109" y="17903"/>
                  <a:pt x="8982" y="17889"/>
                  <a:pt x="8854" y="17889"/>
                </a:cubicBezTo>
                <a:lnTo>
                  <a:pt x="8854" y="17903"/>
                </a:lnTo>
                <a:lnTo>
                  <a:pt x="8598" y="17875"/>
                </a:lnTo>
                <a:cubicBezTo>
                  <a:pt x="7088" y="17685"/>
                  <a:pt x="5693" y="16842"/>
                  <a:pt x="4682" y="15497"/>
                </a:cubicBezTo>
                <a:lnTo>
                  <a:pt x="4427" y="15157"/>
                </a:lnTo>
                <a:lnTo>
                  <a:pt x="4438" y="15143"/>
                </a:lnTo>
                <a:cubicBezTo>
                  <a:pt x="3613" y="13893"/>
                  <a:pt x="3160" y="12370"/>
                  <a:pt x="3160" y="10807"/>
                </a:cubicBezTo>
                <a:cubicBezTo>
                  <a:pt x="3172" y="9230"/>
                  <a:pt x="3614" y="7721"/>
                  <a:pt x="4439" y="647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xmlns="" id="{DA17057A-F729-4BB9-AAF6-F7C75E811977}"/>
              </a:ext>
            </a:extLst>
          </p:cNvPr>
          <p:cNvSpPr/>
          <p:nvPr/>
        </p:nvSpPr>
        <p:spPr>
          <a:xfrm>
            <a:off x="5292743" y="1430104"/>
            <a:ext cx="5032783" cy="2973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92" y="17891"/>
                </a:moveTo>
                <a:cubicBezTo>
                  <a:pt x="15532" y="17973"/>
                  <a:pt x="15572" y="18054"/>
                  <a:pt x="15612" y="18136"/>
                </a:cubicBezTo>
                <a:cubicBezTo>
                  <a:pt x="15636" y="18177"/>
                  <a:pt x="15652" y="18231"/>
                  <a:pt x="15676" y="18272"/>
                </a:cubicBezTo>
                <a:cubicBezTo>
                  <a:pt x="15756" y="18448"/>
                  <a:pt x="15845" y="18611"/>
                  <a:pt x="15933" y="18774"/>
                </a:cubicBezTo>
                <a:cubicBezTo>
                  <a:pt x="15949" y="18801"/>
                  <a:pt x="15965" y="18829"/>
                  <a:pt x="15981" y="18856"/>
                </a:cubicBezTo>
                <a:cubicBezTo>
                  <a:pt x="16053" y="18992"/>
                  <a:pt x="16134" y="19128"/>
                  <a:pt x="16214" y="19250"/>
                </a:cubicBezTo>
                <a:cubicBezTo>
                  <a:pt x="16246" y="19304"/>
                  <a:pt x="16278" y="19345"/>
                  <a:pt x="16302" y="19399"/>
                </a:cubicBezTo>
                <a:cubicBezTo>
                  <a:pt x="16375" y="19508"/>
                  <a:pt x="16439" y="19617"/>
                  <a:pt x="16511" y="19725"/>
                </a:cubicBezTo>
                <a:cubicBezTo>
                  <a:pt x="16543" y="19766"/>
                  <a:pt x="16575" y="19820"/>
                  <a:pt x="16599" y="19861"/>
                </a:cubicBezTo>
                <a:cubicBezTo>
                  <a:pt x="16696" y="19997"/>
                  <a:pt x="16792" y="20119"/>
                  <a:pt x="16888" y="20242"/>
                </a:cubicBezTo>
                <a:cubicBezTo>
                  <a:pt x="16896" y="20255"/>
                  <a:pt x="16904" y="20255"/>
                  <a:pt x="16912" y="20269"/>
                </a:cubicBezTo>
                <a:cubicBezTo>
                  <a:pt x="17017" y="20405"/>
                  <a:pt x="17121" y="20527"/>
                  <a:pt x="17233" y="20649"/>
                </a:cubicBezTo>
                <a:cubicBezTo>
                  <a:pt x="17266" y="20690"/>
                  <a:pt x="17298" y="20717"/>
                  <a:pt x="17330" y="20758"/>
                </a:cubicBezTo>
                <a:cubicBezTo>
                  <a:pt x="17378" y="20812"/>
                  <a:pt x="17426" y="20866"/>
                  <a:pt x="17466" y="20907"/>
                </a:cubicBezTo>
                <a:cubicBezTo>
                  <a:pt x="16752" y="21369"/>
                  <a:pt x="15997" y="21600"/>
                  <a:pt x="15219" y="21600"/>
                </a:cubicBezTo>
                <a:lnTo>
                  <a:pt x="6381" y="21600"/>
                </a:lnTo>
                <a:cubicBezTo>
                  <a:pt x="5402" y="21600"/>
                  <a:pt x="4463" y="21233"/>
                  <a:pt x="3588" y="20513"/>
                </a:cubicBezTo>
                <a:cubicBezTo>
                  <a:pt x="2641" y="19725"/>
                  <a:pt x="1806" y="18530"/>
                  <a:pt x="1188" y="17076"/>
                </a:cubicBezTo>
                <a:cubicBezTo>
                  <a:pt x="409" y="15229"/>
                  <a:pt x="0" y="13069"/>
                  <a:pt x="0" y="10814"/>
                </a:cubicBezTo>
                <a:cubicBezTo>
                  <a:pt x="0" y="8654"/>
                  <a:pt x="377" y="6589"/>
                  <a:pt x="1084" y="4795"/>
                </a:cubicBezTo>
                <a:cubicBezTo>
                  <a:pt x="1116" y="4809"/>
                  <a:pt x="1148" y="4809"/>
                  <a:pt x="1180" y="4823"/>
                </a:cubicBezTo>
                <a:cubicBezTo>
                  <a:pt x="1220" y="4836"/>
                  <a:pt x="1260" y="4850"/>
                  <a:pt x="1300" y="4863"/>
                </a:cubicBezTo>
                <a:cubicBezTo>
                  <a:pt x="1365" y="4891"/>
                  <a:pt x="1429" y="4918"/>
                  <a:pt x="1493" y="4945"/>
                </a:cubicBezTo>
                <a:cubicBezTo>
                  <a:pt x="1525" y="4958"/>
                  <a:pt x="1565" y="4972"/>
                  <a:pt x="1597" y="4999"/>
                </a:cubicBezTo>
                <a:cubicBezTo>
                  <a:pt x="1678" y="5040"/>
                  <a:pt x="1758" y="5094"/>
                  <a:pt x="1830" y="5135"/>
                </a:cubicBezTo>
                <a:cubicBezTo>
                  <a:pt x="1846" y="5149"/>
                  <a:pt x="1870" y="5162"/>
                  <a:pt x="1886" y="5162"/>
                </a:cubicBezTo>
                <a:cubicBezTo>
                  <a:pt x="1983" y="5230"/>
                  <a:pt x="2071" y="5298"/>
                  <a:pt x="2167" y="5380"/>
                </a:cubicBezTo>
                <a:cubicBezTo>
                  <a:pt x="2191" y="5407"/>
                  <a:pt x="2223" y="5434"/>
                  <a:pt x="2247" y="5461"/>
                </a:cubicBezTo>
                <a:cubicBezTo>
                  <a:pt x="2312" y="5515"/>
                  <a:pt x="2376" y="5583"/>
                  <a:pt x="2440" y="5651"/>
                </a:cubicBezTo>
                <a:cubicBezTo>
                  <a:pt x="2472" y="5692"/>
                  <a:pt x="2504" y="5719"/>
                  <a:pt x="2536" y="5760"/>
                </a:cubicBezTo>
                <a:cubicBezTo>
                  <a:pt x="2593" y="5828"/>
                  <a:pt x="2649" y="5882"/>
                  <a:pt x="2697" y="5950"/>
                </a:cubicBezTo>
                <a:cubicBezTo>
                  <a:pt x="2729" y="5991"/>
                  <a:pt x="2761" y="6032"/>
                  <a:pt x="2793" y="6072"/>
                </a:cubicBezTo>
                <a:cubicBezTo>
                  <a:pt x="2841" y="6140"/>
                  <a:pt x="2898" y="6222"/>
                  <a:pt x="2946" y="6290"/>
                </a:cubicBezTo>
                <a:cubicBezTo>
                  <a:pt x="2978" y="6331"/>
                  <a:pt x="3002" y="6371"/>
                  <a:pt x="3034" y="6426"/>
                </a:cubicBezTo>
                <a:cubicBezTo>
                  <a:pt x="3042" y="6439"/>
                  <a:pt x="3058" y="6466"/>
                  <a:pt x="3066" y="6480"/>
                </a:cubicBezTo>
                <a:cubicBezTo>
                  <a:pt x="2504" y="7716"/>
                  <a:pt x="2191" y="9238"/>
                  <a:pt x="2191" y="10800"/>
                </a:cubicBezTo>
                <a:cubicBezTo>
                  <a:pt x="2191" y="12376"/>
                  <a:pt x="2504" y="13897"/>
                  <a:pt x="3074" y="15134"/>
                </a:cubicBezTo>
                <a:lnTo>
                  <a:pt x="3066" y="15147"/>
                </a:lnTo>
                <a:lnTo>
                  <a:pt x="3243" y="15487"/>
                </a:lnTo>
                <a:cubicBezTo>
                  <a:pt x="3853" y="16669"/>
                  <a:pt x="4672" y="17457"/>
                  <a:pt x="5562" y="17769"/>
                </a:cubicBezTo>
                <a:cubicBezTo>
                  <a:pt x="5691" y="17810"/>
                  <a:pt x="5819" y="17851"/>
                  <a:pt x="5948" y="17864"/>
                </a:cubicBezTo>
                <a:lnTo>
                  <a:pt x="6124" y="17891"/>
                </a:lnTo>
                <a:lnTo>
                  <a:pt x="6124" y="17878"/>
                </a:lnTo>
                <a:cubicBezTo>
                  <a:pt x="6213" y="17891"/>
                  <a:pt x="6309" y="17891"/>
                  <a:pt x="6389" y="17891"/>
                </a:cubicBezTo>
                <a:lnTo>
                  <a:pt x="15227" y="17891"/>
                </a:lnTo>
                <a:cubicBezTo>
                  <a:pt x="15307" y="17918"/>
                  <a:pt x="15395" y="17905"/>
                  <a:pt x="15492" y="17891"/>
                </a:cubicBezTo>
                <a:close/>
                <a:moveTo>
                  <a:pt x="6381" y="3709"/>
                </a:moveTo>
                <a:lnTo>
                  <a:pt x="15219" y="3709"/>
                </a:lnTo>
                <a:cubicBezTo>
                  <a:pt x="15307" y="3709"/>
                  <a:pt x="15395" y="3722"/>
                  <a:pt x="15484" y="3722"/>
                </a:cubicBezTo>
                <a:lnTo>
                  <a:pt x="15484" y="3709"/>
                </a:lnTo>
                <a:lnTo>
                  <a:pt x="15660" y="3736"/>
                </a:lnTo>
                <a:cubicBezTo>
                  <a:pt x="16439" y="3872"/>
                  <a:pt x="17177" y="4388"/>
                  <a:pt x="17795" y="5203"/>
                </a:cubicBezTo>
                <a:cubicBezTo>
                  <a:pt x="18004" y="5475"/>
                  <a:pt x="18189" y="5774"/>
                  <a:pt x="18365" y="6113"/>
                </a:cubicBezTo>
                <a:lnTo>
                  <a:pt x="18542" y="6453"/>
                </a:lnTo>
                <a:lnTo>
                  <a:pt x="18534" y="6466"/>
                </a:lnTo>
                <a:cubicBezTo>
                  <a:pt x="19104" y="7716"/>
                  <a:pt x="19417" y="9238"/>
                  <a:pt x="19417" y="10800"/>
                </a:cubicBezTo>
                <a:cubicBezTo>
                  <a:pt x="19417" y="12362"/>
                  <a:pt x="19112" y="13884"/>
                  <a:pt x="18542" y="15120"/>
                </a:cubicBezTo>
                <a:cubicBezTo>
                  <a:pt x="18550" y="15134"/>
                  <a:pt x="18566" y="15161"/>
                  <a:pt x="18574" y="15174"/>
                </a:cubicBezTo>
                <a:cubicBezTo>
                  <a:pt x="18598" y="15215"/>
                  <a:pt x="18630" y="15269"/>
                  <a:pt x="18662" y="15310"/>
                </a:cubicBezTo>
                <a:cubicBezTo>
                  <a:pt x="18710" y="15392"/>
                  <a:pt x="18759" y="15460"/>
                  <a:pt x="18815" y="15528"/>
                </a:cubicBezTo>
                <a:cubicBezTo>
                  <a:pt x="18847" y="15568"/>
                  <a:pt x="18879" y="15609"/>
                  <a:pt x="18911" y="15650"/>
                </a:cubicBezTo>
                <a:cubicBezTo>
                  <a:pt x="18967" y="15718"/>
                  <a:pt x="19015" y="15786"/>
                  <a:pt x="19072" y="15840"/>
                </a:cubicBezTo>
                <a:cubicBezTo>
                  <a:pt x="19104" y="15881"/>
                  <a:pt x="19136" y="15908"/>
                  <a:pt x="19168" y="15949"/>
                </a:cubicBezTo>
                <a:cubicBezTo>
                  <a:pt x="19232" y="16017"/>
                  <a:pt x="19296" y="16085"/>
                  <a:pt x="19361" y="16139"/>
                </a:cubicBezTo>
                <a:cubicBezTo>
                  <a:pt x="19385" y="16166"/>
                  <a:pt x="19409" y="16193"/>
                  <a:pt x="19433" y="16207"/>
                </a:cubicBezTo>
                <a:cubicBezTo>
                  <a:pt x="19521" y="16288"/>
                  <a:pt x="19617" y="16356"/>
                  <a:pt x="19714" y="16424"/>
                </a:cubicBezTo>
                <a:cubicBezTo>
                  <a:pt x="19730" y="16438"/>
                  <a:pt x="19746" y="16438"/>
                  <a:pt x="19762" y="16451"/>
                </a:cubicBezTo>
                <a:cubicBezTo>
                  <a:pt x="19842" y="16506"/>
                  <a:pt x="19922" y="16546"/>
                  <a:pt x="20003" y="16601"/>
                </a:cubicBezTo>
                <a:cubicBezTo>
                  <a:pt x="20035" y="16614"/>
                  <a:pt x="20075" y="16628"/>
                  <a:pt x="20107" y="16655"/>
                </a:cubicBezTo>
                <a:cubicBezTo>
                  <a:pt x="20171" y="16682"/>
                  <a:pt x="20235" y="16709"/>
                  <a:pt x="20300" y="16737"/>
                </a:cubicBezTo>
                <a:cubicBezTo>
                  <a:pt x="20340" y="16750"/>
                  <a:pt x="20380" y="16764"/>
                  <a:pt x="20420" y="16777"/>
                </a:cubicBezTo>
                <a:cubicBezTo>
                  <a:pt x="20452" y="16791"/>
                  <a:pt x="20484" y="16791"/>
                  <a:pt x="20516" y="16805"/>
                </a:cubicBezTo>
                <a:cubicBezTo>
                  <a:pt x="21231" y="15025"/>
                  <a:pt x="21600" y="12946"/>
                  <a:pt x="21600" y="10786"/>
                </a:cubicBezTo>
                <a:cubicBezTo>
                  <a:pt x="21600" y="8531"/>
                  <a:pt x="21191" y="6358"/>
                  <a:pt x="20412" y="4524"/>
                </a:cubicBezTo>
                <a:cubicBezTo>
                  <a:pt x="19794" y="3057"/>
                  <a:pt x="18959" y="1861"/>
                  <a:pt x="18012" y="1087"/>
                </a:cubicBezTo>
                <a:cubicBezTo>
                  <a:pt x="17137" y="367"/>
                  <a:pt x="16198" y="0"/>
                  <a:pt x="15219" y="0"/>
                </a:cubicBezTo>
                <a:lnTo>
                  <a:pt x="6381" y="0"/>
                </a:lnTo>
                <a:cubicBezTo>
                  <a:pt x="5603" y="0"/>
                  <a:pt x="4848" y="231"/>
                  <a:pt x="4134" y="693"/>
                </a:cubicBezTo>
                <a:cubicBezTo>
                  <a:pt x="4182" y="734"/>
                  <a:pt x="4222" y="788"/>
                  <a:pt x="4270" y="842"/>
                </a:cubicBezTo>
                <a:cubicBezTo>
                  <a:pt x="4302" y="883"/>
                  <a:pt x="4343" y="910"/>
                  <a:pt x="4375" y="951"/>
                </a:cubicBezTo>
                <a:cubicBezTo>
                  <a:pt x="4479" y="1073"/>
                  <a:pt x="4591" y="1195"/>
                  <a:pt x="4696" y="1331"/>
                </a:cubicBezTo>
                <a:cubicBezTo>
                  <a:pt x="4704" y="1345"/>
                  <a:pt x="4712" y="1358"/>
                  <a:pt x="4720" y="1358"/>
                </a:cubicBezTo>
                <a:cubicBezTo>
                  <a:pt x="4816" y="1481"/>
                  <a:pt x="4912" y="1603"/>
                  <a:pt x="5001" y="1739"/>
                </a:cubicBezTo>
                <a:cubicBezTo>
                  <a:pt x="5033" y="1780"/>
                  <a:pt x="5065" y="1834"/>
                  <a:pt x="5097" y="1875"/>
                </a:cubicBezTo>
                <a:cubicBezTo>
                  <a:pt x="5169" y="1983"/>
                  <a:pt x="5233" y="2078"/>
                  <a:pt x="5306" y="2187"/>
                </a:cubicBezTo>
                <a:cubicBezTo>
                  <a:pt x="5338" y="2242"/>
                  <a:pt x="5370" y="2282"/>
                  <a:pt x="5402" y="2337"/>
                </a:cubicBezTo>
                <a:cubicBezTo>
                  <a:pt x="5482" y="2459"/>
                  <a:pt x="5555" y="2595"/>
                  <a:pt x="5627" y="2731"/>
                </a:cubicBezTo>
                <a:cubicBezTo>
                  <a:pt x="5643" y="2758"/>
                  <a:pt x="5659" y="2785"/>
                  <a:pt x="5675" y="2812"/>
                </a:cubicBezTo>
                <a:cubicBezTo>
                  <a:pt x="5763" y="2975"/>
                  <a:pt x="5852" y="3138"/>
                  <a:pt x="5932" y="3315"/>
                </a:cubicBezTo>
                <a:cubicBezTo>
                  <a:pt x="5956" y="3355"/>
                  <a:pt x="5980" y="3410"/>
                  <a:pt x="5996" y="3451"/>
                </a:cubicBezTo>
                <a:cubicBezTo>
                  <a:pt x="6036" y="3532"/>
                  <a:pt x="6076" y="3614"/>
                  <a:pt x="6116" y="3695"/>
                </a:cubicBezTo>
                <a:cubicBezTo>
                  <a:pt x="6205" y="3709"/>
                  <a:pt x="6293" y="3709"/>
                  <a:pt x="6381" y="3709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D618EB4-8AF4-4786-ACD9-257BBA3D9AF4}"/>
              </a:ext>
            </a:extLst>
          </p:cNvPr>
          <p:cNvGrpSpPr/>
          <p:nvPr/>
        </p:nvGrpSpPr>
        <p:grpSpPr>
          <a:xfrm>
            <a:off x="6345145" y="4557969"/>
            <a:ext cx="5227262" cy="1782595"/>
            <a:chOff x="8921977" y="1466725"/>
            <a:chExt cx="2926080" cy="17825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DDEACBF-E926-47B7-892B-293AA6A7ABAC}"/>
                </a:ext>
              </a:extLst>
            </p:cNvPr>
            <p:cNvSpPr txBox="1"/>
            <p:nvPr/>
          </p:nvSpPr>
          <p:spPr>
            <a:xfrm>
              <a:off x="8921977" y="1466725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he-IL" sz="2400" b="1" noProof="1">
                  <a:solidFill>
                    <a:srgbClr val="15A5C5"/>
                  </a:solidFill>
                </a:rPr>
                <a:t>מענה לקשיים</a:t>
              </a:r>
              <a:endParaRPr lang="en-US" sz="2400" b="1" noProof="1">
                <a:solidFill>
                  <a:srgbClr val="15A5C5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69C55BD-5E5B-47AC-8CEE-EAD169F03927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132343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rtl="1"/>
              <a:r>
                <a:rPr lang="he-IL" sz="2000" b="1" dirty="0">
                  <a:solidFill>
                    <a:srgbClr val="002060"/>
                  </a:solidFill>
                </a:rPr>
                <a:t>מתן מענה לקשיים הרגשיים, החברתיים והלימודיים </a:t>
              </a:r>
              <a:r>
                <a:rPr lang="he-IL" sz="2000" dirty="0">
                  <a:solidFill>
                    <a:srgbClr val="002060"/>
                  </a:solidFill>
                </a:rPr>
                <a:t>שנוצרו בשנות הלימודים </a:t>
              </a:r>
              <a:r>
                <a:rPr lang="he-IL" sz="2000" dirty="0" err="1">
                  <a:solidFill>
                    <a:srgbClr val="002060"/>
                  </a:solidFill>
                </a:rPr>
                <a:t>תש"ף</a:t>
              </a:r>
              <a:r>
                <a:rPr lang="he-IL" sz="2000" dirty="0">
                  <a:solidFill>
                    <a:srgbClr val="002060"/>
                  </a:solidFill>
                </a:rPr>
                <a:t> </a:t>
              </a:r>
              <a:r>
                <a:rPr lang="he-IL" sz="2000" dirty="0" err="1">
                  <a:solidFill>
                    <a:srgbClr val="002060"/>
                  </a:solidFill>
                </a:rPr>
                <a:t>ותשפ"א</a:t>
              </a:r>
              <a:r>
                <a:rPr lang="he-IL" sz="2000" dirty="0">
                  <a:solidFill>
                    <a:srgbClr val="002060"/>
                  </a:solidFill>
                </a:rPr>
                <a:t> עקב הקורונה, </a:t>
              </a:r>
              <a:r>
                <a:rPr lang="he-IL" sz="2000" b="1" dirty="0">
                  <a:solidFill>
                    <a:srgbClr val="002060"/>
                  </a:solidFill>
                </a:rPr>
                <a:t>ומתן כלים לצוותים החינוכיים לצמצם פערים ולטפל בהיבטים הרגשיים והחברתיים. </a:t>
              </a:r>
              <a:endParaRPr lang="he-IL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409FAE4-BC69-458B-B0AC-9EB7853D236D}"/>
              </a:ext>
            </a:extLst>
          </p:cNvPr>
          <p:cNvGrpSpPr/>
          <p:nvPr/>
        </p:nvGrpSpPr>
        <p:grpSpPr>
          <a:xfrm>
            <a:off x="764498" y="4557969"/>
            <a:ext cx="5082356" cy="1167042"/>
            <a:chOff x="332936" y="2627766"/>
            <a:chExt cx="2926080" cy="116704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98D85C3-AA91-411E-8496-BCE735D465BE}"/>
                </a:ext>
              </a:extLst>
            </p:cNvPr>
            <p:cNvSpPr txBox="1"/>
            <p:nvPr/>
          </p:nvSpPr>
          <p:spPr>
            <a:xfrm>
              <a:off x="332936" y="2627766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he-IL" sz="2400" b="1" noProof="1">
                  <a:solidFill>
                    <a:srgbClr val="43DC88"/>
                  </a:solidFill>
                </a:rPr>
                <a:t>למידה פיזית</a:t>
              </a:r>
              <a:endParaRPr lang="en-US" sz="2400" b="1" noProof="1">
                <a:solidFill>
                  <a:srgbClr val="43DC88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314A87D-4435-40FF-8D18-7708B754178D}"/>
                </a:ext>
              </a:extLst>
            </p:cNvPr>
            <p:cNvSpPr txBox="1"/>
            <p:nvPr/>
          </p:nvSpPr>
          <p:spPr>
            <a:xfrm>
              <a:off x="332936" y="3086922"/>
              <a:ext cx="2926080" cy="70788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rtl="1"/>
              <a:r>
                <a:rPr lang="he-IL" sz="2000" dirty="0">
                  <a:solidFill>
                    <a:srgbClr val="002060"/>
                  </a:solidFill>
                </a:rPr>
                <a:t>קיום </a:t>
              </a:r>
              <a:r>
                <a:rPr lang="he-IL" sz="2000" b="1" dirty="0">
                  <a:solidFill>
                    <a:srgbClr val="002060"/>
                  </a:solidFill>
                </a:rPr>
                <a:t>למידה פיזית רציפה</a:t>
              </a:r>
              <a:r>
                <a:rPr lang="he-IL" sz="2000" dirty="0">
                  <a:solidFill>
                    <a:srgbClr val="002060"/>
                  </a:solidFill>
                </a:rPr>
                <a:t> </a:t>
              </a:r>
              <a:r>
                <a:rPr lang="he-IL" sz="2000" b="1" dirty="0">
                  <a:solidFill>
                    <a:srgbClr val="002060"/>
                  </a:solidFill>
                </a:rPr>
                <a:t>ובטוחה</a:t>
              </a:r>
              <a:r>
                <a:rPr lang="he-IL" sz="2000" dirty="0">
                  <a:solidFill>
                    <a:srgbClr val="002060"/>
                  </a:solidFill>
                </a:rPr>
                <a:t> במוסדות החינוך, </a:t>
              </a:r>
              <a:r>
                <a:rPr lang="he-IL" sz="2000" b="1" dirty="0">
                  <a:solidFill>
                    <a:srgbClr val="002060"/>
                  </a:solidFill>
                </a:rPr>
                <a:t>תוך הקפדה על אורחות חיים</a:t>
              </a:r>
              <a:r>
                <a:rPr lang="he-IL" sz="2000" dirty="0">
                  <a:solidFill>
                    <a:srgbClr val="002060"/>
                  </a:solidFill>
                </a:rPr>
                <a:t> מותאמים לשגרת קורונה. </a:t>
              </a:r>
            </a:p>
          </p:txBody>
        </p:sp>
      </p:grpSp>
      <p:sp>
        <p:nvSpPr>
          <p:cNvPr id="16" name="כותרת 3"/>
          <p:cNvSpPr>
            <a:spLocks noGrp="1"/>
          </p:cNvSpPr>
          <p:nvPr>
            <p:ph type="title"/>
          </p:nvPr>
        </p:nvSpPr>
        <p:spPr>
          <a:xfrm>
            <a:off x="1754155" y="-120650"/>
            <a:ext cx="8648700" cy="1049338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תפיסת מערכת החינוך </a:t>
            </a:r>
            <a:r>
              <a:rPr lang="he-I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בשנת הלימודים תשפ"ב</a:t>
            </a:r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61" y="2236498"/>
            <a:ext cx="1891038" cy="1351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70" y="2275103"/>
            <a:ext cx="1903599" cy="1274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מלבן 7"/>
          <p:cNvSpPr/>
          <p:nvPr/>
        </p:nvSpPr>
        <p:spPr>
          <a:xfrm>
            <a:off x="164892" y="6340564"/>
            <a:ext cx="599606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94100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B9ACB3-035D-8A4C-8DF3-D59257EC8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67" y="2114953"/>
            <a:ext cx="9925265" cy="474304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4633CAD-CE19-EB4F-805C-BE2663611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3" y="-12407"/>
            <a:ext cx="11488367" cy="648015"/>
          </a:xfrm>
        </p:spPr>
        <p:txBody>
          <a:bodyPr>
            <a:norm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שיפור בנתוני התחלואה</a:t>
            </a:r>
            <a:endParaRPr lang="aa-ET" sz="32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C247E56-972A-C844-A6DC-320EE1DB3630}"/>
              </a:ext>
            </a:extLst>
          </p:cNvPr>
          <p:cNvSpPr/>
          <p:nvPr/>
        </p:nvSpPr>
        <p:spPr>
          <a:xfrm>
            <a:off x="45393" y="57553"/>
            <a:ext cx="3459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פרופסור ערן סגל, מכון ויצמן למדע</a:t>
            </a:r>
            <a:endParaRPr lang="aa-ET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D00F174-5A83-384F-AF6B-B1A62A29CC8C}"/>
              </a:ext>
            </a:extLst>
          </p:cNvPr>
          <p:cNvSpPr/>
          <p:nvPr/>
        </p:nvSpPr>
        <p:spPr>
          <a:xfrm>
            <a:off x="2256819" y="1326702"/>
            <a:ext cx="7840492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he-IL" sz="2800" b="1" dirty="0">
                <a:solidFill>
                  <a:schemeClr val="bg1"/>
                </a:solidFill>
              </a:rPr>
              <a:t>ירידה בקצב העלייה של מספר החולים קשה בביה״ח</a:t>
            </a:r>
            <a:endParaRPr lang="aa-ET" sz="2800" b="1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6724DC90-5CD0-6845-9155-46FE09A83404}"/>
              </a:ext>
            </a:extLst>
          </p:cNvPr>
          <p:cNvSpPr/>
          <p:nvPr/>
        </p:nvSpPr>
        <p:spPr>
          <a:xfrm>
            <a:off x="8725715" y="1953366"/>
            <a:ext cx="2655651" cy="24435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205365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1AE95F-D860-F043-A473-26DDC83FE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30" y="3477864"/>
            <a:ext cx="12201729" cy="33704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4633CAD-CE19-EB4F-805C-BE2663611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3" y="-12407"/>
            <a:ext cx="11488367" cy="648015"/>
          </a:xfrm>
        </p:spPr>
        <p:txBody>
          <a:bodyPr>
            <a:norm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תרחישים והנחות עבודה</a:t>
            </a:r>
            <a:endParaRPr lang="aa-ET" sz="32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C247E56-972A-C844-A6DC-320EE1DB3630}"/>
              </a:ext>
            </a:extLst>
          </p:cNvPr>
          <p:cNvSpPr/>
          <p:nvPr/>
        </p:nvSpPr>
        <p:spPr>
          <a:xfrm>
            <a:off x="45393" y="57553"/>
            <a:ext cx="3459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פרופסור ערן סגל, מכון ויצמן למדע</a:t>
            </a:r>
            <a:endParaRPr lang="aa-ET" sz="14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A08F2BB-09D8-E240-842D-44ECA39A0517}"/>
              </a:ext>
            </a:extLst>
          </p:cNvPr>
          <p:cNvCxnSpPr>
            <a:cxnSpLocks/>
          </p:cNvCxnSpPr>
          <p:nvPr/>
        </p:nvCxnSpPr>
        <p:spPr>
          <a:xfrm>
            <a:off x="585920" y="5156143"/>
            <a:ext cx="319814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9513D52-3134-E945-8531-965F0E5772FA}"/>
              </a:ext>
            </a:extLst>
          </p:cNvPr>
          <p:cNvSpPr/>
          <p:nvPr/>
        </p:nvSpPr>
        <p:spPr>
          <a:xfrm>
            <a:off x="623477" y="4700622"/>
            <a:ext cx="64112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R=1</a:t>
            </a:r>
            <a:endParaRPr lang="aa-ET" sz="2000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3065E7F-EC5D-E548-AB90-B150C22EBAD0}"/>
              </a:ext>
            </a:extLst>
          </p:cNvPr>
          <p:cNvSpPr/>
          <p:nvPr/>
        </p:nvSpPr>
        <p:spPr>
          <a:xfrm>
            <a:off x="5481766" y="3285003"/>
            <a:ext cx="148138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2400" b="1" dirty="0"/>
              <a:t>מאומתים</a:t>
            </a:r>
            <a:endParaRPr lang="aa-ET" sz="24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68DA0BB-5DF5-A04F-A345-83BACDFEB402}"/>
              </a:ext>
            </a:extLst>
          </p:cNvPr>
          <p:cNvSpPr/>
          <p:nvPr/>
        </p:nvSpPr>
        <p:spPr>
          <a:xfrm>
            <a:off x="1312254" y="3285003"/>
            <a:ext cx="197147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2400" b="1" dirty="0"/>
              <a:t>מקדם הדבקה</a:t>
            </a:r>
            <a:endParaRPr lang="aa-ET" sz="24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A844471-2876-3745-A552-34EC16E0A621}"/>
              </a:ext>
            </a:extLst>
          </p:cNvPr>
          <p:cNvSpPr/>
          <p:nvPr/>
        </p:nvSpPr>
        <p:spPr>
          <a:xfrm>
            <a:off x="9443292" y="3285002"/>
            <a:ext cx="179678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2400" b="1" dirty="0"/>
              <a:t>חולים קשה</a:t>
            </a:r>
            <a:endParaRPr lang="aa-ET" sz="2400" b="1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65A5A52B-22CF-D841-9E27-2B77CE951011}"/>
              </a:ext>
            </a:extLst>
          </p:cNvPr>
          <p:cNvSpPr txBox="1">
            <a:spLocks/>
          </p:cNvSpPr>
          <p:nvPr/>
        </p:nvSpPr>
        <p:spPr>
          <a:xfrm>
            <a:off x="77822" y="793907"/>
            <a:ext cx="11819106" cy="3179960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חיסון מנה 3 בקצב של 60,000 ליום (30,000 </a:t>
            </a:r>
            <a:r>
              <a:rPr lang="he-IL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בסופ״ש</a:t>
            </a:r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ויתחסנו 60% מהזכאים (סה״כ כ-3 מיליון)</a:t>
            </a:r>
          </a:p>
          <a:p>
            <a:pPr algn="r" rtl="1"/>
            <a:r>
              <a:rPr lang="he-IL" sz="1800" b="1" dirty="0">
                <a:solidFill>
                  <a:schemeClr val="accent6">
                    <a:lumMod val="75000"/>
                  </a:schemeClr>
                </a:solidFill>
              </a:rPr>
              <a:t>תרחיש 1: מקדם ההדבקה לא יגדל בעקבות פתיחת בתי הספר והחגים (יישאר על 1.3 ללא השפעת מנה שלישית ומחלימים)</a:t>
            </a:r>
          </a:p>
          <a:p>
            <a:pPr algn="r" rtl="1"/>
            <a:r>
              <a:rPr lang="he-IL" sz="1800" b="1" dirty="0">
                <a:solidFill>
                  <a:schemeClr val="accent5">
                    <a:lumMod val="75000"/>
                  </a:schemeClr>
                </a:solidFill>
              </a:rPr>
              <a:t>תרחיש 2: מקדם ההדבקה יגדל בעקבות פתיחת בתי הספר והחגים (יעלה ל-1.5 ללא השפעת מנה שלישית ומחלימים)</a:t>
            </a:r>
          </a:p>
          <a:p>
            <a:pPr algn="r" rtl="1"/>
            <a:endParaRPr lang="he-IL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B4475DD-9D2E-354E-9411-BE17F6CD1620}"/>
              </a:ext>
            </a:extLst>
          </p:cNvPr>
          <p:cNvSpPr/>
          <p:nvPr/>
        </p:nvSpPr>
        <p:spPr>
          <a:xfrm>
            <a:off x="3493852" y="1943039"/>
            <a:ext cx="5389123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chemeClr val="bg1"/>
                </a:solidFill>
              </a:rPr>
              <a:t>התרחיש צופה בלימה באמצע ספטמבר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chemeClr val="bg1"/>
                </a:solidFill>
              </a:rPr>
              <a:t>בשיא: 800-1300 חולים קשה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chemeClr val="bg1"/>
                </a:solidFill>
              </a:rPr>
              <a:t>הגדלת מס׳ וקצב המתחסנים יביא שיפור</a:t>
            </a:r>
            <a:endParaRPr lang="aa-E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125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6B2F261A-F4AF-E145-9406-F6CBA282B3F7}"/>
              </a:ext>
            </a:extLst>
          </p:cNvPr>
          <p:cNvSpPr txBox="1">
            <a:spLocks/>
          </p:cNvSpPr>
          <p:nvPr/>
        </p:nvSpPr>
        <p:spPr>
          <a:xfrm>
            <a:off x="262647" y="160845"/>
            <a:ext cx="11488367" cy="648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המלצות</a:t>
            </a:r>
            <a:endParaRPr lang="aa-ET" sz="32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C61DF26-A8E4-E54D-9723-D4B944E98EF8}"/>
              </a:ext>
            </a:extLst>
          </p:cNvPr>
          <p:cNvSpPr txBox="1">
            <a:spLocks/>
          </p:cNvSpPr>
          <p:nvPr/>
        </p:nvSpPr>
        <p:spPr>
          <a:xfrm>
            <a:off x="68097" y="983478"/>
            <a:ext cx="11751014" cy="439591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2400" b="1" dirty="0">
                <a:solidFill>
                  <a:srgbClr val="FF0000"/>
                </a:solidFill>
              </a:rPr>
              <a:t>הגברת מאמץ ההתחסנות</a:t>
            </a:r>
          </a:p>
          <a:p>
            <a:pPr lvl="1" algn="r" rtl="1"/>
            <a:r>
              <a:rPr lang="he-IL" dirty="0"/>
              <a:t>הגדלת מספר המתחסנים היומי</a:t>
            </a:r>
            <a:r>
              <a:rPr lang="en-US" dirty="0"/>
              <a:t> </a:t>
            </a:r>
            <a:r>
              <a:rPr lang="he-IL" dirty="0"/>
              <a:t>במנה 3</a:t>
            </a:r>
          </a:p>
          <a:p>
            <a:pPr lvl="1" algn="r" rtl="1"/>
            <a:r>
              <a:rPr lang="he-IL" dirty="0"/>
              <a:t>יעד של 3 מיליון מתחסנים במנה 3 לפני ראש השנה (כ-100 אלף ביום)</a:t>
            </a:r>
          </a:p>
          <a:p>
            <a:pPr lvl="1" algn="r" rtl="1"/>
            <a:r>
              <a:rPr lang="he-IL" dirty="0"/>
              <a:t>הגבלת תוקף תעודת המתחסן לחצי שנה לכל זכאי החיסון במנה 3</a:t>
            </a:r>
          </a:p>
          <a:p>
            <a:pPr lvl="1" algn="r" rtl="1"/>
            <a:r>
              <a:rPr lang="he-IL" dirty="0"/>
              <a:t>קביעת תור באופן יזום בהודעת סמס לאלו שלא התחסנו או שפג תוקף תעודת המתחסן</a:t>
            </a:r>
          </a:p>
          <a:p>
            <a:pPr lvl="1" algn="r" rtl="1"/>
            <a:r>
              <a:rPr lang="he-IL" dirty="0"/>
              <a:t>תו ירוק מעובדים במקומות שבהם דורשים ממבקרים תו ירוק</a:t>
            </a:r>
          </a:p>
          <a:p>
            <a:pPr lvl="1" algn="r" rtl="1"/>
            <a:r>
              <a:rPr lang="he-IL" dirty="0"/>
              <a:t>דרישה מעובדי בריאות להתחסן (אם לא ניתן אז חובת בדיקה פעם בשבוע במימון המדינה)</a:t>
            </a:r>
          </a:p>
          <a:p>
            <a:pPr algn="r" rtl="1"/>
            <a:r>
              <a:rPr lang="he-IL" sz="2400" b="1" dirty="0">
                <a:solidFill>
                  <a:srgbClr val="FF0000"/>
                </a:solidFill>
              </a:rPr>
              <a:t>פתיחת שנת הלימודים כסדרה, בכפוף להמשך מגמת הבלימה</a:t>
            </a:r>
          </a:p>
          <a:p>
            <a:pPr lvl="1" algn="r" rtl="1"/>
            <a:r>
              <a:rPr lang="he-IL" dirty="0"/>
              <a:t>ביצוע בדיקות מהירות לכלל התלמידים בגיל 3-12</a:t>
            </a:r>
          </a:p>
          <a:p>
            <a:pPr algn="r" rtl="1"/>
            <a:r>
              <a:rPr lang="he-IL" sz="2400" b="1" dirty="0">
                <a:solidFill>
                  <a:srgbClr val="FF0000"/>
                </a:solidFill>
              </a:rPr>
              <a:t>שיפור תשתיות האוורור ודרישת תקינה במבנים ציבוריים ובנייני משרדים</a:t>
            </a:r>
          </a:p>
          <a:p>
            <a:pPr marL="0" indent="0" algn="r" rtl="1">
              <a:buNone/>
            </a:pPr>
            <a:endParaRPr lang="he-I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707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1AE95F-D860-F043-A473-26DDC83FE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30" y="3477864"/>
            <a:ext cx="12201729" cy="33704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4633CAD-CE19-EB4F-805C-BE2663611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3" y="-12407"/>
            <a:ext cx="11488367" cy="648015"/>
          </a:xfrm>
        </p:spPr>
        <p:txBody>
          <a:bodyPr>
            <a:norm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תרחישים והנחות עבודה</a:t>
            </a:r>
            <a:endParaRPr lang="aa-ET" sz="32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C247E56-972A-C844-A6DC-320EE1DB3630}"/>
              </a:ext>
            </a:extLst>
          </p:cNvPr>
          <p:cNvSpPr/>
          <p:nvPr/>
        </p:nvSpPr>
        <p:spPr>
          <a:xfrm>
            <a:off x="45393" y="57553"/>
            <a:ext cx="3459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פרופסור ערן סגל, מכון ויצמן למדע</a:t>
            </a:r>
            <a:endParaRPr lang="aa-ET" sz="14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A08F2BB-09D8-E240-842D-44ECA39A0517}"/>
              </a:ext>
            </a:extLst>
          </p:cNvPr>
          <p:cNvCxnSpPr>
            <a:cxnSpLocks/>
          </p:cNvCxnSpPr>
          <p:nvPr/>
        </p:nvCxnSpPr>
        <p:spPr>
          <a:xfrm>
            <a:off x="585920" y="5156143"/>
            <a:ext cx="319814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9513D52-3134-E945-8531-965F0E5772FA}"/>
              </a:ext>
            </a:extLst>
          </p:cNvPr>
          <p:cNvSpPr/>
          <p:nvPr/>
        </p:nvSpPr>
        <p:spPr>
          <a:xfrm>
            <a:off x="623477" y="4700622"/>
            <a:ext cx="64112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R=1</a:t>
            </a:r>
            <a:endParaRPr lang="aa-ET" sz="2000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3065E7F-EC5D-E548-AB90-B150C22EBAD0}"/>
              </a:ext>
            </a:extLst>
          </p:cNvPr>
          <p:cNvSpPr/>
          <p:nvPr/>
        </p:nvSpPr>
        <p:spPr>
          <a:xfrm>
            <a:off x="5481766" y="3285003"/>
            <a:ext cx="148138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2400" b="1" dirty="0"/>
              <a:t>מאומתים</a:t>
            </a:r>
            <a:endParaRPr lang="aa-ET" sz="24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68DA0BB-5DF5-A04F-A345-83BACDFEB402}"/>
              </a:ext>
            </a:extLst>
          </p:cNvPr>
          <p:cNvSpPr/>
          <p:nvPr/>
        </p:nvSpPr>
        <p:spPr>
          <a:xfrm>
            <a:off x="1312254" y="3285003"/>
            <a:ext cx="197147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2400" b="1" dirty="0"/>
              <a:t>מקדם הדבקה</a:t>
            </a:r>
            <a:endParaRPr lang="aa-ET" sz="24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A844471-2876-3745-A552-34EC16E0A621}"/>
              </a:ext>
            </a:extLst>
          </p:cNvPr>
          <p:cNvSpPr/>
          <p:nvPr/>
        </p:nvSpPr>
        <p:spPr>
          <a:xfrm>
            <a:off x="9443292" y="3285002"/>
            <a:ext cx="179678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sz="2400" b="1" dirty="0"/>
              <a:t>חולים קשה</a:t>
            </a:r>
            <a:endParaRPr lang="aa-ET" sz="2400" b="1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65A5A52B-22CF-D841-9E27-2B77CE951011}"/>
              </a:ext>
            </a:extLst>
          </p:cNvPr>
          <p:cNvSpPr txBox="1">
            <a:spLocks/>
          </p:cNvSpPr>
          <p:nvPr/>
        </p:nvSpPr>
        <p:spPr>
          <a:xfrm>
            <a:off x="77822" y="793907"/>
            <a:ext cx="11575915" cy="3179960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חיסון מנה 3 בקצב של 60,000 ליום (30,000 </a:t>
            </a:r>
            <a:r>
              <a:rPr lang="he-IL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בסופ״ש</a:t>
            </a:r>
            <a:r>
              <a:rPr lang="he-I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ויתחסנו 60% מהזכאים (סה״כ כ-3 מיליון)</a:t>
            </a:r>
          </a:p>
          <a:p>
            <a:pPr algn="r" rtl="1"/>
            <a:r>
              <a:rPr lang="he-IL" sz="1600" b="1" dirty="0">
                <a:solidFill>
                  <a:schemeClr val="accent6">
                    <a:lumMod val="75000"/>
                  </a:schemeClr>
                </a:solidFill>
              </a:rPr>
              <a:t>תרחיש 1: מקדם ההדבקה לא יגדל בעקבות פתיחת בתי הספר והחגים (יישאר על 1.3 ללא השפעת מנה שלישית ומחלימים)</a:t>
            </a:r>
          </a:p>
          <a:p>
            <a:pPr algn="r" rtl="1"/>
            <a:r>
              <a:rPr lang="he-IL" sz="1600" b="1" dirty="0">
                <a:solidFill>
                  <a:schemeClr val="accent5">
                    <a:lumMod val="75000"/>
                  </a:schemeClr>
                </a:solidFill>
              </a:rPr>
              <a:t>תרחיש 2: מקדם ההדבקה יגדל בעקבות פתיחת בתי הספר והחגים (יעלה ל-1.5 ללא השפעת מנה שלישית ומחלימים)</a:t>
            </a:r>
          </a:p>
          <a:p>
            <a:pPr algn="r" rtl="1"/>
            <a:r>
              <a:rPr lang="he-IL" sz="1400" dirty="0"/>
              <a:t>יעילות החיסון הנוכחי בהגנה מהדבקה 30%</a:t>
            </a:r>
          </a:p>
          <a:p>
            <a:pPr algn="r" rtl="1"/>
            <a:r>
              <a:rPr lang="he-IL" sz="1400" dirty="0"/>
              <a:t>תוספת היעילות למניעת הדבקה 8 ימים אחרי מנה 3 תהיה 50% (80% הגנה סך </a:t>
            </a:r>
            <a:r>
              <a:rPr lang="he-IL" sz="1400" dirty="0" err="1"/>
              <a:t>הכל</a:t>
            </a:r>
            <a:r>
              <a:rPr lang="he-IL" sz="1400" dirty="0"/>
              <a:t>)</a:t>
            </a:r>
          </a:p>
          <a:p>
            <a:pPr algn="r" rtl="1"/>
            <a:r>
              <a:rPr lang="he-IL" sz="1400" dirty="0"/>
              <a:t>על כל מאומת ישנו אדם אחד נוסף שנדבק ולא אותר</a:t>
            </a:r>
          </a:p>
          <a:p>
            <a:pPr algn="r" rtl="1"/>
            <a:r>
              <a:rPr lang="he-IL" sz="1400" dirty="0"/>
              <a:t>יש כרגע כ- 6.25 מיליון ״פגיעים״ (לא מחוסנים וחלקי מחוסנים) שמפשטים את המגיפה</a:t>
            </a:r>
          </a:p>
          <a:p>
            <a:pPr algn="r" rtl="1"/>
            <a:endParaRPr lang="he-IL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B4475DD-9D2E-354E-9411-BE17F6CD1620}"/>
              </a:ext>
            </a:extLst>
          </p:cNvPr>
          <p:cNvSpPr/>
          <p:nvPr/>
        </p:nvSpPr>
        <p:spPr>
          <a:xfrm>
            <a:off x="48640" y="1873288"/>
            <a:ext cx="5389123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chemeClr val="bg1"/>
                </a:solidFill>
              </a:rPr>
              <a:t>המודל צופה בלימה באמצע ספטמבר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chemeClr val="bg1"/>
                </a:solidFill>
              </a:rPr>
              <a:t>בשיא: 800-1300 חולים קשה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chemeClr val="bg1"/>
                </a:solidFill>
              </a:rPr>
              <a:t>הגדלת מס׳ וקצב המתחסנים יביא שיפור</a:t>
            </a:r>
            <a:endParaRPr lang="aa-E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577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0CF9D7C1-7670-3D43-82EC-CEA609FED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3" y="-23982"/>
            <a:ext cx="11488367" cy="648015"/>
          </a:xfrm>
        </p:spPr>
        <p:txBody>
          <a:bodyPr>
            <a:norm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ישראל מול בריטניה</a:t>
            </a:r>
            <a:endParaRPr lang="aa-ET" sz="32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D19E62-2A75-8A47-866C-624EF3C88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45" y="199552"/>
            <a:ext cx="7646931" cy="32294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A7205C-A4F4-4D4F-9B5A-824639CC7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63" y="3429000"/>
            <a:ext cx="7367429" cy="3354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41717B-8E02-C94B-9059-0D77646B6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670" y="1000666"/>
            <a:ext cx="4324585" cy="530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130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9A48DF-AFFB-9747-9C5C-41A2B0A90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736" y="1713689"/>
            <a:ext cx="9538527" cy="418127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83EBE805-B5E9-374A-94D4-6687B437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3" y="-23982"/>
            <a:ext cx="11488367" cy="648015"/>
          </a:xfrm>
        </p:spPr>
        <p:txBody>
          <a:bodyPr>
            <a:norm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ישראל מול בריטניה</a:t>
            </a:r>
            <a:endParaRPr lang="aa-ET" sz="32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6816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147103" y="745132"/>
            <a:ext cx="11928648" cy="578021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8928903" y="57778"/>
            <a:ext cx="25445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המטה לביטחון לאומי</a:t>
            </a:r>
          </a:p>
          <a:p>
            <a:pPr marL="45720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חדר המצב הלאומי</a:t>
            </a:r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950" y="0"/>
            <a:ext cx="1170900" cy="671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xmlns="" id="{141E76EC-6F82-45CF-85BF-5876E494A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5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959E69E-6297-48EA-9959-D961B32B03F6}"/>
              </a:ext>
            </a:extLst>
          </p:cNvPr>
          <p:cNvCxnSpPr/>
          <p:nvPr/>
        </p:nvCxnSpPr>
        <p:spPr>
          <a:xfrm>
            <a:off x="480291" y="1574221"/>
            <a:ext cx="1123141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BA9348E-760D-405B-B6D7-97BBF6312B30}"/>
              </a:ext>
            </a:extLst>
          </p:cNvPr>
          <p:cNvGrpSpPr/>
          <p:nvPr/>
        </p:nvGrpSpPr>
        <p:grpSpPr>
          <a:xfrm>
            <a:off x="480290" y="2068947"/>
            <a:ext cx="3042399" cy="4286882"/>
            <a:chOff x="480290" y="2068947"/>
            <a:chExt cx="1939637" cy="40746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28BC21E8-DB10-46B9-A46B-F460CAACFABB}"/>
                </a:ext>
              </a:extLst>
            </p:cNvPr>
            <p:cNvGrpSpPr/>
            <p:nvPr/>
          </p:nvGrpSpPr>
          <p:grpSpPr>
            <a:xfrm>
              <a:off x="480291" y="2068947"/>
              <a:ext cx="1939636" cy="1293088"/>
              <a:chOff x="480291" y="2068947"/>
              <a:chExt cx="1939636" cy="129308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1F6D9FB4-A954-4093-8D9D-4E0A478B23AE}"/>
                  </a:ext>
                </a:extLst>
              </p:cNvPr>
              <p:cNvSpPr/>
              <p:nvPr/>
            </p:nvSpPr>
            <p:spPr>
              <a:xfrm>
                <a:off x="480291" y="2355273"/>
                <a:ext cx="1939636" cy="1006762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dirty="0">
                    <a:sym typeface="Wingdings" panose="05000000000000000000" pitchFamily="2" charset="2"/>
                  </a:rPr>
                  <a:t></a:t>
                </a:r>
                <a:endParaRPr lang="en-US" sz="6000" dirty="0"/>
              </a:p>
            </p:txBody>
          </p:sp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xmlns="" id="{AB247DC4-851A-47F0-98E2-60F65F77017F}"/>
                  </a:ext>
                </a:extLst>
              </p:cNvPr>
              <p:cNvSpPr/>
              <p:nvPr/>
            </p:nvSpPr>
            <p:spPr>
              <a:xfrm>
                <a:off x="1182254" y="2068947"/>
                <a:ext cx="535709" cy="286326"/>
              </a:xfrm>
              <a:prstGeom prst="triangl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0B82A277-C7F2-47DE-B975-5CF4E1885E23}"/>
                </a:ext>
              </a:extLst>
            </p:cNvPr>
            <p:cNvSpPr/>
            <p:nvPr/>
          </p:nvSpPr>
          <p:spPr>
            <a:xfrm>
              <a:off x="480290" y="3362034"/>
              <a:ext cx="1939636" cy="26415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rgbClr val="002060"/>
                  </a:solidFill>
                </a:rPr>
                <a:t>משבר הקורונה עמו אנו מתמודדים בשנה וחצי האחרונות, פגע ברצף הלימודי ובמעטפת הרגשית-חברתית של תלמידי מערכת החינוך.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5D025EA4-67D4-4D07-BE6E-8A4D74A2469F}"/>
                </a:ext>
              </a:extLst>
            </p:cNvPr>
            <p:cNvSpPr/>
            <p:nvPr/>
          </p:nvSpPr>
          <p:spPr>
            <a:xfrm>
              <a:off x="480290" y="6003629"/>
              <a:ext cx="1939636" cy="13999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2015FE8-924B-4FCB-88F5-3DAE5C272B05}"/>
              </a:ext>
            </a:extLst>
          </p:cNvPr>
          <p:cNvGrpSpPr/>
          <p:nvPr/>
        </p:nvGrpSpPr>
        <p:grpSpPr>
          <a:xfrm>
            <a:off x="4575652" y="2068946"/>
            <a:ext cx="3042398" cy="4286883"/>
            <a:chOff x="2803235" y="2068947"/>
            <a:chExt cx="1939638" cy="407467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1CA48AD2-6F6B-4124-BB4B-E9902D3D09B7}"/>
                </a:ext>
              </a:extLst>
            </p:cNvPr>
            <p:cNvGrpSpPr/>
            <p:nvPr/>
          </p:nvGrpSpPr>
          <p:grpSpPr>
            <a:xfrm>
              <a:off x="2803237" y="2068947"/>
              <a:ext cx="1939636" cy="1293088"/>
              <a:chOff x="2803237" y="2068947"/>
              <a:chExt cx="1939636" cy="1293088"/>
            </a:xfrm>
            <a:solidFill>
              <a:schemeClr val="accent2"/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696FFF01-307E-402D-9FFB-5EB1A062C2EF}"/>
                  </a:ext>
                </a:extLst>
              </p:cNvPr>
              <p:cNvSpPr/>
              <p:nvPr/>
            </p:nvSpPr>
            <p:spPr>
              <a:xfrm>
                <a:off x="2803237" y="2355273"/>
                <a:ext cx="1939636" cy="1006762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dirty="0">
                    <a:sym typeface="Wingdings" panose="05000000000000000000" pitchFamily="2" charset="2"/>
                  </a:rPr>
                  <a:t></a:t>
                </a:r>
                <a:endParaRPr lang="en-US" sz="6000" dirty="0"/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xmlns="" id="{69F9D96B-E833-4E2F-B080-2FA7FE00FEC7}"/>
                  </a:ext>
                </a:extLst>
              </p:cNvPr>
              <p:cNvSpPr/>
              <p:nvPr/>
            </p:nvSpPr>
            <p:spPr>
              <a:xfrm>
                <a:off x="3505200" y="2068947"/>
                <a:ext cx="535709" cy="286326"/>
              </a:xfrm>
              <a:prstGeom prst="triangl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510C7DD9-1823-440A-AEEA-3BC1BD9E2512}"/>
                </a:ext>
              </a:extLst>
            </p:cNvPr>
            <p:cNvSpPr/>
            <p:nvPr/>
          </p:nvSpPr>
          <p:spPr>
            <a:xfrm>
              <a:off x="2803236" y="3362034"/>
              <a:ext cx="1939636" cy="26415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150000"/>
                </a:lnSpc>
              </a:pPr>
              <a:r>
                <a:rPr lang="he-IL" sz="2000" b="1" dirty="0">
                  <a:solidFill>
                    <a:srgbClr val="002060"/>
                  </a:solidFill>
                </a:rPr>
                <a:t>משרד החינוך בשיתוף מומחים וגורמי מקצוע ממשרד הבריאות ויחד עם המרכז לשלטון מקומי, גיבש את </a:t>
              </a:r>
              <a:r>
                <a:rPr lang="he-IL" sz="2000" b="1" dirty="0">
                  <a:solidFill>
                    <a:srgbClr val="00B0F0"/>
                  </a:solidFill>
                </a:rPr>
                <a:t>התכנית הלאומית "מתחברים לחינוך"</a:t>
              </a:r>
            </a:p>
            <a:p>
              <a:pPr lvl="0" algn="just">
                <a:spcAft>
                  <a:spcPts val="1200"/>
                </a:spcAft>
              </a:pPr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.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2EC9A83F-0606-4F06-A9BE-F7B5B9AA02F9}"/>
                </a:ext>
              </a:extLst>
            </p:cNvPr>
            <p:cNvSpPr/>
            <p:nvPr/>
          </p:nvSpPr>
          <p:spPr>
            <a:xfrm>
              <a:off x="2803235" y="6003629"/>
              <a:ext cx="1939636" cy="13999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7E61AEB-683F-40C5-AA7D-09CA681F265F}"/>
              </a:ext>
            </a:extLst>
          </p:cNvPr>
          <p:cNvGrpSpPr/>
          <p:nvPr/>
        </p:nvGrpSpPr>
        <p:grpSpPr>
          <a:xfrm>
            <a:off x="8669313" y="2068522"/>
            <a:ext cx="3042396" cy="4287308"/>
            <a:chOff x="5126180" y="2068947"/>
            <a:chExt cx="1939639" cy="407467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5CA16343-DB99-49B6-8134-376410060C76}"/>
                </a:ext>
              </a:extLst>
            </p:cNvPr>
            <p:cNvGrpSpPr/>
            <p:nvPr/>
          </p:nvGrpSpPr>
          <p:grpSpPr>
            <a:xfrm>
              <a:off x="5126183" y="2068947"/>
              <a:ext cx="1939636" cy="1293088"/>
              <a:chOff x="5126183" y="2068947"/>
              <a:chExt cx="1939636" cy="1293088"/>
            </a:xfrm>
            <a:solidFill>
              <a:schemeClr val="accent3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21F117B5-6982-49C2-9960-36D9364089AA}"/>
                  </a:ext>
                </a:extLst>
              </p:cNvPr>
              <p:cNvSpPr/>
              <p:nvPr/>
            </p:nvSpPr>
            <p:spPr>
              <a:xfrm>
                <a:off x="5126183" y="2355273"/>
                <a:ext cx="1939636" cy="1006762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dirty="0">
                    <a:sym typeface="Wingdings" panose="05000000000000000000" pitchFamily="2" charset="2"/>
                  </a:rPr>
                  <a:t></a:t>
                </a:r>
                <a:endParaRPr lang="en-US" sz="6000" dirty="0"/>
              </a:p>
            </p:txBody>
          </p:sp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xmlns="" id="{85B6863F-0A26-4BF5-8102-3ABBD975FF62}"/>
                  </a:ext>
                </a:extLst>
              </p:cNvPr>
              <p:cNvSpPr/>
              <p:nvPr/>
            </p:nvSpPr>
            <p:spPr>
              <a:xfrm>
                <a:off x="5828146" y="2068947"/>
                <a:ext cx="535709" cy="286326"/>
              </a:xfrm>
              <a:prstGeom prst="triangl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22173C7-C324-45C3-8238-A6EBCBD8BEE2}"/>
                </a:ext>
              </a:extLst>
            </p:cNvPr>
            <p:cNvSpPr/>
            <p:nvPr/>
          </p:nvSpPr>
          <p:spPr>
            <a:xfrm>
              <a:off x="5126182" y="3362034"/>
              <a:ext cx="1939636" cy="26415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150000"/>
                </a:lnSpc>
              </a:pPr>
              <a:r>
                <a:rPr lang="he-IL" sz="2000" b="1" dirty="0">
                  <a:solidFill>
                    <a:srgbClr val="00B050"/>
                  </a:solidFill>
                </a:rPr>
                <a:t>מתחברים לחינוך ב-1.9.21 </a:t>
              </a:r>
              <a:r>
                <a:rPr lang="he-IL" sz="2000" b="1" dirty="0">
                  <a:solidFill>
                    <a:srgbClr val="002060"/>
                  </a:solidFill>
                </a:rPr>
                <a:t>פתיחת שנת הלימודים תוך למידה פיזית רציפה ובטוחה במוסדות החינוך</a:t>
              </a:r>
              <a:r>
                <a:rPr lang="he-IL" sz="2000" dirty="0">
                  <a:solidFill>
                    <a:srgbClr val="002060"/>
                  </a:solidFill>
                </a:rPr>
                <a:t> והקפדה על אורחות חיים מותאמים לקורונה. 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2219176C-E7F0-4376-B617-0B84BD5342CE}"/>
                </a:ext>
              </a:extLst>
            </p:cNvPr>
            <p:cNvSpPr/>
            <p:nvPr/>
          </p:nvSpPr>
          <p:spPr>
            <a:xfrm>
              <a:off x="5126180" y="6003629"/>
              <a:ext cx="1939636" cy="13999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A9167C2-FEB5-4555-81C2-0D5D156510BF}"/>
              </a:ext>
            </a:extLst>
          </p:cNvPr>
          <p:cNvSpPr/>
          <p:nvPr/>
        </p:nvSpPr>
        <p:spPr>
          <a:xfrm>
            <a:off x="1552601" y="1115842"/>
            <a:ext cx="879763" cy="879763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600" b="1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113D375-E95A-4E0C-804E-5928F0A87793}"/>
              </a:ext>
            </a:extLst>
          </p:cNvPr>
          <p:cNvSpPr/>
          <p:nvPr/>
        </p:nvSpPr>
        <p:spPr>
          <a:xfrm>
            <a:off x="5651009" y="1115842"/>
            <a:ext cx="879763" cy="879763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600" b="1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6A4EA969-0F64-48A5-AE1B-8075F570D19C}"/>
              </a:ext>
            </a:extLst>
          </p:cNvPr>
          <p:cNvSpPr/>
          <p:nvPr/>
        </p:nvSpPr>
        <p:spPr>
          <a:xfrm>
            <a:off x="9764407" y="1120229"/>
            <a:ext cx="879763" cy="879763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6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1EE5BE4-1913-4671-8E09-06E0951954D0}"/>
              </a:ext>
            </a:extLst>
          </p:cNvPr>
          <p:cNvSpPr/>
          <p:nvPr/>
        </p:nvSpPr>
        <p:spPr>
          <a:xfrm>
            <a:off x="1670118" y="1324891"/>
            <a:ext cx="64472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he-IL" sz="2400" b="1" dirty="0">
                <a:solidFill>
                  <a:prstClr val="white"/>
                </a:solidFill>
              </a:rPr>
              <a:t>עבר</a:t>
            </a:r>
            <a:endParaRPr lang="en-US" sz="28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75F2E9E7-8742-4963-8EBF-D31DB827FBF8}"/>
              </a:ext>
            </a:extLst>
          </p:cNvPr>
          <p:cNvSpPr/>
          <p:nvPr/>
        </p:nvSpPr>
        <p:spPr>
          <a:xfrm>
            <a:off x="5753942" y="1283053"/>
            <a:ext cx="691216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he-IL" sz="2400" b="1" dirty="0">
                <a:solidFill>
                  <a:schemeClr val="bg1"/>
                </a:solidFill>
              </a:rPr>
              <a:t>הווה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B24DAA64-BAA2-45A3-B414-4B3A95B78DF3}"/>
              </a:ext>
            </a:extLst>
          </p:cNvPr>
          <p:cNvSpPr/>
          <p:nvPr/>
        </p:nvSpPr>
        <p:spPr>
          <a:xfrm>
            <a:off x="9826623" y="1329278"/>
            <a:ext cx="755335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he-IL" sz="2400" b="1" dirty="0">
                <a:solidFill>
                  <a:schemeClr val="bg1"/>
                </a:solidFill>
              </a:rPr>
              <a:t>עתיד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1" name="כותרת 3"/>
          <p:cNvSpPr>
            <a:spLocks noGrp="1"/>
          </p:cNvSpPr>
          <p:nvPr>
            <p:ph type="title"/>
          </p:nvPr>
        </p:nvSpPr>
        <p:spPr>
          <a:xfrm>
            <a:off x="1754155" y="-120650"/>
            <a:ext cx="8648700" cy="1049338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משבר הקורונה במערכת החינוך - </a:t>
            </a:r>
            <a:r>
              <a:rPr lang="he-I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עבר, הווה, עתיד</a:t>
            </a:r>
          </a:p>
        </p:txBody>
      </p:sp>
      <p:sp>
        <p:nvSpPr>
          <p:cNvPr id="20" name="מלבן 19"/>
          <p:cNvSpPr/>
          <p:nvPr/>
        </p:nvSpPr>
        <p:spPr>
          <a:xfrm>
            <a:off x="202972" y="6479458"/>
            <a:ext cx="554636" cy="275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599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1EE5BE4-1913-4671-8E09-06E0951954D0}"/>
              </a:ext>
            </a:extLst>
          </p:cNvPr>
          <p:cNvSpPr/>
          <p:nvPr/>
        </p:nvSpPr>
        <p:spPr>
          <a:xfrm>
            <a:off x="1670118" y="1324891"/>
            <a:ext cx="64472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he-IL" sz="2400" b="1" dirty="0">
                <a:solidFill>
                  <a:prstClr val="white"/>
                </a:solidFill>
              </a:rPr>
              <a:t>עבר</a:t>
            </a:r>
            <a:endParaRPr lang="en-US" sz="2800" dirty="0"/>
          </a:p>
        </p:txBody>
      </p:sp>
      <p:sp>
        <p:nvSpPr>
          <p:cNvPr id="20" name="מלבן 19"/>
          <p:cNvSpPr/>
          <p:nvPr/>
        </p:nvSpPr>
        <p:spPr>
          <a:xfrm>
            <a:off x="209862" y="6355830"/>
            <a:ext cx="554636" cy="502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כותרת 3"/>
          <p:cNvSpPr txBox="1">
            <a:spLocks/>
          </p:cNvSpPr>
          <p:nvPr/>
        </p:nvSpPr>
        <p:spPr>
          <a:xfrm>
            <a:off x="1170587" y="-1491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השלכות על היבטים רגשיים, חברתיים ולימודיים </a:t>
            </a:r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סקר יועצות חינוכיות </a:t>
            </a:r>
          </a:p>
        </p:txBody>
      </p:sp>
      <p:sp>
        <p:nvSpPr>
          <p:cNvPr id="30" name="כותרת 1"/>
          <p:cNvSpPr txBox="1">
            <a:spLocks/>
          </p:cNvSpPr>
          <p:nvPr/>
        </p:nvSpPr>
        <p:spPr>
          <a:xfrm>
            <a:off x="10332150" y="1147787"/>
            <a:ext cx="1571895" cy="168392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000" dirty="0">
                <a:solidFill>
                  <a:srgbClr val="002060"/>
                </a:solidFill>
              </a:rPr>
              <a:t>תקופת הסגרים (סוף תש"פ, סגרים תשפ"א) ועם החזרה ללימודים פיזיים </a:t>
            </a:r>
            <a:r>
              <a:rPr lang="he-IL" sz="2000" dirty="0" err="1">
                <a:solidFill>
                  <a:srgbClr val="002060"/>
                </a:solidFill>
              </a:rPr>
              <a:t>בתשפ"א</a:t>
            </a:r>
            <a:endParaRPr lang="he-IL" sz="2000" dirty="0">
              <a:solidFill>
                <a:srgbClr val="002060"/>
              </a:solidFill>
            </a:endParaRPr>
          </a:p>
        </p:txBody>
      </p:sp>
      <p:grpSp>
        <p:nvGrpSpPr>
          <p:cNvPr id="31" name="קבוצה 30"/>
          <p:cNvGrpSpPr/>
          <p:nvPr/>
        </p:nvGrpSpPr>
        <p:grpSpPr>
          <a:xfrm>
            <a:off x="2905577" y="1177742"/>
            <a:ext cx="6160282" cy="628087"/>
            <a:chOff x="2925110" y="1872292"/>
            <a:chExt cx="6160282" cy="628087"/>
          </a:xfrm>
        </p:grpSpPr>
        <p:sp>
          <p:nvSpPr>
            <p:cNvPr id="32" name="מלבן מעוגל 31"/>
            <p:cNvSpPr/>
            <p:nvPr/>
          </p:nvSpPr>
          <p:spPr>
            <a:xfrm>
              <a:off x="2925110" y="1880678"/>
              <a:ext cx="1810527" cy="5365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r>
                <a:rPr lang="he-IL" dirty="0">
                  <a:solidFill>
                    <a:srgbClr val="002060"/>
                  </a:solidFill>
                </a:rPr>
                <a:t>סגרים ממרס 2020 עד סוף תש"פ</a:t>
              </a:r>
            </a:p>
          </p:txBody>
        </p:sp>
        <p:sp>
          <p:nvSpPr>
            <p:cNvPr id="33" name="מלבן מעוגל 32"/>
            <p:cNvSpPr/>
            <p:nvPr/>
          </p:nvSpPr>
          <p:spPr>
            <a:xfrm>
              <a:off x="5230542" y="1953405"/>
              <a:ext cx="1585917" cy="5225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r>
                <a:rPr lang="he-IL" dirty="0">
                  <a:solidFill>
                    <a:srgbClr val="002060"/>
                  </a:solidFill>
                </a:rPr>
                <a:t>סגרים עד סוף מרס 2021</a:t>
              </a:r>
            </a:p>
          </p:txBody>
        </p:sp>
        <p:sp>
          <p:nvSpPr>
            <p:cNvPr id="34" name="מלבן מעוגל 33"/>
            <p:cNvSpPr/>
            <p:nvPr/>
          </p:nvSpPr>
          <p:spPr>
            <a:xfrm>
              <a:off x="7201003" y="1909676"/>
              <a:ext cx="1661673" cy="5075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/>
              <a:r>
                <a:rPr lang="he-IL" dirty="0">
                  <a:solidFill>
                    <a:srgbClr val="002060"/>
                  </a:solidFill>
                </a:rPr>
                <a:t>חזרה פיזית – חודשיים אחרונים</a:t>
              </a:r>
            </a:p>
          </p:txBody>
        </p:sp>
        <p:sp>
          <p:nvSpPr>
            <p:cNvPr id="35" name="Shape"/>
            <p:cNvSpPr/>
            <p:nvPr/>
          </p:nvSpPr>
          <p:spPr>
            <a:xfrm>
              <a:off x="6758037" y="1872292"/>
              <a:ext cx="225108" cy="582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580" extrusionOk="0">
                  <a:moveTo>
                    <a:pt x="10600" y="0"/>
                  </a:moveTo>
                  <a:cubicBezTo>
                    <a:pt x="9184" y="0"/>
                    <a:pt x="7769" y="214"/>
                    <a:pt x="6689" y="642"/>
                  </a:cubicBezTo>
                  <a:cubicBezTo>
                    <a:pt x="4529" y="1498"/>
                    <a:pt x="4529" y="2887"/>
                    <a:pt x="6689" y="3743"/>
                  </a:cubicBezTo>
                  <a:cubicBezTo>
                    <a:pt x="8849" y="4599"/>
                    <a:pt x="12354" y="4599"/>
                    <a:pt x="14515" y="3743"/>
                  </a:cubicBezTo>
                  <a:cubicBezTo>
                    <a:pt x="16675" y="2887"/>
                    <a:pt x="16675" y="1498"/>
                    <a:pt x="14515" y="642"/>
                  </a:cubicBezTo>
                  <a:cubicBezTo>
                    <a:pt x="13434" y="214"/>
                    <a:pt x="12016" y="0"/>
                    <a:pt x="10600" y="0"/>
                  </a:cubicBezTo>
                  <a:close/>
                  <a:moveTo>
                    <a:pt x="10753" y="4546"/>
                  </a:moveTo>
                  <a:cubicBezTo>
                    <a:pt x="7600" y="4511"/>
                    <a:pt x="4782" y="5234"/>
                    <a:pt x="2915" y="6250"/>
                  </a:cubicBezTo>
                  <a:cubicBezTo>
                    <a:pt x="587" y="7517"/>
                    <a:pt x="-164" y="9105"/>
                    <a:pt x="29" y="10671"/>
                  </a:cubicBezTo>
                  <a:cubicBezTo>
                    <a:pt x="91" y="11177"/>
                    <a:pt x="250" y="11681"/>
                    <a:pt x="505" y="12177"/>
                  </a:cubicBezTo>
                  <a:cubicBezTo>
                    <a:pt x="675" y="12527"/>
                    <a:pt x="1550" y="12747"/>
                    <a:pt x="2422" y="12661"/>
                  </a:cubicBezTo>
                  <a:cubicBezTo>
                    <a:pt x="3225" y="12582"/>
                    <a:pt x="3728" y="12266"/>
                    <a:pt x="3564" y="11945"/>
                  </a:cubicBezTo>
                  <a:cubicBezTo>
                    <a:pt x="3425" y="11278"/>
                    <a:pt x="3506" y="10607"/>
                    <a:pt x="3803" y="9948"/>
                  </a:cubicBezTo>
                  <a:cubicBezTo>
                    <a:pt x="4114" y="9260"/>
                    <a:pt x="4657" y="8591"/>
                    <a:pt x="5421" y="7961"/>
                  </a:cubicBezTo>
                  <a:lnTo>
                    <a:pt x="4306" y="11841"/>
                  </a:lnTo>
                  <a:cubicBezTo>
                    <a:pt x="4168" y="12192"/>
                    <a:pt x="4213" y="12551"/>
                    <a:pt x="4442" y="12895"/>
                  </a:cubicBezTo>
                  <a:cubicBezTo>
                    <a:pt x="4630" y="13176"/>
                    <a:pt x="4938" y="13443"/>
                    <a:pt x="5351" y="13683"/>
                  </a:cubicBezTo>
                  <a:lnTo>
                    <a:pt x="6246" y="20915"/>
                  </a:lnTo>
                  <a:cubicBezTo>
                    <a:pt x="6342" y="21307"/>
                    <a:pt x="7202" y="21600"/>
                    <a:pt x="8197" y="21579"/>
                  </a:cubicBezTo>
                  <a:cubicBezTo>
                    <a:pt x="9114" y="21560"/>
                    <a:pt x="9853" y="21277"/>
                    <a:pt x="9931" y="20915"/>
                  </a:cubicBezTo>
                  <a:lnTo>
                    <a:pt x="10633" y="15491"/>
                  </a:lnTo>
                  <a:lnTo>
                    <a:pt x="11326" y="20845"/>
                  </a:lnTo>
                  <a:cubicBezTo>
                    <a:pt x="11368" y="21267"/>
                    <a:pt x="12273" y="21595"/>
                    <a:pt x="13340" y="21574"/>
                  </a:cubicBezTo>
                  <a:cubicBezTo>
                    <a:pt x="14328" y="21554"/>
                    <a:pt x="15109" y="21237"/>
                    <a:pt x="15137" y="20845"/>
                  </a:cubicBezTo>
                  <a:lnTo>
                    <a:pt x="15912" y="13613"/>
                  </a:lnTo>
                  <a:cubicBezTo>
                    <a:pt x="16272" y="13429"/>
                    <a:pt x="16555" y="13223"/>
                    <a:pt x="16755" y="13004"/>
                  </a:cubicBezTo>
                  <a:cubicBezTo>
                    <a:pt x="17054" y="12676"/>
                    <a:pt x="17158" y="12325"/>
                    <a:pt x="17058" y="11978"/>
                  </a:cubicBezTo>
                  <a:lnTo>
                    <a:pt x="15846" y="7962"/>
                  </a:lnTo>
                  <a:cubicBezTo>
                    <a:pt x="16588" y="8591"/>
                    <a:pt x="17118" y="9256"/>
                    <a:pt x="17420" y="9940"/>
                  </a:cubicBezTo>
                  <a:cubicBezTo>
                    <a:pt x="17728" y="10637"/>
                    <a:pt x="17800" y="11347"/>
                    <a:pt x="17630" y="12051"/>
                  </a:cubicBezTo>
                  <a:cubicBezTo>
                    <a:pt x="17562" y="12327"/>
                    <a:pt x="17965" y="12588"/>
                    <a:pt x="18619" y="12689"/>
                  </a:cubicBezTo>
                  <a:cubicBezTo>
                    <a:pt x="19621" y="12844"/>
                    <a:pt x="20726" y="12591"/>
                    <a:pt x="20885" y="12169"/>
                  </a:cubicBezTo>
                  <a:cubicBezTo>
                    <a:pt x="21177" y="10221"/>
                    <a:pt x="21436" y="8076"/>
                    <a:pt x="18529" y="6410"/>
                  </a:cubicBezTo>
                  <a:cubicBezTo>
                    <a:pt x="16706" y="5365"/>
                    <a:pt x="13939" y="4581"/>
                    <a:pt x="10753" y="4546"/>
                  </a:cubicBez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 sz="2800">
                  <a:solidFill>
                    <a:srgbClr val="8C9097"/>
                  </a:solidFill>
                </a:defRPr>
              </a:pPr>
              <a:endParaRPr/>
            </a:p>
          </p:txBody>
        </p:sp>
        <p:sp>
          <p:nvSpPr>
            <p:cNvPr id="38" name="Shape"/>
            <p:cNvSpPr/>
            <p:nvPr/>
          </p:nvSpPr>
          <p:spPr>
            <a:xfrm>
              <a:off x="8860284" y="1918069"/>
              <a:ext cx="225108" cy="582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580" extrusionOk="0">
                  <a:moveTo>
                    <a:pt x="10600" y="0"/>
                  </a:moveTo>
                  <a:cubicBezTo>
                    <a:pt x="9184" y="0"/>
                    <a:pt x="7769" y="214"/>
                    <a:pt x="6689" y="642"/>
                  </a:cubicBezTo>
                  <a:cubicBezTo>
                    <a:pt x="4529" y="1498"/>
                    <a:pt x="4529" y="2887"/>
                    <a:pt x="6689" y="3743"/>
                  </a:cubicBezTo>
                  <a:cubicBezTo>
                    <a:pt x="8849" y="4599"/>
                    <a:pt x="12354" y="4599"/>
                    <a:pt x="14515" y="3743"/>
                  </a:cubicBezTo>
                  <a:cubicBezTo>
                    <a:pt x="16675" y="2887"/>
                    <a:pt x="16675" y="1498"/>
                    <a:pt x="14515" y="642"/>
                  </a:cubicBezTo>
                  <a:cubicBezTo>
                    <a:pt x="13434" y="214"/>
                    <a:pt x="12016" y="0"/>
                    <a:pt x="10600" y="0"/>
                  </a:cubicBezTo>
                  <a:close/>
                  <a:moveTo>
                    <a:pt x="10753" y="4546"/>
                  </a:moveTo>
                  <a:cubicBezTo>
                    <a:pt x="7600" y="4511"/>
                    <a:pt x="4782" y="5234"/>
                    <a:pt x="2915" y="6250"/>
                  </a:cubicBezTo>
                  <a:cubicBezTo>
                    <a:pt x="587" y="7517"/>
                    <a:pt x="-164" y="9105"/>
                    <a:pt x="29" y="10671"/>
                  </a:cubicBezTo>
                  <a:cubicBezTo>
                    <a:pt x="91" y="11177"/>
                    <a:pt x="250" y="11681"/>
                    <a:pt x="505" y="12177"/>
                  </a:cubicBezTo>
                  <a:cubicBezTo>
                    <a:pt x="675" y="12527"/>
                    <a:pt x="1550" y="12747"/>
                    <a:pt x="2422" y="12661"/>
                  </a:cubicBezTo>
                  <a:cubicBezTo>
                    <a:pt x="3225" y="12582"/>
                    <a:pt x="3728" y="12266"/>
                    <a:pt x="3564" y="11945"/>
                  </a:cubicBezTo>
                  <a:cubicBezTo>
                    <a:pt x="3425" y="11278"/>
                    <a:pt x="3506" y="10607"/>
                    <a:pt x="3803" y="9948"/>
                  </a:cubicBezTo>
                  <a:cubicBezTo>
                    <a:pt x="4114" y="9260"/>
                    <a:pt x="4657" y="8591"/>
                    <a:pt x="5421" y="7961"/>
                  </a:cubicBezTo>
                  <a:lnTo>
                    <a:pt x="4306" y="11841"/>
                  </a:lnTo>
                  <a:cubicBezTo>
                    <a:pt x="4168" y="12192"/>
                    <a:pt x="4213" y="12551"/>
                    <a:pt x="4442" y="12895"/>
                  </a:cubicBezTo>
                  <a:cubicBezTo>
                    <a:pt x="4630" y="13176"/>
                    <a:pt x="4938" y="13443"/>
                    <a:pt x="5351" y="13683"/>
                  </a:cubicBezTo>
                  <a:lnTo>
                    <a:pt x="6246" y="20915"/>
                  </a:lnTo>
                  <a:cubicBezTo>
                    <a:pt x="6342" y="21307"/>
                    <a:pt x="7202" y="21600"/>
                    <a:pt x="8197" y="21579"/>
                  </a:cubicBezTo>
                  <a:cubicBezTo>
                    <a:pt x="9114" y="21560"/>
                    <a:pt x="9853" y="21277"/>
                    <a:pt x="9931" y="20915"/>
                  </a:cubicBezTo>
                  <a:lnTo>
                    <a:pt x="10633" y="15491"/>
                  </a:lnTo>
                  <a:lnTo>
                    <a:pt x="11326" y="20845"/>
                  </a:lnTo>
                  <a:cubicBezTo>
                    <a:pt x="11368" y="21267"/>
                    <a:pt x="12273" y="21595"/>
                    <a:pt x="13340" y="21574"/>
                  </a:cubicBezTo>
                  <a:cubicBezTo>
                    <a:pt x="14328" y="21554"/>
                    <a:pt x="15109" y="21237"/>
                    <a:pt x="15137" y="20845"/>
                  </a:cubicBezTo>
                  <a:lnTo>
                    <a:pt x="15912" y="13613"/>
                  </a:lnTo>
                  <a:cubicBezTo>
                    <a:pt x="16272" y="13429"/>
                    <a:pt x="16555" y="13223"/>
                    <a:pt x="16755" y="13004"/>
                  </a:cubicBezTo>
                  <a:cubicBezTo>
                    <a:pt x="17054" y="12676"/>
                    <a:pt x="17158" y="12325"/>
                    <a:pt x="17058" y="11978"/>
                  </a:cubicBezTo>
                  <a:lnTo>
                    <a:pt x="15846" y="7962"/>
                  </a:lnTo>
                  <a:cubicBezTo>
                    <a:pt x="16588" y="8591"/>
                    <a:pt x="17118" y="9256"/>
                    <a:pt x="17420" y="9940"/>
                  </a:cubicBezTo>
                  <a:cubicBezTo>
                    <a:pt x="17728" y="10637"/>
                    <a:pt x="17800" y="11347"/>
                    <a:pt x="17630" y="12051"/>
                  </a:cubicBezTo>
                  <a:cubicBezTo>
                    <a:pt x="17562" y="12327"/>
                    <a:pt x="17965" y="12588"/>
                    <a:pt x="18619" y="12689"/>
                  </a:cubicBezTo>
                  <a:cubicBezTo>
                    <a:pt x="19621" y="12844"/>
                    <a:pt x="20726" y="12591"/>
                    <a:pt x="20885" y="12169"/>
                  </a:cubicBezTo>
                  <a:cubicBezTo>
                    <a:pt x="21177" y="10221"/>
                    <a:pt x="21436" y="8076"/>
                    <a:pt x="18529" y="6410"/>
                  </a:cubicBezTo>
                  <a:cubicBezTo>
                    <a:pt x="16706" y="5365"/>
                    <a:pt x="13939" y="4581"/>
                    <a:pt x="10753" y="4546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 sz="2800">
                  <a:solidFill>
                    <a:srgbClr val="8C9097"/>
                  </a:solidFill>
                </a:defRPr>
              </a:pPr>
              <a:endParaRPr/>
            </a:p>
          </p:txBody>
        </p:sp>
        <p:sp>
          <p:nvSpPr>
            <p:cNvPr id="39" name="Shape"/>
            <p:cNvSpPr/>
            <p:nvPr/>
          </p:nvSpPr>
          <p:spPr>
            <a:xfrm>
              <a:off x="4762906" y="1895096"/>
              <a:ext cx="225108" cy="582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580" extrusionOk="0">
                  <a:moveTo>
                    <a:pt x="10600" y="0"/>
                  </a:moveTo>
                  <a:cubicBezTo>
                    <a:pt x="9184" y="0"/>
                    <a:pt x="7769" y="214"/>
                    <a:pt x="6689" y="642"/>
                  </a:cubicBezTo>
                  <a:cubicBezTo>
                    <a:pt x="4529" y="1498"/>
                    <a:pt x="4529" y="2887"/>
                    <a:pt x="6689" y="3743"/>
                  </a:cubicBezTo>
                  <a:cubicBezTo>
                    <a:pt x="8849" y="4599"/>
                    <a:pt x="12354" y="4599"/>
                    <a:pt x="14515" y="3743"/>
                  </a:cubicBezTo>
                  <a:cubicBezTo>
                    <a:pt x="16675" y="2887"/>
                    <a:pt x="16675" y="1498"/>
                    <a:pt x="14515" y="642"/>
                  </a:cubicBezTo>
                  <a:cubicBezTo>
                    <a:pt x="13434" y="214"/>
                    <a:pt x="12016" y="0"/>
                    <a:pt x="10600" y="0"/>
                  </a:cubicBezTo>
                  <a:close/>
                  <a:moveTo>
                    <a:pt x="10753" y="4546"/>
                  </a:moveTo>
                  <a:cubicBezTo>
                    <a:pt x="7600" y="4511"/>
                    <a:pt x="4782" y="5234"/>
                    <a:pt x="2915" y="6250"/>
                  </a:cubicBezTo>
                  <a:cubicBezTo>
                    <a:pt x="587" y="7517"/>
                    <a:pt x="-164" y="9105"/>
                    <a:pt x="29" y="10671"/>
                  </a:cubicBezTo>
                  <a:cubicBezTo>
                    <a:pt x="91" y="11177"/>
                    <a:pt x="250" y="11681"/>
                    <a:pt x="505" y="12177"/>
                  </a:cubicBezTo>
                  <a:cubicBezTo>
                    <a:pt x="675" y="12527"/>
                    <a:pt x="1550" y="12747"/>
                    <a:pt x="2422" y="12661"/>
                  </a:cubicBezTo>
                  <a:cubicBezTo>
                    <a:pt x="3225" y="12582"/>
                    <a:pt x="3728" y="12266"/>
                    <a:pt x="3564" y="11945"/>
                  </a:cubicBezTo>
                  <a:cubicBezTo>
                    <a:pt x="3425" y="11278"/>
                    <a:pt x="3506" y="10607"/>
                    <a:pt x="3803" y="9948"/>
                  </a:cubicBezTo>
                  <a:cubicBezTo>
                    <a:pt x="4114" y="9260"/>
                    <a:pt x="4657" y="8591"/>
                    <a:pt x="5421" y="7961"/>
                  </a:cubicBezTo>
                  <a:lnTo>
                    <a:pt x="4306" y="11841"/>
                  </a:lnTo>
                  <a:cubicBezTo>
                    <a:pt x="4168" y="12192"/>
                    <a:pt x="4213" y="12551"/>
                    <a:pt x="4442" y="12895"/>
                  </a:cubicBezTo>
                  <a:cubicBezTo>
                    <a:pt x="4630" y="13176"/>
                    <a:pt x="4938" y="13443"/>
                    <a:pt x="5351" y="13683"/>
                  </a:cubicBezTo>
                  <a:lnTo>
                    <a:pt x="6246" y="20915"/>
                  </a:lnTo>
                  <a:cubicBezTo>
                    <a:pt x="6342" y="21307"/>
                    <a:pt x="7202" y="21600"/>
                    <a:pt x="8197" y="21579"/>
                  </a:cubicBezTo>
                  <a:cubicBezTo>
                    <a:pt x="9114" y="21560"/>
                    <a:pt x="9853" y="21277"/>
                    <a:pt x="9931" y="20915"/>
                  </a:cubicBezTo>
                  <a:lnTo>
                    <a:pt x="10633" y="15491"/>
                  </a:lnTo>
                  <a:lnTo>
                    <a:pt x="11326" y="20845"/>
                  </a:lnTo>
                  <a:cubicBezTo>
                    <a:pt x="11368" y="21267"/>
                    <a:pt x="12273" y="21595"/>
                    <a:pt x="13340" y="21574"/>
                  </a:cubicBezTo>
                  <a:cubicBezTo>
                    <a:pt x="14328" y="21554"/>
                    <a:pt x="15109" y="21237"/>
                    <a:pt x="15137" y="20845"/>
                  </a:cubicBezTo>
                  <a:lnTo>
                    <a:pt x="15912" y="13613"/>
                  </a:lnTo>
                  <a:cubicBezTo>
                    <a:pt x="16272" y="13429"/>
                    <a:pt x="16555" y="13223"/>
                    <a:pt x="16755" y="13004"/>
                  </a:cubicBezTo>
                  <a:cubicBezTo>
                    <a:pt x="17054" y="12676"/>
                    <a:pt x="17158" y="12325"/>
                    <a:pt x="17058" y="11978"/>
                  </a:cubicBezTo>
                  <a:lnTo>
                    <a:pt x="15846" y="7962"/>
                  </a:lnTo>
                  <a:cubicBezTo>
                    <a:pt x="16588" y="8591"/>
                    <a:pt x="17118" y="9256"/>
                    <a:pt x="17420" y="9940"/>
                  </a:cubicBezTo>
                  <a:cubicBezTo>
                    <a:pt x="17728" y="10637"/>
                    <a:pt x="17800" y="11347"/>
                    <a:pt x="17630" y="12051"/>
                  </a:cubicBezTo>
                  <a:cubicBezTo>
                    <a:pt x="17562" y="12327"/>
                    <a:pt x="17965" y="12588"/>
                    <a:pt x="18619" y="12689"/>
                  </a:cubicBezTo>
                  <a:cubicBezTo>
                    <a:pt x="19621" y="12844"/>
                    <a:pt x="20726" y="12591"/>
                    <a:pt x="20885" y="12169"/>
                  </a:cubicBezTo>
                  <a:cubicBezTo>
                    <a:pt x="21177" y="10221"/>
                    <a:pt x="21436" y="8076"/>
                    <a:pt x="18529" y="6410"/>
                  </a:cubicBezTo>
                  <a:cubicBezTo>
                    <a:pt x="16706" y="5365"/>
                    <a:pt x="13939" y="4581"/>
                    <a:pt x="10753" y="4546"/>
                  </a:cubicBez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 sz="2800">
                  <a:solidFill>
                    <a:srgbClr val="8C9097"/>
                  </a:solidFill>
                </a:defRPr>
              </a:pPr>
              <a:endParaRPr/>
            </a:p>
          </p:txBody>
        </p:sp>
      </p:grpSp>
      <p:sp>
        <p:nvSpPr>
          <p:cNvPr id="40" name="מלבן מעוגל 39"/>
          <p:cNvSpPr/>
          <p:nvPr/>
        </p:nvSpPr>
        <p:spPr>
          <a:xfrm>
            <a:off x="1336669" y="3071825"/>
            <a:ext cx="442800" cy="92814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67</a:t>
            </a:r>
          </a:p>
        </p:txBody>
      </p:sp>
      <p:sp>
        <p:nvSpPr>
          <p:cNvPr id="43" name="מלבן מעוגל 42"/>
          <p:cNvSpPr/>
          <p:nvPr/>
        </p:nvSpPr>
        <p:spPr>
          <a:xfrm>
            <a:off x="1779469" y="2716171"/>
            <a:ext cx="442800" cy="128379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79</a:t>
            </a:r>
          </a:p>
        </p:txBody>
      </p:sp>
      <p:sp>
        <p:nvSpPr>
          <p:cNvPr id="44" name="מלבן מעוגל 43"/>
          <p:cNvSpPr/>
          <p:nvPr/>
        </p:nvSpPr>
        <p:spPr>
          <a:xfrm>
            <a:off x="2217408" y="2641996"/>
            <a:ext cx="442800" cy="135796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80</a:t>
            </a:r>
          </a:p>
        </p:txBody>
      </p:sp>
      <p:sp>
        <p:nvSpPr>
          <p:cNvPr id="45" name="מלבן מעוגל 44"/>
          <p:cNvSpPr/>
          <p:nvPr/>
        </p:nvSpPr>
        <p:spPr>
          <a:xfrm>
            <a:off x="5314031" y="3096910"/>
            <a:ext cx="442800" cy="89192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56</a:t>
            </a:r>
          </a:p>
        </p:txBody>
      </p:sp>
      <p:sp>
        <p:nvSpPr>
          <p:cNvPr id="46" name="מלבן מעוגל 45"/>
          <p:cNvSpPr/>
          <p:nvPr/>
        </p:nvSpPr>
        <p:spPr>
          <a:xfrm>
            <a:off x="5764319" y="2920387"/>
            <a:ext cx="442800" cy="106844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74</a:t>
            </a:r>
          </a:p>
        </p:txBody>
      </p:sp>
      <p:sp>
        <p:nvSpPr>
          <p:cNvPr id="47" name="מלבן מעוגל 46"/>
          <p:cNvSpPr/>
          <p:nvPr/>
        </p:nvSpPr>
        <p:spPr>
          <a:xfrm>
            <a:off x="6206987" y="3042275"/>
            <a:ext cx="442800" cy="94656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70</a:t>
            </a:r>
          </a:p>
        </p:txBody>
      </p:sp>
      <p:sp>
        <p:nvSpPr>
          <p:cNvPr id="48" name="מלבן מעוגל 47"/>
          <p:cNvSpPr/>
          <p:nvPr/>
        </p:nvSpPr>
        <p:spPr>
          <a:xfrm>
            <a:off x="9244038" y="3639654"/>
            <a:ext cx="442800" cy="32991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14</a:t>
            </a:r>
          </a:p>
        </p:txBody>
      </p:sp>
      <p:sp>
        <p:nvSpPr>
          <p:cNvPr id="49" name="מלבן מעוגל 48"/>
          <p:cNvSpPr/>
          <p:nvPr/>
        </p:nvSpPr>
        <p:spPr>
          <a:xfrm>
            <a:off x="9698227" y="3498651"/>
            <a:ext cx="442800" cy="47092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18</a:t>
            </a:r>
          </a:p>
        </p:txBody>
      </p:sp>
      <p:sp>
        <p:nvSpPr>
          <p:cNvPr id="50" name="מלבן מעוגל 49"/>
          <p:cNvSpPr/>
          <p:nvPr/>
        </p:nvSpPr>
        <p:spPr>
          <a:xfrm>
            <a:off x="10144796" y="3392639"/>
            <a:ext cx="442800" cy="57693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/>
              <a:t>24</a:t>
            </a:r>
          </a:p>
        </p:txBody>
      </p:sp>
      <p:sp>
        <p:nvSpPr>
          <p:cNvPr id="52" name="מלבן מעוגל 51"/>
          <p:cNvSpPr/>
          <p:nvPr/>
        </p:nvSpPr>
        <p:spPr>
          <a:xfrm>
            <a:off x="9000855" y="4022000"/>
            <a:ext cx="1857416" cy="421296"/>
          </a:xfrm>
          <a:prstGeom prst="roundRect">
            <a:avLst/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</a:rPr>
              <a:t>התנהגויות סיכון</a:t>
            </a:r>
          </a:p>
        </p:txBody>
      </p:sp>
      <p:sp>
        <p:nvSpPr>
          <p:cNvPr id="53" name="מלבן מעוגל 52"/>
          <p:cNvSpPr/>
          <p:nvPr/>
        </p:nvSpPr>
        <p:spPr>
          <a:xfrm>
            <a:off x="5060965" y="4073228"/>
            <a:ext cx="1857416" cy="421296"/>
          </a:xfrm>
          <a:prstGeom prst="roundRect">
            <a:avLst/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</a:rPr>
              <a:t>מצוקות רגשיות</a:t>
            </a:r>
          </a:p>
        </p:txBody>
      </p:sp>
      <p:sp>
        <p:nvSpPr>
          <p:cNvPr id="54" name="מלבן מעוגל 53"/>
          <p:cNvSpPr/>
          <p:nvPr/>
        </p:nvSpPr>
        <p:spPr>
          <a:xfrm>
            <a:off x="1075913" y="4077005"/>
            <a:ext cx="1857416" cy="421296"/>
          </a:xfrm>
          <a:prstGeom prst="roundRect">
            <a:avLst/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rgbClr val="002060"/>
                </a:solidFill>
              </a:rPr>
              <a:t>קשיים לימודיים</a:t>
            </a:r>
          </a:p>
        </p:txBody>
      </p:sp>
      <p:pic>
        <p:nvPicPr>
          <p:cNvPr id="55" name="תמונה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3"/>
          <a:stretch/>
        </p:blipFill>
        <p:spPr>
          <a:xfrm>
            <a:off x="1066443" y="4515425"/>
            <a:ext cx="1943565" cy="138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תמונה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1"/>
          <a:stretch/>
        </p:blipFill>
        <p:spPr>
          <a:xfrm>
            <a:off x="5080055" y="4443296"/>
            <a:ext cx="1838326" cy="1536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תמונה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10" y="4463702"/>
            <a:ext cx="1675536" cy="147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8" name="מחבר חץ ישר 57"/>
          <p:cNvCxnSpPr/>
          <p:nvPr/>
        </p:nvCxnSpPr>
        <p:spPr>
          <a:xfrm flipV="1">
            <a:off x="1492339" y="2474950"/>
            <a:ext cx="341776" cy="507540"/>
          </a:xfrm>
          <a:prstGeom prst="straightConnector1">
            <a:avLst/>
          </a:prstGeom>
          <a:ln w="5715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חץ ישר 58"/>
          <p:cNvCxnSpPr/>
          <p:nvPr/>
        </p:nvCxnSpPr>
        <p:spPr>
          <a:xfrm flipV="1">
            <a:off x="2000869" y="2357378"/>
            <a:ext cx="659339" cy="235144"/>
          </a:xfrm>
          <a:prstGeom prst="straightConnector1">
            <a:avLst/>
          </a:prstGeom>
          <a:ln w="5715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חץ ישר 59"/>
          <p:cNvCxnSpPr/>
          <p:nvPr/>
        </p:nvCxnSpPr>
        <p:spPr>
          <a:xfrm flipV="1">
            <a:off x="5535431" y="2641996"/>
            <a:ext cx="450288" cy="340495"/>
          </a:xfrm>
          <a:prstGeom prst="straightConnector1">
            <a:avLst/>
          </a:prstGeom>
          <a:ln w="5715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חץ ישר 60"/>
          <p:cNvCxnSpPr/>
          <p:nvPr/>
        </p:nvCxnSpPr>
        <p:spPr>
          <a:xfrm>
            <a:off x="6058161" y="2752146"/>
            <a:ext cx="591626" cy="23034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חץ ישר 61"/>
          <p:cNvCxnSpPr/>
          <p:nvPr/>
        </p:nvCxnSpPr>
        <p:spPr>
          <a:xfrm flipV="1">
            <a:off x="9515080" y="3179570"/>
            <a:ext cx="414483" cy="357359"/>
          </a:xfrm>
          <a:prstGeom prst="straightConnector1">
            <a:avLst/>
          </a:prstGeom>
          <a:ln w="5715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V="1">
            <a:off x="10007170" y="3122794"/>
            <a:ext cx="580426" cy="249439"/>
          </a:xfrm>
          <a:prstGeom prst="straightConnector1">
            <a:avLst/>
          </a:prstGeom>
          <a:ln w="5715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כותרת 1"/>
          <p:cNvSpPr>
            <a:spLocks noGrp="1"/>
          </p:cNvSpPr>
          <p:nvPr>
            <p:ph type="title"/>
          </p:nvPr>
        </p:nvSpPr>
        <p:spPr>
          <a:xfrm>
            <a:off x="1456581" y="5707843"/>
            <a:ext cx="9058275" cy="1379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e-IL" sz="2800" b="1" dirty="0">
                <a:solidFill>
                  <a:srgbClr val="002060"/>
                </a:solidFill>
              </a:rPr>
              <a:t>למידה פיזית מהווה תשתית לטיפול בקשיים שהצטברו </a:t>
            </a:r>
          </a:p>
        </p:txBody>
      </p:sp>
    </p:spTree>
    <p:extLst>
      <p:ext uri="{BB962C8B-B14F-4D97-AF65-F5344CB8AC3E}">
        <p14:creationId xmlns:p14="http://schemas.microsoft.com/office/powerpoint/2010/main" val="3903250358"/>
      </p:ext>
    </p:extLst>
  </p:cSld>
  <p:clrMapOvr>
    <a:masterClrMapping/>
  </p:clrMapOvr>
</p:sld>
</file>

<file path=ppt/theme/theme1.xml><?xml version="1.0" encoding="utf-8"?>
<a:theme xmlns:a="http://schemas.openxmlformats.org/drawingml/2006/main" name="1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38944</TotalTime>
  <Words>4483</Words>
  <Application>Microsoft Office PowerPoint</Application>
  <PresentationFormat>מסך רחב</PresentationFormat>
  <Paragraphs>823</Paragraphs>
  <Slides>76</Slides>
  <Notes>53</Notes>
  <HiddenSlides>2</HiddenSlides>
  <MMClips>0</MMClips>
  <ScaleCrop>false</ScaleCrop>
  <HeadingPairs>
    <vt:vector size="8" baseType="variant">
      <vt:variant>
        <vt:lpstr>גופנים בשימוש</vt:lpstr>
      </vt:variant>
      <vt:variant>
        <vt:i4>16</vt:i4>
      </vt:variant>
      <vt:variant>
        <vt:lpstr>ערכת נושא</vt:lpstr>
      </vt:variant>
      <vt:variant>
        <vt:i4>1</vt:i4>
      </vt:variant>
      <vt:variant>
        <vt:lpstr>קישורים</vt:lpstr>
      </vt:variant>
      <vt:variant>
        <vt:i4>2</vt:i4>
      </vt:variant>
      <vt:variant>
        <vt:lpstr>כותרות שקופיות</vt:lpstr>
      </vt:variant>
      <vt:variant>
        <vt:i4>76</vt:i4>
      </vt:variant>
    </vt:vector>
  </HeadingPairs>
  <TitlesOfParts>
    <vt:vector size="95" baseType="lpstr">
      <vt:lpstr>Arial Unicode MS</vt:lpstr>
      <vt:lpstr>Arial</vt:lpstr>
      <vt:lpstr>Arno Pro Smbd</vt:lpstr>
      <vt:lpstr>Barlow Medium</vt:lpstr>
      <vt:lpstr>Calibri</vt:lpstr>
      <vt:lpstr>Calibri Light</vt:lpstr>
      <vt:lpstr>David</vt:lpstr>
      <vt:lpstr>Georgia</vt:lpstr>
      <vt:lpstr>Gisha</vt:lpstr>
      <vt:lpstr>Guttman Hatzvi</vt:lpstr>
      <vt:lpstr>Helvetica Neue Medium</vt:lpstr>
      <vt:lpstr>Narkisim</vt:lpstr>
      <vt:lpstr>Rubik</vt:lpstr>
      <vt:lpstr>Segoe UI</vt:lpstr>
      <vt:lpstr>Times New Roman</vt:lpstr>
      <vt:lpstr>Wingdings</vt:lpstr>
      <vt:lpstr>11_ערכת נושא Office</vt:lpstr>
      <vt:lpstr>\\fsmateh\נתוני קורונה\מצגות ודוחות\מצגות בוקר הנהלה קבינט\תבניות מאוחד\דוחות - יומי - תקשורת -קבינט - תבנית.xlsx!תמונת מצב כללית!R1C2:R20C14</vt:lpstr>
      <vt:lpstr>\\fsmateh\נתוני קורונה\מצגות ודוחות\היסטוריה - סוף 2021 - 05.08.2021.xlsx!grphs![היסטוריה - סוף 2021 - 05.08.2021.xlsx]grphs Chart 1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תפיסת מערכת החינוך בשנת הלימודים תשפ"ב</vt:lpstr>
      <vt:lpstr>משבר הקורונה במערכת החינוך - עבר, הווה, עתיד</vt:lpstr>
      <vt:lpstr>למידה פיזית מהווה תשתית לטיפול בקשיים שהצטברו </vt:lpstr>
      <vt:lpstr>למידה פיזית ממתנת קשיים רגשיים, חברתיים ולימודיים  </vt:lpstr>
      <vt:lpstr>מצגת של PowerPoint</vt:lpstr>
      <vt:lpstr>מצגת של PowerPoint</vt:lpstr>
      <vt:lpstr>תמונת מצב תחלואה מצטברת – מערכת החינוך</vt:lpstr>
      <vt:lpstr>מודל השכבות</vt:lpstr>
      <vt:lpstr>מצגת של PowerPoint</vt:lpstr>
      <vt:lpstr>"אורחות חיים" במוסד החינוכי בצל הקורונה</vt:lpstr>
      <vt:lpstr>מצגת של PowerPoint</vt:lpstr>
      <vt:lpstr>מצגת של PowerPoint</vt:lpstr>
      <vt:lpstr>מחקר CDC תומך בפתיחת הלימודים</vt:lpstr>
      <vt:lpstr>תו ירוק לצוותי חינוך </vt:lpstr>
      <vt:lpstr>פעולות משרד החינוך – צופה פני עבר ועתיד </vt:lpstr>
      <vt:lpstr>מצגת של PowerPoint</vt:lpstr>
      <vt:lpstr>סוגיות לדיון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מתווה אומן תשפ"ב 22/08/2021</vt:lpstr>
      <vt:lpstr>רקע</vt:lpstr>
      <vt:lpstr>עקרונות מנחים</vt:lpstr>
      <vt:lpstr>לוחות זמנים רלוונטיים </vt:lpstr>
      <vt:lpstr>מתווה אומן</vt:lpstr>
      <vt:lpstr>מאמצים נוספים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ישיבת קבינט 22/8/21</vt:lpstr>
      <vt:lpstr>הערכת מצב והמלצות</vt:lpstr>
      <vt:lpstr>מצגת של PowerPoint</vt:lpstr>
      <vt:lpstr>נגיף קורונה: הערכת מצב  פרופסור ערן סגל, מכון ויצמן למדע  22/8/2021</vt:lpstr>
      <vt:lpstr>שיפור בנתוני התחלואה</vt:lpstr>
      <vt:lpstr>שיפור בנתוני התחלואה</vt:lpstr>
      <vt:lpstr>שיפור בנתוני התחלואה</vt:lpstr>
      <vt:lpstr>שיפור בנתוני התחלואה</vt:lpstr>
      <vt:lpstr>תרחישים והנחות עבודה</vt:lpstr>
      <vt:lpstr>מצגת של PowerPoint</vt:lpstr>
      <vt:lpstr>תרחישים והנחות עבודה</vt:lpstr>
      <vt:lpstr>ישראל מול בריטניה</vt:lpstr>
      <vt:lpstr>ישראל מול בריטניה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יניב ארד</dc:creator>
  <cp:lastModifiedBy>ערן קרני</cp:lastModifiedBy>
  <cp:revision>3341</cp:revision>
  <cp:lastPrinted>2021-08-22T09:23:54Z</cp:lastPrinted>
  <dcterms:created xsi:type="dcterms:W3CDTF">2018-01-24T13:40:34Z</dcterms:created>
  <dcterms:modified xsi:type="dcterms:W3CDTF">2021-08-22T17:08:08Z</dcterms:modified>
</cp:coreProperties>
</file>