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964" r:id="rId5"/>
    <p:sldId id="970" r:id="rId6"/>
    <p:sldId id="971" r:id="rId7"/>
    <p:sldId id="972" r:id="rId8"/>
    <p:sldId id="257" r:id="rId9"/>
    <p:sldId id="975" r:id="rId10"/>
    <p:sldId id="266" r:id="rId11"/>
    <p:sldId id="264" r:id="rId12"/>
    <p:sldId id="265" r:id="rId13"/>
    <p:sldId id="267" r:id="rId14"/>
    <p:sldId id="269" r:id="rId15"/>
    <p:sldId id="270" r:id="rId16"/>
    <p:sldId id="968" r:id="rId17"/>
    <p:sldId id="973" r:id="rId18"/>
    <p:sldId id="974" r:id="rId19"/>
    <p:sldId id="262" r:id="rId20"/>
    <p:sldId id="969" r:id="rId21"/>
    <p:sldId id="9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FC7C1-6206-4512-BEBD-169D581F88B5}" v="124" dt="2024-03-31T10:20:26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0834" autoAdjust="0"/>
  </p:normalViewPr>
  <p:slideViewPr>
    <p:cSldViewPr snapToGrid="0">
      <p:cViewPr varScale="1">
        <p:scale>
          <a:sx n="76" d="100"/>
          <a:sy n="76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hebrewuniversityof.sharepoint.com/sites/Healthdisparities/Shared%20Documents/report%202023%20(data%202022)/Graphs%20over%20time%202015-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600" b="1" u="none" dirty="0"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7</a:t>
            </a:r>
            <a:endParaRPr lang="en-US" sz="16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בנים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F-47E3-BC23-7E7DCA3B4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סה"כ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8.8999999999999996E-2</c:v>
                </c:pt>
                <c:pt idx="1">
                  <c:v>9.8000000000000004E-2</c:v>
                </c:pt>
                <c:pt idx="2">
                  <c:v>0.09</c:v>
                </c:pt>
                <c:pt idx="3">
                  <c:v>6.6000000000000003E-2</c:v>
                </c:pt>
                <c:pt idx="4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7E3-BC23-7E7DCA3B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בנות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05F-47E3-BC23-7E7DCA3B4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סה"כ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8.1000000000000003E-2</c:v>
                </c:pt>
                <c:pt idx="1">
                  <c:v>9.4E-2</c:v>
                </c:pt>
                <c:pt idx="2">
                  <c:v>8.6999999999999994E-2</c:v>
                </c:pt>
                <c:pt idx="3">
                  <c:v>6.8000000000000005E-2</c:v>
                </c:pt>
                <c:pt idx="4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7E3-BC23-7E7DCA3B4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803168"/>
        <c:axId val="454137784"/>
      </c:barChart>
      <c:catAx>
        <c:axId val="4498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4137784"/>
        <c:crosses val="autoZero"/>
        <c:auto val="1"/>
        <c:lblAlgn val="ctr"/>
        <c:lblOffset val="100"/>
        <c:noMultiLvlLbl val="0"/>
      </c:catAx>
      <c:valAx>
        <c:axId val="45413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498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0.26150000000000001</c:v>
                </c:pt>
                <c:pt idx="1">
                  <c:v>0.315</c:v>
                </c:pt>
                <c:pt idx="2">
                  <c:v>0.317</c:v>
                </c:pt>
                <c:pt idx="3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7E3-BC23-7E7DCA3B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0.33400000000000002</c:v>
                </c:pt>
                <c:pt idx="1">
                  <c:v>0.39500000000000002</c:v>
                </c:pt>
                <c:pt idx="2">
                  <c:v>0.55300000000000005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7E3-BC23-7E7DCA3B4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971520"/>
        <c:axId val="456966424"/>
      </c:barChart>
      <c:catAx>
        <c:axId val="45697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6424"/>
        <c:crosses val="autoZero"/>
        <c:auto val="1"/>
        <c:lblAlgn val="ctr"/>
        <c:lblOffset val="100"/>
        <c:noMultiLvlLbl val="0"/>
      </c:catAx>
      <c:valAx>
        <c:axId val="45696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7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800" b="1">
                <a:latin typeface="Calibri" panose="020F0502020204030204" pitchFamily="34" charset="0"/>
                <a:cs typeface="Calibri" panose="020F0502020204030204" pitchFamily="34" charset="0"/>
              </a:rPr>
              <a:t>גברים</a:t>
            </a:r>
            <a:endParaRPr 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477429087929666"/>
          <c:y val="0.16923097194819248"/>
          <c:w val="0.86189223128266712"/>
          <c:h val="0.61746644682408347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2015-2022.xlsx]50.31'!$A$4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63998250218747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0-497C-8F89-0188582074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20-497C-8F89-0188582074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20-497C-8F89-0188582074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20-497C-8F89-018858207489}"/>
                </c:ext>
              </c:extLst>
            </c:dLbl>
            <c:dLbl>
              <c:idx val="4"/>
              <c:layout>
                <c:manualLayout>
                  <c:x val="-4.5763998250218721E-2"/>
                  <c:y val="-2.54283318751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20-497C-8F89-01885820748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20-497C-8F89-018858207489}"/>
                </c:ext>
              </c:extLst>
            </c:dLbl>
            <c:dLbl>
              <c:idx val="6"/>
              <c:layout>
                <c:manualLayout>
                  <c:x val="-4.5763998250218624E-2"/>
                  <c:y val="-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20-497C-8F89-018858207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2015-2022.xlsx]50.31'!$B$3:$I$3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2015-2022.xlsx]50.31'!$B$4:$I$4</c:f>
              <c:numCache>
                <c:formatCode>0.0</c:formatCode>
                <c:ptCount val="8"/>
                <c:pt idx="0">
                  <c:v>35.770271197129397</c:v>
                </c:pt>
                <c:pt idx="1">
                  <c:v>35.652397798098598</c:v>
                </c:pt>
                <c:pt idx="2">
                  <c:v>36.488028801762098</c:v>
                </c:pt>
                <c:pt idx="3">
                  <c:v>36.724175143693202</c:v>
                </c:pt>
                <c:pt idx="4">
                  <c:v>35.731865875365003</c:v>
                </c:pt>
                <c:pt idx="5">
                  <c:v>37.9176822892275</c:v>
                </c:pt>
                <c:pt idx="6">
                  <c:v>40.163454086946103</c:v>
                </c:pt>
                <c:pt idx="7">
                  <c:v>39.951810965078401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720-497C-8F89-018858207489}"/>
            </c:ext>
          </c:extLst>
        </c:ser>
        <c:ser>
          <c:idx val="1"/>
          <c:order val="1"/>
          <c:tx>
            <c:strRef>
              <c:f>'[Graphs over time 2015-2022.xlsx]50.31'!$A$5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2015-2022.xlsx]50.31'!$B$5:$I$5</c:f>
              <c:numCache>
                <c:formatCode>0.0</c:formatCode>
                <c:ptCount val="8"/>
                <c:pt idx="0">
                  <c:v>32.813871027910899</c:v>
                </c:pt>
                <c:pt idx="1">
                  <c:v>32.635372316646702</c:v>
                </c:pt>
                <c:pt idx="2">
                  <c:v>32.120945359431801</c:v>
                </c:pt>
                <c:pt idx="3">
                  <c:v>32.277783026873998</c:v>
                </c:pt>
                <c:pt idx="4">
                  <c:v>32.630419593459997</c:v>
                </c:pt>
                <c:pt idx="5">
                  <c:v>33.650597860908597</c:v>
                </c:pt>
                <c:pt idx="6">
                  <c:v>34.863667969823197</c:v>
                </c:pt>
                <c:pt idx="7">
                  <c:v>35.139921997537499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720-497C-8F89-018858207489}"/>
            </c:ext>
          </c:extLst>
        </c:ser>
        <c:ser>
          <c:idx val="2"/>
          <c:order val="2"/>
          <c:tx>
            <c:strRef>
              <c:f>'[Graphs over time 2015-2022.xlsx]50.31'!$A$6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2015-2022.xlsx]50.31'!$B$6:$I$6</c:f>
              <c:numCache>
                <c:formatCode>0.0</c:formatCode>
                <c:ptCount val="8"/>
                <c:pt idx="0">
                  <c:v>27.892791454860401</c:v>
                </c:pt>
                <c:pt idx="1">
                  <c:v>27.613526202086099</c:v>
                </c:pt>
                <c:pt idx="2">
                  <c:v>27.564598999299101</c:v>
                </c:pt>
                <c:pt idx="3">
                  <c:v>28.074905817619499</c:v>
                </c:pt>
                <c:pt idx="4">
                  <c:v>28.6282192236744</c:v>
                </c:pt>
                <c:pt idx="5">
                  <c:v>29.583851567717701</c:v>
                </c:pt>
                <c:pt idx="6">
                  <c:v>30.4400251745164</c:v>
                </c:pt>
                <c:pt idx="7">
                  <c:v>30.539427595005201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720-497C-8F89-018858207489}"/>
            </c:ext>
          </c:extLst>
        </c:ser>
        <c:ser>
          <c:idx val="3"/>
          <c:order val="3"/>
          <c:tx>
            <c:strRef>
              <c:f>'[Graphs over time 2015-2022.xlsx]50.31'!$A$7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2015-2022.xlsx]50.31'!$B$7:$I$7</c:f>
              <c:numCache>
                <c:formatCode>0.0</c:formatCode>
                <c:ptCount val="8"/>
                <c:pt idx="0">
                  <c:v>19.5788219050966</c:v>
                </c:pt>
                <c:pt idx="1">
                  <c:v>19.3317060425242</c:v>
                </c:pt>
                <c:pt idx="2">
                  <c:v>19.186759850768802</c:v>
                </c:pt>
                <c:pt idx="3">
                  <c:v>19.629925163247801</c:v>
                </c:pt>
                <c:pt idx="4">
                  <c:v>20.838657175520499</c:v>
                </c:pt>
                <c:pt idx="5">
                  <c:v>21.445841230612501</c:v>
                </c:pt>
                <c:pt idx="6">
                  <c:v>21.930885724787601</c:v>
                </c:pt>
                <c:pt idx="7">
                  <c:v>22.183568104147199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720-497C-8F89-018858207489}"/>
            </c:ext>
          </c:extLst>
        </c:ser>
        <c:ser>
          <c:idx val="4"/>
          <c:order val="4"/>
          <c:tx>
            <c:strRef>
              <c:f>'[Graphs over time 2015-2022.xlsx]50.31'!$A$8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20-497C-8F89-0188582074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20-497C-8F89-0188582074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20-497C-8F89-01885820748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20-497C-8F89-018858207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2015-2022.xlsx]50.31'!$B$3:$I$3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2015-2022.xlsx]50.31'!$B$8:$I$8</c:f>
              <c:numCache>
                <c:formatCode>0.0</c:formatCode>
                <c:ptCount val="8"/>
                <c:pt idx="0">
                  <c:v>16.434913730021599</c:v>
                </c:pt>
                <c:pt idx="1">
                  <c:v>15.379716387826701</c:v>
                </c:pt>
                <c:pt idx="2">
                  <c:v>14.967607589188001</c:v>
                </c:pt>
                <c:pt idx="3">
                  <c:v>15.967101299728</c:v>
                </c:pt>
                <c:pt idx="4">
                  <c:v>16.163317672502</c:v>
                </c:pt>
                <c:pt idx="5">
                  <c:v>16.430305031658701</c:v>
                </c:pt>
                <c:pt idx="6">
                  <c:v>16.511498505511401</c:v>
                </c:pt>
                <c:pt idx="7">
                  <c:v>16.6492627267363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20-497C-8F89-0188582074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6966816"/>
        <c:axId val="456969952"/>
      </c:lineChart>
      <c:catAx>
        <c:axId val="4569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9952"/>
        <c:crosses val="autoZero"/>
        <c:auto val="1"/>
        <c:lblAlgn val="ctr"/>
        <c:lblOffset val="100"/>
        <c:noMultiLvlLbl val="0"/>
      </c:catAx>
      <c:valAx>
        <c:axId val="4569699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1.4160258954549459E-2"/>
              <c:y val="0.35273144790911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68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tx2"/>
      </a:solidFill>
      <a:prstDash val="solid"/>
      <a:miter lim="800000"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800" b="1" dirty="0"/>
              <a:t>נשים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3798653311707973"/>
          <c:y val="0.1751513401076833"/>
          <c:w val="0.83145800293201499"/>
          <c:h val="0.59349188860893554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2015-2022.xlsx]50.31'!$M$4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1-4874-BEA1-AE53B95B03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11-4874-BEA1-AE53B95B03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11-4874-BEA1-AE53B95B03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11-4874-BEA1-AE53B95B0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2015-2022.xlsx]50.31'!$N$3:$U$3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2015-2022.xlsx]50.31'!$N$4:$U$4</c:f>
              <c:numCache>
                <c:formatCode>0.0</c:formatCode>
                <c:ptCount val="8"/>
                <c:pt idx="0">
                  <c:v>5.0637432942686802</c:v>
                </c:pt>
                <c:pt idx="1">
                  <c:v>5.0714662320293096</c:v>
                </c:pt>
                <c:pt idx="2">
                  <c:v>5.3491068178329702</c:v>
                </c:pt>
                <c:pt idx="3">
                  <c:v>5.6108801388940499</c:v>
                </c:pt>
                <c:pt idx="4">
                  <c:v>5.3487044746380201</c:v>
                </c:pt>
                <c:pt idx="5">
                  <c:v>6.3001938898346701</c:v>
                </c:pt>
                <c:pt idx="6">
                  <c:v>7.1801548708768603</c:v>
                </c:pt>
                <c:pt idx="7">
                  <c:v>7.0971354838469098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11-4874-BEA1-AE53B95B0313}"/>
            </c:ext>
          </c:extLst>
        </c:ser>
        <c:ser>
          <c:idx val="1"/>
          <c:order val="1"/>
          <c:tx>
            <c:strRef>
              <c:f>'[Graphs over time 2015-2022.xlsx]50.31'!$M$5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2015-2022.xlsx]50.31'!$N$3:$U$3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2015-2022.xlsx]50.31'!$N$5:$U$5</c:f>
              <c:numCache>
                <c:formatCode>0.0</c:formatCode>
                <c:ptCount val="8"/>
                <c:pt idx="0">
                  <c:v>10.461837806957799</c:v>
                </c:pt>
                <c:pt idx="1">
                  <c:v>10.330976419299001</c:v>
                </c:pt>
                <c:pt idx="2">
                  <c:v>9.8953093392408302</c:v>
                </c:pt>
                <c:pt idx="3">
                  <c:v>9.9318240027735598</c:v>
                </c:pt>
                <c:pt idx="4">
                  <c:v>10.942274249256</c:v>
                </c:pt>
                <c:pt idx="5">
                  <c:v>11.653643499879401</c:v>
                </c:pt>
                <c:pt idx="6">
                  <c:v>12.0385488708999</c:v>
                </c:pt>
                <c:pt idx="7">
                  <c:v>12.3055688093163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11-4874-BEA1-AE53B95B0313}"/>
            </c:ext>
          </c:extLst>
        </c:ser>
        <c:ser>
          <c:idx val="2"/>
          <c:order val="2"/>
          <c:tx>
            <c:strRef>
              <c:f>'[Graphs over time 2015-2022.xlsx]50.31'!$M$6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2015-2022.xlsx]50.31'!$N$3:$U$3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2015-2022.xlsx]50.31'!$N$6:$U$6</c:f>
              <c:numCache>
                <c:formatCode>0.0</c:formatCode>
                <c:ptCount val="8"/>
                <c:pt idx="0">
                  <c:v>15.5404033731004</c:v>
                </c:pt>
                <c:pt idx="1">
                  <c:v>15.073266635895701</c:v>
                </c:pt>
                <c:pt idx="2">
                  <c:v>14.854043366861999</c:v>
                </c:pt>
                <c:pt idx="3">
                  <c:v>14.9892124798575</c:v>
                </c:pt>
                <c:pt idx="4">
                  <c:v>14.7555324552154</c:v>
                </c:pt>
                <c:pt idx="5">
                  <c:v>15.5911638703178</c:v>
                </c:pt>
                <c:pt idx="6">
                  <c:v>16.634692878298001</c:v>
                </c:pt>
                <c:pt idx="7">
                  <c:v>16.646838430379901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11-4874-BEA1-AE53B95B0313}"/>
            </c:ext>
          </c:extLst>
        </c:ser>
        <c:ser>
          <c:idx val="3"/>
          <c:order val="3"/>
          <c:tx>
            <c:strRef>
              <c:f>'[Graphs over time 2015-2022.xlsx]50.31'!$M$7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2015-2022.xlsx]50.31'!$N$3:$U$3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2015-2022.xlsx]50.31'!$N$7:$U$7</c:f>
              <c:numCache>
                <c:formatCode>0.0</c:formatCode>
                <c:ptCount val="8"/>
                <c:pt idx="0">
                  <c:v>13.2158784938299</c:v>
                </c:pt>
                <c:pt idx="1">
                  <c:v>12.6755358585431</c:v>
                </c:pt>
                <c:pt idx="2">
                  <c:v>12.3892552001272</c:v>
                </c:pt>
                <c:pt idx="3">
                  <c:v>12.5870658101774</c:v>
                </c:pt>
                <c:pt idx="4">
                  <c:v>12.9117689612298</c:v>
                </c:pt>
                <c:pt idx="5">
                  <c:v>13.4743880632249</c:v>
                </c:pt>
                <c:pt idx="6">
                  <c:v>14.3062013932381</c:v>
                </c:pt>
                <c:pt idx="7">
                  <c:v>14.448905058946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11-4874-BEA1-AE53B95B0313}"/>
            </c:ext>
          </c:extLst>
        </c:ser>
        <c:ser>
          <c:idx val="4"/>
          <c:order val="4"/>
          <c:tx>
            <c:strRef>
              <c:f>'[Graphs over time 2015-2022.xlsx]50.31'!$M$8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11-4874-BEA1-AE53B95B03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11-4874-BEA1-AE53B95B03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11-4874-BEA1-AE53B95B03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11-4874-BEA1-AE53B95B0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2015-2022.xlsx]50.31'!$N$3:$U$3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2015-2022.xlsx]50.31'!$N$8:$U$8</c:f>
              <c:numCache>
                <c:formatCode>0.0</c:formatCode>
                <c:ptCount val="8"/>
                <c:pt idx="0">
                  <c:v>12.0784281787999</c:v>
                </c:pt>
                <c:pt idx="1">
                  <c:v>10.679436957565899</c:v>
                </c:pt>
                <c:pt idx="2">
                  <c:v>10.3489561805065</c:v>
                </c:pt>
                <c:pt idx="3">
                  <c:v>11.109414739851101</c:v>
                </c:pt>
                <c:pt idx="4">
                  <c:v>10.608714156583099</c:v>
                </c:pt>
                <c:pt idx="5">
                  <c:v>10.9277462240491</c:v>
                </c:pt>
                <c:pt idx="6">
                  <c:v>11.5151344593523</c:v>
                </c:pt>
                <c:pt idx="7">
                  <c:v>11.496761673380901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D11-4874-BEA1-AE53B95B03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6969168"/>
        <c:axId val="456972304"/>
      </c:lineChart>
      <c:catAx>
        <c:axId val="4569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456972304"/>
        <c:crosses val="autoZero"/>
        <c:auto val="1"/>
        <c:lblAlgn val="ctr"/>
        <c:lblOffset val="100"/>
        <c:noMultiLvlLbl val="0"/>
      </c:catAx>
      <c:valAx>
        <c:axId val="4569723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1.8484836390382411E-2"/>
              <c:y val="0.35151204408117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45696916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0.26700000000000002</c:v>
                </c:pt>
                <c:pt idx="1">
                  <c:v>0.17399999999999999</c:v>
                </c:pt>
                <c:pt idx="2">
                  <c:v>0.36799999999999999</c:v>
                </c:pt>
                <c:pt idx="3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7E3-BC23-7E7DCA3B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0.16400000000000001</c:v>
                </c:pt>
                <c:pt idx="1">
                  <c:v>0.04</c:v>
                </c:pt>
                <c:pt idx="2">
                  <c:v>4.7E-2</c:v>
                </c:pt>
                <c:pt idx="3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7E3-BC23-7E7DCA3B4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967600"/>
        <c:axId val="456967992"/>
      </c:barChart>
      <c:catAx>
        <c:axId val="4569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7992"/>
        <c:crosses val="autoZero"/>
        <c:auto val="1"/>
        <c:lblAlgn val="ctr"/>
        <c:lblOffset val="100"/>
        <c:noMultiLvlLbl val="0"/>
      </c:catAx>
      <c:valAx>
        <c:axId val="45696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600" b="1" u="none" dirty="0"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 14-15</a:t>
            </a:r>
            <a:endParaRPr lang="en-US" sz="16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בנים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F-475D-B390-751BEAD57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סה"כ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0.17399999999999999</c:v>
                </c:pt>
                <c:pt idx="1">
                  <c:v>0.158</c:v>
                </c:pt>
                <c:pt idx="2">
                  <c:v>0.13300000000000001</c:v>
                </c:pt>
                <c:pt idx="3">
                  <c:v>9.0999999999999998E-2</c:v>
                </c:pt>
                <c:pt idx="4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F-475D-B390-751BEAD57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בנות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3F-475D-B390-751BEAD57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סה"כ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0.124</c:v>
                </c:pt>
                <c:pt idx="1">
                  <c:v>0.128</c:v>
                </c:pt>
                <c:pt idx="2">
                  <c:v>0.11899999999999999</c:v>
                </c:pt>
                <c:pt idx="3">
                  <c:v>0.08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3F-475D-B390-751BEAD57D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811816"/>
        <c:axId val="455804352"/>
      </c:barChart>
      <c:catAx>
        <c:axId val="25981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4352"/>
        <c:crosses val="autoZero"/>
        <c:auto val="1"/>
        <c:lblAlgn val="ctr"/>
        <c:lblOffset val="100"/>
        <c:noMultiLvlLbl val="0"/>
      </c:catAx>
      <c:valAx>
        <c:axId val="45580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5981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600" b="1" dirty="0"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</a:t>
            </a:r>
            <a:r>
              <a:rPr lang="he-IL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בני 7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בנים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8.7599999999999997E-2</c:v>
                </c:pt>
                <c:pt idx="1">
                  <c:v>5.2999999999999999E-2</c:v>
                </c:pt>
                <c:pt idx="2">
                  <c:v>0.107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7E3-BC23-7E7DCA3B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בנות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8.5599999999999996E-2</c:v>
                </c:pt>
                <c:pt idx="1">
                  <c:v>5.2999999999999999E-2</c:v>
                </c:pt>
                <c:pt idx="2">
                  <c:v>9.11E-2</c:v>
                </c:pt>
                <c:pt idx="3">
                  <c:v>8.3199999999999996E-2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7E3-BC23-7E7DCA3B4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802000"/>
        <c:axId val="455801216"/>
      </c:barChart>
      <c:catAx>
        <c:axId val="45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1216"/>
        <c:crosses val="autoZero"/>
        <c:auto val="1"/>
        <c:lblAlgn val="ctr"/>
        <c:lblOffset val="100"/>
        <c:noMultiLvlLbl val="0"/>
      </c:catAx>
      <c:valAx>
        <c:axId val="4558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dirty="0"/>
              <a:t>בנים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098198093940453"/>
          <c:y val="0.16057952747148357"/>
          <c:w val="0.85568464753383111"/>
          <c:h val="0.62611766177857364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2015-2022.xlsx]70.54'!$A$4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2015-2022.xlsx]70.54'!$B$3:$G$3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2015-2022.xlsx]70.54'!$B$4:$G$4</c:f>
              <c:numCache>
                <c:formatCode>0.0</c:formatCode>
                <c:ptCount val="6"/>
                <c:pt idx="0">
                  <c:v>12.247253846084501</c:v>
                </c:pt>
                <c:pt idx="1">
                  <c:v>12.488124359967999</c:v>
                </c:pt>
                <c:pt idx="2">
                  <c:v>12.737952179810801</c:v>
                </c:pt>
                <c:pt idx="3">
                  <c:v>14.287105162478801</c:v>
                </c:pt>
                <c:pt idx="4">
                  <c:v>16.2773534662463</c:v>
                </c:pt>
                <c:pt idx="5">
                  <c:v>17.087977725793699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E-4E33-B01C-9A0DA83EE5A0}"/>
            </c:ext>
          </c:extLst>
        </c:ser>
        <c:ser>
          <c:idx val="1"/>
          <c:order val="1"/>
          <c:tx>
            <c:strRef>
              <c:f>'[Graphs over time 2015-2022.xlsx]70.54'!$A$5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2015-2022.xlsx]70.54'!$B$3:$G$3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2015-2022.xlsx]70.54'!$B$5:$G$5</c:f>
              <c:numCache>
                <c:formatCode>0.0</c:formatCode>
                <c:ptCount val="6"/>
                <c:pt idx="0">
                  <c:v>13.4895867855125</c:v>
                </c:pt>
                <c:pt idx="1">
                  <c:v>13.943994746471899</c:v>
                </c:pt>
                <c:pt idx="2">
                  <c:v>14.708952298360201</c:v>
                </c:pt>
                <c:pt idx="3">
                  <c:v>15.476087413671401</c:v>
                </c:pt>
                <c:pt idx="4">
                  <c:v>16.412284992141</c:v>
                </c:pt>
                <c:pt idx="5">
                  <c:v>17.088107128633599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1E-4E33-B01C-9A0DA83EE5A0}"/>
            </c:ext>
          </c:extLst>
        </c:ser>
        <c:ser>
          <c:idx val="2"/>
          <c:order val="2"/>
          <c:tx>
            <c:strRef>
              <c:f>'[Graphs over time 2015-2022.xlsx]70.54'!$A$6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2015-2022.xlsx]70.54'!$B$3:$G$3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2015-2022.xlsx]70.54'!$B$6:$G$6</c:f>
              <c:numCache>
                <c:formatCode>0.0</c:formatCode>
                <c:ptCount val="6"/>
                <c:pt idx="0">
                  <c:v>11.9892897860368</c:v>
                </c:pt>
                <c:pt idx="1">
                  <c:v>12.274911734442499</c:v>
                </c:pt>
                <c:pt idx="2">
                  <c:v>12.8560244916969</c:v>
                </c:pt>
                <c:pt idx="3">
                  <c:v>13.730855698186399</c:v>
                </c:pt>
                <c:pt idx="4">
                  <c:v>14.446870662455</c:v>
                </c:pt>
                <c:pt idx="5">
                  <c:v>14.6593332304741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1E-4E33-B01C-9A0DA83EE5A0}"/>
            </c:ext>
          </c:extLst>
        </c:ser>
        <c:ser>
          <c:idx val="3"/>
          <c:order val="3"/>
          <c:tx>
            <c:strRef>
              <c:f>'[Graphs over time 2015-2022.xlsx]70.54'!$A$7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2015-2022.xlsx]70.54'!$B$3:$G$3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2015-2022.xlsx]70.54'!$B$7:$G$7</c:f>
              <c:numCache>
                <c:formatCode>0.0</c:formatCode>
                <c:ptCount val="6"/>
                <c:pt idx="0">
                  <c:v>8.9364385836043692</c:v>
                </c:pt>
                <c:pt idx="1">
                  <c:v>9.0258116097696099</c:v>
                </c:pt>
                <c:pt idx="2">
                  <c:v>9.6654740394859893</c:v>
                </c:pt>
                <c:pt idx="3">
                  <c:v>10.309236688503701</c:v>
                </c:pt>
                <c:pt idx="4">
                  <c:v>10.8770287367637</c:v>
                </c:pt>
                <c:pt idx="5">
                  <c:v>11.131519431639701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1E-4E33-B01C-9A0DA83EE5A0}"/>
            </c:ext>
          </c:extLst>
        </c:ser>
        <c:ser>
          <c:idx val="4"/>
          <c:order val="4"/>
          <c:tx>
            <c:strRef>
              <c:f>'[Graphs over time 2015-2022.xlsx]70.54'!$A$8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2015-2022.xlsx]70.54'!$B$3:$G$3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2015-2022.xlsx]70.54'!$B$8:$G$8</c:f>
              <c:numCache>
                <c:formatCode>0.0</c:formatCode>
                <c:ptCount val="6"/>
                <c:pt idx="0">
                  <c:v>6.4172266031564797</c:v>
                </c:pt>
                <c:pt idx="1">
                  <c:v>6.8552028495355497</c:v>
                </c:pt>
                <c:pt idx="2">
                  <c:v>7.6368381480116696</c:v>
                </c:pt>
                <c:pt idx="3">
                  <c:v>7.4133891114963903</c:v>
                </c:pt>
                <c:pt idx="4">
                  <c:v>7.6669231252233399</c:v>
                </c:pt>
                <c:pt idx="5">
                  <c:v>7.9658487491724301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1E-4E33-B01C-9A0DA83EE5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5801608"/>
        <c:axId val="455802784"/>
      </c:lineChart>
      <c:catAx>
        <c:axId val="45580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2784"/>
        <c:crosses val="autoZero"/>
        <c:auto val="1"/>
        <c:lblAlgn val="ctr"/>
        <c:lblOffset val="100"/>
        <c:noMultiLvlLbl val="0"/>
      </c:catAx>
      <c:valAx>
        <c:axId val="4558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1.6527388864072251E-3"/>
              <c:y val="0.37123658426135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28472548116767"/>
          <c:y val="0.89030869360717158"/>
          <c:w val="0.6620593867949367"/>
          <c:h val="8.2460125176660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200"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dirty="0"/>
              <a:t>בנות</a:t>
            </a:r>
            <a:endParaRPr lang="aa-ET" sz="1800" dirty="0"/>
          </a:p>
        </c:rich>
      </c:tx>
      <c:layout>
        <c:manualLayout>
          <c:xMode val="edge"/>
          <c:yMode val="edge"/>
          <c:x val="0.48501944658800772"/>
          <c:y val="3.6272084528196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3227537182852145"/>
          <c:y val="0.1546498153996422"/>
          <c:w val="0.83716907261592299"/>
          <c:h val="0.64340060424433465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2015-2022.xlsx]70.54'!$K$4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2015-2022.xlsx]70.54'!$L$3:$Q$3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2015-2022.xlsx]70.54'!$L$4:$Q$4</c:f>
              <c:numCache>
                <c:formatCode>0.0</c:formatCode>
                <c:ptCount val="6"/>
                <c:pt idx="0">
                  <c:v>9.2749110608530394</c:v>
                </c:pt>
                <c:pt idx="1">
                  <c:v>9.3371926202829094</c:v>
                </c:pt>
                <c:pt idx="2">
                  <c:v>10.000318190011599</c:v>
                </c:pt>
                <c:pt idx="3">
                  <c:v>10.435346255518899</c:v>
                </c:pt>
                <c:pt idx="4">
                  <c:v>10.8719754723432</c:v>
                </c:pt>
                <c:pt idx="5">
                  <c:v>11.9641497375304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F8-4163-AD5A-7A416F4E7889}"/>
            </c:ext>
          </c:extLst>
        </c:ser>
        <c:ser>
          <c:idx val="1"/>
          <c:order val="1"/>
          <c:tx>
            <c:strRef>
              <c:f>'[Graphs over time 2015-2022.xlsx]70.54'!$K$5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2015-2022.xlsx]70.54'!$L$3:$Q$3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2015-2022.xlsx]70.54'!$L$5:$Q$5</c:f>
              <c:numCache>
                <c:formatCode>0.0</c:formatCode>
                <c:ptCount val="6"/>
                <c:pt idx="0">
                  <c:v>9.8742707175281001</c:v>
                </c:pt>
                <c:pt idx="1">
                  <c:v>10.3356424994509</c:v>
                </c:pt>
                <c:pt idx="2">
                  <c:v>11.010761136136701</c:v>
                </c:pt>
                <c:pt idx="3">
                  <c:v>11.496880195024</c:v>
                </c:pt>
                <c:pt idx="4">
                  <c:v>11.9460325278965</c:v>
                </c:pt>
                <c:pt idx="5">
                  <c:v>12.738526055198699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F8-4163-AD5A-7A416F4E7889}"/>
            </c:ext>
          </c:extLst>
        </c:ser>
        <c:ser>
          <c:idx val="2"/>
          <c:order val="2"/>
          <c:tx>
            <c:strRef>
              <c:f>'[Graphs over time 2015-2022.xlsx]70.54'!$K$6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2015-2022.xlsx]70.54'!$L$3:$Q$3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2015-2022.xlsx]70.54'!$L$6:$Q$6</c:f>
              <c:numCache>
                <c:formatCode>0.0</c:formatCode>
                <c:ptCount val="6"/>
                <c:pt idx="0">
                  <c:v>9.4237311385913696</c:v>
                </c:pt>
                <c:pt idx="1">
                  <c:v>9.9555015391845192</c:v>
                </c:pt>
                <c:pt idx="2">
                  <c:v>10.531690799677699</c:v>
                </c:pt>
                <c:pt idx="3">
                  <c:v>11.137444358213701</c:v>
                </c:pt>
                <c:pt idx="4">
                  <c:v>11.882378274995199</c:v>
                </c:pt>
                <c:pt idx="5">
                  <c:v>12.7439657019001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F8-4163-AD5A-7A416F4E7889}"/>
            </c:ext>
          </c:extLst>
        </c:ser>
        <c:ser>
          <c:idx val="3"/>
          <c:order val="3"/>
          <c:tx>
            <c:strRef>
              <c:f>'[Graphs over time 2015-2022.xlsx]70.54'!$K$7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2015-2022.xlsx]70.54'!$L$3:$Q$3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2015-2022.xlsx]70.54'!$L$7:$Q$7</c:f>
              <c:numCache>
                <c:formatCode>0.0</c:formatCode>
                <c:ptCount val="6"/>
                <c:pt idx="0">
                  <c:v>7.07156778312351</c:v>
                </c:pt>
                <c:pt idx="1">
                  <c:v>7.6535047853926503</c:v>
                </c:pt>
                <c:pt idx="2">
                  <c:v>8.0892437413272607</c:v>
                </c:pt>
                <c:pt idx="3">
                  <c:v>8.5492137422520091</c:v>
                </c:pt>
                <c:pt idx="4">
                  <c:v>8.9768450261189408</c:v>
                </c:pt>
                <c:pt idx="5">
                  <c:v>9.8772017731512793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F8-4163-AD5A-7A416F4E7889}"/>
            </c:ext>
          </c:extLst>
        </c:ser>
        <c:ser>
          <c:idx val="4"/>
          <c:order val="4"/>
          <c:tx>
            <c:strRef>
              <c:f>'[Graphs over time 2015-2022.xlsx]70.54'!$K$8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2015-2022.xlsx]70.54'!$L$3:$Q$3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'[Graphs over time 2015-2022.xlsx]70.54'!$L$8:$Q$8</c:f>
              <c:numCache>
                <c:formatCode>0.0</c:formatCode>
                <c:ptCount val="6"/>
                <c:pt idx="0">
                  <c:v>5.0545749543263101</c:v>
                </c:pt>
                <c:pt idx="1">
                  <c:v>5.3886833459729999</c:v>
                </c:pt>
                <c:pt idx="2">
                  <c:v>6.01020340311634</c:v>
                </c:pt>
                <c:pt idx="3">
                  <c:v>6.4262778431273402</c:v>
                </c:pt>
                <c:pt idx="4">
                  <c:v>6.8642899331431302</c:v>
                </c:pt>
                <c:pt idx="5">
                  <c:v>7.05622499681302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F8-4163-AD5A-7A416F4E78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5803176"/>
        <c:axId val="455803960"/>
      </c:lineChart>
      <c:catAx>
        <c:axId val="45580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3960"/>
        <c:crosses val="autoZero"/>
        <c:auto val="1"/>
        <c:lblAlgn val="ctr"/>
        <c:lblOffset val="100"/>
        <c:noMultiLvlLbl val="0"/>
      </c:catAx>
      <c:valAx>
        <c:axId val="455803960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2.3824599138559978E-2"/>
              <c:y val="0.379977007874015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78720824437164"/>
          <c:y val="0.90879447380595457"/>
          <c:w val="0.66928882984485738"/>
          <c:h val="7.135356494814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200"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600" b="1" u="none" dirty="0"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 14-15</a:t>
            </a:r>
            <a:endParaRPr lang="en-US" sz="16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8527319855388859E-2"/>
          <c:y val="0.1439565501592584"/>
          <c:w val="0.87865979787165771"/>
          <c:h val="0.7136646363893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בנים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FB-422E-8EB8-35BD3D4C69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0.125</c:v>
                </c:pt>
                <c:pt idx="1">
                  <c:v>0.11899999999999999</c:v>
                </c:pt>
                <c:pt idx="2">
                  <c:v>0.19900000000000001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FB-422E-8EB8-35BD3D4C69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בנות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FB-422E-8EB8-35BD3D4C69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0.111</c:v>
                </c:pt>
                <c:pt idx="1">
                  <c:v>8.5000000000000006E-2</c:v>
                </c:pt>
                <c:pt idx="2">
                  <c:v>0.13500000000000001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FB-422E-8EB8-35BD3D4C69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798864"/>
        <c:axId val="455802392"/>
      </c:barChart>
      <c:catAx>
        <c:axId val="4557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2392"/>
        <c:crosses val="autoZero"/>
        <c:auto val="1"/>
        <c:lblAlgn val="ctr"/>
        <c:lblOffset val="100"/>
        <c:noMultiLvlLbl val="0"/>
      </c:catAx>
      <c:valAx>
        <c:axId val="455802392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79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e-IL" sz="144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e-IL" b="1" dirty="0">
                <a:solidFill>
                  <a:schemeClr val="tx2"/>
                </a:solidFill>
              </a:rPr>
              <a:t>גברים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e-IL" sz="144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799742743379657"/>
          <c:y val="0.13545574795279033"/>
          <c:w val="0.86340534871381991"/>
          <c:h val="0.70039977588545166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2015-2022.xlsx]50.41'!$A$4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63998250218747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9D-4E54-A5E3-65AD815A82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D-4E54-A5E3-65AD815A82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D-4E54-A5E3-65AD815A82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D-4E54-A5E3-65AD815A8216}"/>
                </c:ext>
              </c:extLst>
            </c:dLbl>
            <c:dLbl>
              <c:idx val="4"/>
              <c:layout>
                <c:manualLayout>
                  <c:x val="-4.5763998250218721E-2"/>
                  <c:y val="-2.54283318751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9D-4E54-A5E3-65AD815A82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9D-4E54-A5E3-65AD815A82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9D-4E54-A5E3-65AD815A8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he-IL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2015-2022.xlsx]50.41'!$B$3:$I$3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2015-2022.xlsx]50.41'!$B$4:$I$4</c:f>
              <c:numCache>
                <c:formatCode>0.0</c:formatCode>
                <c:ptCount val="8"/>
                <c:pt idx="0">
                  <c:v>26.618998250759802</c:v>
                </c:pt>
                <c:pt idx="1">
                  <c:v>26.6747542846398</c:v>
                </c:pt>
                <c:pt idx="2">
                  <c:v>26.530205916004601</c:v>
                </c:pt>
                <c:pt idx="3">
                  <c:v>26.7942051354805</c:v>
                </c:pt>
                <c:pt idx="4">
                  <c:v>26.946561114158399</c:v>
                </c:pt>
                <c:pt idx="5">
                  <c:v>27.399663498360301</c:v>
                </c:pt>
                <c:pt idx="6">
                  <c:v>28.6593644409608</c:v>
                </c:pt>
                <c:pt idx="7">
                  <c:v>28.7996634463939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9D-4E54-A5E3-65AD815A8216}"/>
            </c:ext>
          </c:extLst>
        </c:ser>
        <c:ser>
          <c:idx val="1"/>
          <c:order val="1"/>
          <c:tx>
            <c:strRef>
              <c:f>'[Graphs over time 2015-2022.xlsx]50.41'!$A$5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2015-2022.xlsx]50.41'!$B$5:$I$5</c:f>
              <c:numCache>
                <c:formatCode>0.0</c:formatCode>
                <c:ptCount val="8"/>
                <c:pt idx="0">
                  <c:v>24.927249382768</c:v>
                </c:pt>
                <c:pt idx="1">
                  <c:v>24.874056469965801</c:v>
                </c:pt>
                <c:pt idx="2">
                  <c:v>25.083392929896299</c:v>
                </c:pt>
                <c:pt idx="3">
                  <c:v>25.358913453149899</c:v>
                </c:pt>
                <c:pt idx="4">
                  <c:v>25.001499738807698</c:v>
                </c:pt>
                <c:pt idx="5">
                  <c:v>25.387229562704601</c:v>
                </c:pt>
                <c:pt idx="6">
                  <c:v>26.0683527209879</c:v>
                </c:pt>
                <c:pt idx="7">
                  <c:v>26.417150312898499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9D-4E54-A5E3-65AD815A8216}"/>
            </c:ext>
          </c:extLst>
        </c:ser>
        <c:ser>
          <c:idx val="2"/>
          <c:order val="2"/>
          <c:tx>
            <c:strRef>
              <c:f>'[Graphs over time 2015-2022.xlsx]50.41'!$A$6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2015-2022.xlsx]50.41'!$B$6:$I$6</c:f>
              <c:numCache>
                <c:formatCode>0.0</c:formatCode>
                <c:ptCount val="8"/>
                <c:pt idx="0">
                  <c:v>22.382371698692999</c:v>
                </c:pt>
                <c:pt idx="1">
                  <c:v>22.4374782207205</c:v>
                </c:pt>
                <c:pt idx="2">
                  <c:v>22.422112147063</c:v>
                </c:pt>
                <c:pt idx="3">
                  <c:v>22.6053777104927</c:v>
                </c:pt>
                <c:pt idx="4">
                  <c:v>23.095548498680301</c:v>
                </c:pt>
                <c:pt idx="5">
                  <c:v>23.315309817486501</c:v>
                </c:pt>
                <c:pt idx="6">
                  <c:v>23.7360226125334</c:v>
                </c:pt>
                <c:pt idx="7">
                  <c:v>24.068589463078801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C9D-4E54-A5E3-65AD815A8216}"/>
            </c:ext>
          </c:extLst>
        </c:ser>
        <c:ser>
          <c:idx val="3"/>
          <c:order val="3"/>
          <c:tx>
            <c:strRef>
              <c:f>'[Graphs over time 2015-2022.xlsx]50.41'!$A$7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2015-2022.xlsx]50.41'!$B$7:$I$7</c:f>
              <c:numCache>
                <c:formatCode>0.0</c:formatCode>
                <c:ptCount val="8"/>
                <c:pt idx="0">
                  <c:v>18.291854194063401</c:v>
                </c:pt>
                <c:pt idx="1">
                  <c:v>18.114451965715499</c:v>
                </c:pt>
                <c:pt idx="2">
                  <c:v>18.180036995710701</c:v>
                </c:pt>
                <c:pt idx="3">
                  <c:v>18.4550416785953</c:v>
                </c:pt>
                <c:pt idx="4">
                  <c:v>19.2565380938148</c:v>
                </c:pt>
                <c:pt idx="5">
                  <c:v>19.4687562968004</c:v>
                </c:pt>
                <c:pt idx="6">
                  <c:v>19.367096467271001</c:v>
                </c:pt>
                <c:pt idx="7">
                  <c:v>19.655591607803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C9D-4E54-A5E3-65AD815A8216}"/>
            </c:ext>
          </c:extLst>
        </c:ser>
        <c:ser>
          <c:idx val="4"/>
          <c:order val="4"/>
          <c:tx>
            <c:strRef>
              <c:f>'[Graphs over time 2015-2022.xlsx]50.41'!$A$8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9D-4E54-A5E3-65AD815A82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9D-4E54-A5E3-65AD815A82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9D-4E54-A5E3-65AD815A82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9D-4E54-A5E3-65AD815A82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9D-4E54-A5E3-65AD815A8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he-IL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2015-2022.xlsx]50.41'!$B$3:$I$3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2015-2022.xlsx]50.41'!$B$8:$I$8</c:f>
              <c:numCache>
                <c:formatCode>0.0</c:formatCode>
                <c:ptCount val="8"/>
                <c:pt idx="0">
                  <c:v>15.2684833124676</c:v>
                </c:pt>
                <c:pt idx="1">
                  <c:v>14.9311176505477</c:v>
                </c:pt>
                <c:pt idx="2">
                  <c:v>14.8798912418348</c:v>
                </c:pt>
                <c:pt idx="3">
                  <c:v>14.986530962652299</c:v>
                </c:pt>
                <c:pt idx="4">
                  <c:v>15.879359441260499</c:v>
                </c:pt>
                <c:pt idx="5">
                  <c:v>15.8235790658832</c:v>
                </c:pt>
                <c:pt idx="6">
                  <c:v>15.423391718704901</c:v>
                </c:pt>
                <c:pt idx="7">
                  <c:v>15.780577574865699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C9D-4E54-A5E3-65AD815A82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5805136"/>
        <c:axId val="455798080"/>
      </c:lineChart>
      <c:catAx>
        <c:axId val="4558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798080"/>
        <c:crosses val="autoZero"/>
        <c:auto val="1"/>
        <c:lblAlgn val="ctr"/>
        <c:lblOffset val="100"/>
        <c:noMultiLvlLbl val="0"/>
      </c:catAx>
      <c:valAx>
        <c:axId val="45579808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he-IL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1.1608464758657187E-3"/>
              <c:y val="0.33735759938742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he-IL"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51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e-IL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lang="he-IL" sz="12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 dirty="0"/>
              <a:t>נשים</a:t>
            </a:r>
            <a:endParaRPr lang="he-IL" dirty="0"/>
          </a:p>
        </c:rich>
      </c:tx>
      <c:layout>
        <c:manualLayout>
          <c:xMode val="edge"/>
          <c:yMode val="edge"/>
          <c:x val="0.4523960729812167"/>
          <c:y val="3.6923224660296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134596423904025"/>
          <c:y val="0.14265204227719031"/>
          <c:w val="0.75002140210615165"/>
          <c:h val="0.6889393151964236"/>
        </c:manualLayout>
      </c:layout>
      <c:lineChart>
        <c:grouping val="standard"/>
        <c:varyColors val="0"/>
        <c:ser>
          <c:idx val="0"/>
          <c:order val="0"/>
          <c:tx>
            <c:strRef>
              <c:f>'[Graphs over time 2015-2022.xlsx]50.41'!$L$4</c:f>
              <c:strCache>
                <c:ptCount val="1"/>
                <c:pt idx="0">
                  <c:v>1+2</c:v>
                </c:pt>
              </c:strCache>
            </c:strRef>
          </c:tx>
          <c:spPr>
            <a:ln w="38100" cap="rnd">
              <a:solidFill>
                <a:srgbClr val="EE563A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98-4B83-BE2C-6B98E0D055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98-4B83-BE2C-6B98E0D055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98-4B83-BE2C-6B98E0D0552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98-4B83-BE2C-6B98E0D0552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98-4B83-BE2C-6B98E0D05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2015-2022.xlsx]50.41'!$M$3:$T$3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2015-2022.xlsx]50.41'!$M$4:$T$4</c:f>
              <c:numCache>
                <c:formatCode>0.0</c:formatCode>
                <c:ptCount val="8"/>
                <c:pt idx="0">
                  <c:v>39.012485055793398</c:v>
                </c:pt>
                <c:pt idx="1">
                  <c:v>38.971611260833797</c:v>
                </c:pt>
                <c:pt idx="2">
                  <c:v>39.197596131245902</c:v>
                </c:pt>
                <c:pt idx="3">
                  <c:v>39.407979019579699</c:v>
                </c:pt>
                <c:pt idx="4">
                  <c:v>38.142905916397901</c:v>
                </c:pt>
                <c:pt idx="5">
                  <c:v>38.744989536385198</c:v>
                </c:pt>
                <c:pt idx="6">
                  <c:v>40.0521605374052</c:v>
                </c:pt>
                <c:pt idx="7">
                  <c:v>40.277735651183797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98-4B83-BE2C-6B98E0D0552F}"/>
            </c:ext>
          </c:extLst>
        </c:ser>
        <c:ser>
          <c:idx val="1"/>
          <c:order val="1"/>
          <c:tx>
            <c:strRef>
              <c:f>'[Graphs over time 2015-2022.xlsx]50.41'!$L$5</c:f>
              <c:strCache>
                <c:ptCount val="1"/>
                <c:pt idx="0">
                  <c:v>3+4</c:v>
                </c:pt>
              </c:strCache>
            </c:strRef>
          </c:tx>
          <c:spPr>
            <a:ln w="38100" cap="rnd">
              <a:solidFill>
                <a:srgbClr val="E47E7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2015-2022.xlsx]50.41'!$M$3:$T$3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2015-2022.xlsx]50.41'!$M$5:$T$5</c:f>
              <c:numCache>
                <c:formatCode>0.0</c:formatCode>
                <c:ptCount val="8"/>
                <c:pt idx="0">
                  <c:v>31.0885574608408</c:v>
                </c:pt>
                <c:pt idx="1">
                  <c:v>31.3286396699771</c:v>
                </c:pt>
                <c:pt idx="2">
                  <c:v>31.575049460303902</c:v>
                </c:pt>
                <c:pt idx="3">
                  <c:v>31.880999686345799</c:v>
                </c:pt>
                <c:pt idx="4">
                  <c:v>31.3804725456067</c:v>
                </c:pt>
                <c:pt idx="5">
                  <c:v>31.8747715572731</c:v>
                </c:pt>
                <c:pt idx="6">
                  <c:v>32.751120205665998</c:v>
                </c:pt>
                <c:pt idx="7">
                  <c:v>32.8927095929091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98-4B83-BE2C-6B98E0D0552F}"/>
            </c:ext>
          </c:extLst>
        </c:ser>
        <c:ser>
          <c:idx val="2"/>
          <c:order val="2"/>
          <c:tx>
            <c:strRef>
              <c:f>'[Graphs over time 2015-2022.xlsx]50.41'!$L$6</c:f>
              <c:strCache>
                <c:ptCount val="1"/>
                <c:pt idx="0">
                  <c:v>5+6</c:v>
                </c:pt>
              </c:strCache>
            </c:strRef>
          </c:tx>
          <c:spPr>
            <a:ln w="38100" cap="rnd">
              <a:solidFill>
                <a:srgbClr val="ABB7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2015-2022.xlsx]50.41'!$M$3:$T$3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2015-2022.xlsx]50.41'!$M$6:$T$6</c:f>
              <c:numCache>
                <c:formatCode>0.0</c:formatCode>
                <c:ptCount val="8"/>
                <c:pt idx="0">
                  <c:v>23.1027797669182</c:v>
                </c:pt>
                <c:pt idx="1">
                  <c:v>23.647740308299898</c:v>
                </c:pt>
                <c:pt idx="2">
                  <c:v>24.0428868666033</c:v>
                </c:pt>
                <c:pt idx="3">
                  <c:v>24.501823202429701</c:v>
                </c:pt>
                <c:pt idx="4">
                  <c:v>25.2944313718159</c:v>
                </c:pt>
                <c:pt idx="5">
                  <c:v>25.915799824287401</c:v>
                </c:pt>
                <c:pt idx="6">
                  <c:v>26.4081748942925</c:v>
                </c:pt>
                <c:pt idx="7">
                  <c:v>26.697760314551399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598-4B83-BE2C-6B98E0D0552F}"/>
            </c:ext>
          </c:extLst>
        </c:ser>
        <c:ser>
          <c:idx val="3"/>
          <c:order val="3"/>
          <c:tx>
            <c:strRef>
              <c:f>'[Graphs over time 2015-2022.xlsx]50.41'!$L$7</c:f>
              <c:strCache>
                <c:ptCount val="1"/>
                <c:pt idx="0">
                  <c:v>7+8</c:v>
                </c:pt>
              </c:strCache>
            </c:strRef>
          </c:tx>
          <c:spPr>
            <a:ln w="38100" cap="rnd">
              <a:solidFill>
                <a:srgbClr val="7E9EC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'[Graphs over time 2015-2022.xlsx]50.41'!$M$3:$T$3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2015-2022.xlsx]50.41'!$M$7:$T$7</c:f>
              <c:numCache>
                <c:formatCode>0.0</c:formatCode>
                <c:ptCount val="8"/>
                <c:pt idx="0">
                  <c:v>16.446984325748399</c:v>
                </c:pt>
                <c:pt idx="1">
                  <c:v>17.119789959847601</c:v>
                </c:pt>
                <c:pt idx="2">
                  <c:v>17.4171930386557</c:v>
                </c:pt>
                <c:pt idx="3">
                  <c:v>17.978452741248699</c:v>
                </c:pt>
                <c:pt idx="4">
                  <c:v>19.332161519548698</c:v>
                </c:pt>
                <c:pt idx="5">
                  <c:v>19.812315988880599</c:v>
                </c:pt>
                <c:pt idx="6">
                  <c:v>19.859086281289098</c:v>
                </c:pt>
                <c:pt idx="7">
                  <c:v>20.425534086224999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98-4B83-BE2C-6B98E0D0552F}"/>
            </c:ext>
          </c:extLst>
        </c:ser>
        <c:ser>
          <c:idx val="4"/>
          <c:order val="4"/>
          <c:tx>
            <c:strRef>
              <c:f>'[Graphs over time 2015-2022.xlsx]50.41'!$L$8</c:f>
              <c:strCache>
                <c:ptCount val="1"/>
                <c:pt idx="0">
                  <c:v>9+10</c:v>
                </c:pt>
              </c:strCache>
            </c:strRef>
          </c:tx>
          <c:spPr>
            <a:ln w="38100" cap="rnd">
              <a:solidFill>
                <a:srgbClr val="2C3C9C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98-4B83-BE2C-6B98E0D055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98-4B83-BE2C-6B98E0D055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98-4B83-BE2C-6B98E0D0552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98-4B83-BE2C-6B98E0D0552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98-4B83-BE2C-6B98E0D05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over time 2015-2022.xlsx]50.41'!$M$3:$T$3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'[Graphs over time 2015-2022.xlsx]50.41'!$M$8:$T$8</c:f>
              <c:numCache>
                <c:formatCode>0.0</c:formatCode>
                <c:ptCount val="8"/>
                <c:pt idx="0">
                  <c:v>12.1703478041005</c:v>
                </c:pt>
                <c:pt idx="1">
                  <c:v>12.703853237423999</c:v>
                </c:pt>
                <c:pt idx="2">
                  <c:v>13.022481292616799</c:v>
                </c:pt>
                <c:pt idx="3">
                  <c:v>13.3307824597448</c:v>
                </c:pt>
                <c:pt idx="4">
                  <c:v>14.524954498277101</c:v>
                </c:pt>
                <c:pt idx="5">
                  <c:v>14.9588546358023</c:v>
                </c:pt>
                <c:pt idx="6">
                  <c:v>14.818580174206501</c:v>
                </c:pt>
                <c:pt idx="7">
                  <c:v>15.518819763269599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598-4B83-BE2C-6B98E0D0552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5800040"/>
        <c:axId val="455800432"/>
      </c:lineChart>
      <c:catAx>
        <c:axId val="45580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0432"/>
        <c:crosses val="autoZero"/>
        <c:auto val="1"/>
        <c:lblAlgn val="ctr"/>
        <c:lblOffset val="100"/>
        <c:noMultiLvlLbl val="0"/>
      </c:catAx>
      <c:valAx>
        <c:axId val="4558004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שיעור מתוקנן</a:t>
                </a:r>
              </a:p>
            </c:rich>
          </c:tx>
          <c:layout>
            <c:manualLayout>
              <c:xMode val="edge"/>
              <c:yMode val="edge"/>
              <c:x val="2.7300019411748703E-2"/>
              <c:y val="0.36293951530320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580004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8802745432974982"/>
          <c:y val="0.90500467433727461"/>
          <c:w val="0.66928882984485738"/>
          <c:h val="7.135356494814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200"/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0.218</c:v>
                </c:pt>
                <c:pt idx="1">
                  <c:v>0.27900000000000003</c:v>
                </c:pt>
                <c:pt idx="2">
                  <c:v>0.255</c:v>
                </c:pt>
                <c:pt idx="3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7E3-BC23-7E7DCA3B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2-4832-B6F9-9497A329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כללי</c:v>
                </c:pt>
                <c:pt idx="1">
                  <c:v>חרדי</c:v>
                </c:pt>
                <c:pt idx="2">
                  <c:v>ערבי</c:v>
                </c:pt>
                <c:pt idx="3">
                  <c:v>סה"כ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0.23799999999999999</c:v>
                </c:pt>
                <c:pt idx="1">
                  <c:v>0.29899999999999999</c:v>
                </c:pt>
                <c:pt idx="2">
                  <c:v>0.33300000000000002</c:v>
                </c:pt>
                <c:pt idx="3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7E3-BC23-7E7DCA3B4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966032"/>
        <c:axId val="456969560"/>
      </c:barChart>
      <c:catAx>
        <c:axId val="4569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9560"/>
        <c:crosses val="autoZero"/>
        <c:auto val="1"/>
        <c:lblAlgn val="ctr"/>
        <c:lblOffset val="100"/>
        <c:noMultiLvlLbl val="0"/>
      </c:catAx>
      <c:valAx>
        <c:axId val="45696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696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D2D3DBC-8F0B-4710-B5A7-FE3314CD49DC}" type="datetimeFigureOut">
              <a:rPr lang="he-IL" smtClean="0"/>
              <a:t>כ"ב/אדר ב/תשפ"ד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43B16C8-F26E-4BFB-9EF3-21E359B898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80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 קבוצה 1 (בעלת הדרוג החברתי-כלכלי הנמוך ביותר) כוללת את ציוני פוינטס 3-1 ומהווה 22% מהאוכלוסיה,</a:t>
            </a:r>
          </a:p>
          <a:p>
            <a:pPr algn="r" rtl="1"/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 קבוצה 2 כוללת את ציוני פוינטס 5-4 ומהווה 27.3% מהאוכלוסיה, </a:t>
            </a:r>
          </a:p>
          <a:p>
            <a:pPr algn="r" rtl="1"/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קבוצה 3 כוללת את ציוני פוינטס 7-6 ומהווה 28.1% מהאוכלוסיה </a:t>
            </a:r>
          </a:p>
          <a:p>
            <a:pPr algn="r" rtl="1"/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וקבוצה 4 (בעלת הדרוג הגבוה ביותר) כוללת את ציוני פוינטס 10-8 ומהווה 19.7%  מכלל אוכלוסית הדו"ח.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B16C8-F26E-4BFB-9EF3-21E359B8981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B16C8-F26E-4BFB-9EF3-21E359B8981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06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B16C8-F26E-4BFB-9EF3-21E359B8981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80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B16C8-F26E-4BFB-9EF3-21E359B8981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53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B16C8-F26E-4BFB-9EF3-21E359B89817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5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F116-0E84-0F38-6AC2-C62A650FF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9520"/>
            <a:ext cx="9144000" cy="1776011"/>
          </a:xfrm>
        </p:spPr>
        <p:txBody>
          <a:bodyPr>
            <a:noAutofit/>
          </a:bodyPr>
          <a:lstStyle/>
          <a:p>
            <a:pPr rtl="1"/>
            <a:b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ועדת הבריאות – </a:t>
            </a:r>
            <a:b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"העלייה באחוזי השמנת היתר והעישון, והפערים המתרחבים בבריאות בין המעמד החברתי כלכלי הנמוך לגבוה"</a:t>
            </a:r>
            <a:b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1.4.24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86B3B9-C1DC-F71D-D1EE-CC33E7AB3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84" y="131501"/>
            <a:ext cx="3536303" cy="1265821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3EDB792-F4A7-68C9-0E39-CA5288FB7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" y="55970"/>
            <a:ext cx="2229978" cy="14168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F7689A-6127-7BA7-E94E-271CEFD02EAD}"/>
              </a:ext>
            </a:extLst>
          </p:cNvPr>
          <p:cNvGrpSpPr/>
          <p:nvPr/>
        </p:nvGrpSpPr>
        <p:grpSpPr>
          <a:xfrm>
            <a:off x="8816114" y="5473053"/>
            <a:ext cx="3058579" cy="1265821"/>
            <a:chOff x="8886799" y="5537748"/>
            <a:chExt cx="2867898" cy="1224734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0846CB9A-84C8-F394-E337-1A3ADBF77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7" t="4572" r="26585" b="6538"/>
            <a:stretch>
              <a:fillRect/>
            </a:stretch>
          </p:blipFill>
          <p:spPr bwMode="auto">
            <a:xfrm>
              <a:off x="8886799" y="5537748"/>
              <a:ext cx="801827" cy="119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4585FEE8-CF8D-DA54-DEE2-BBABB286D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017"/>
            <a:stretch>
              <a:fillRect/>
            </a:stretch>
          </p:blipFill>
          <p:spPr bwMode="auto">
            <a:xfrm>
              <a:off x="9609331" y="5763141"/>
              <a:ext cx="1238255" cy="99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5250ECDD-069B-9C3C-F849-7E84D4B42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446" y="5849850"/>
              <a:ext cx="783251" cy="74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58E620-4CDD-9F65-D17A-7C7452893683}"/>
              </a:ext>
            </a:extLst>
          </p:cNvPr>
          <p:cNvGrpSpPr/>
          <p:nvPr/>
        </p:nvGrpSpPr>
        <p:grpSpPr>
          <a:xfrm>
            <a:off x="334666" y="6135783"/>
            <a:ext cx="6530604" cy="463395"/>
            <a:chOff x="334666" y="6135783"/>
            <a:chExt cx="6530604" cy="46339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39D211-98CE-0BC5-612C-1D59EA41BA61}"/>
                </a:ext>
              </a:extLst>
            </p:cNvPr>
            <p:cNvGrpSpPr/>
            <p:nvPr/>
          </p:nvGrpSpPr>
          <p:grpSpPr>
            <a:xfrm>
              <a:off x="334666" y="6135783"/>
              <a:ext cx="4667611" cy="463395"/>
              <a:chOff x="334666" y="6135783"/>
              <a:chExt cx="4667611" cy="463395"/>
            </a:xfrm>
          </p:grpSpPr>
          <p:grpSp>
            <p:nvGrpSpPr>
              <p:cNvPr id="6" name="Group 18">
                <a:extLst>
                  <a:ext uri="{FF2B5EF4-FFF2-40B4-BE49-F238E27FC236}">
                    <a16:creationId xmlns:a16="http://schemas.microsoft.com/office/drawing/2014/main" id="{72F4137A-077E-34BE-66CF-25E5BC683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666" y="6135783"/>
                <a:ext cx="4667611" cy="463395"/>
                <a:chOff x="756309" y="5821655"/>
                <a:chExt cx="7415039" cy="800372"/>
              </a:xfrm>
            </p:grpSpPr>
            <p:pic>
              <p:nvPicPr>
                <p:cNvPr id="8" name="Picture 6">
                  <a:extLst>
                    <a:ext uri="{FF2B5EF4-FFF2-40B4-BE49-F238E27FC236}">
                      <a16:creationId xmlns:a16="http://schemas.microsoft.com/office/drawing/2014/main" id="{92975573-ACDC-B0AD-B4D7-5BF07EACA6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940"/>
                <a:stretch>
                  <a:fillRect/>
                </a:stretch>
              </p:blipFill>
              <p:spPr bwMode="auto">
                <a:xfrm>
                  <a:off x="756309" y="5821655"/>
                  <a:ext cx="2555691" cy="800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7">
                  <a:extLst>
                    <a:ext uri="{FF2B5EF4-FFF2-40B4-BE49-F238E27FC236}">
                      <a16:creationId xmlns:a16="http://schemas.microsoft.com/office/drawing/2014/main" id="{9850E737-C0F6-9275-BB1F-667B29E490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084" y="5990491"/>
                  <a:ext cx="2411264" cy="601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16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FC5F52CE-0A1B-F1E1-59EC-31FE5F01D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0260" y="6195438"/>
                <a:ext cx="1291117" cy="381834"/>
              </a:xfrm>
              <a:prstGeom prst="rect">
                <a:avLst/>
              </a:prstGeom>
            </p:spPr>
          </p:pic>
        </p:grpSp>
        <p:pic>
          <p:nvPicPr>
            <p:cNvPr id="7" name="תמונה 11">
              <a:extLst>
                <a:ext uri="{FF2B5EF4-FFF2-40B4-BE49-F238E27FC236}">
                  <a16:creationId xmlns:a16="http://schemas.microsoft.com/office/drawing/2014/main" id="{39CD0219-677B-E727-1141-C2E85A074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761" y="6330616"/>
              <a:ext cx="1696509" cy="25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714500" y="2708910"/>
            <a:ext cx="8763000" cy="1265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base">
              <a:lnSpc>
                <a:spcPct val="100000"/>
              </a:lnSpc>
              <a:spcAft>
                <a:spcPct val="0"/>
              </a:spcAft>
            </a:pPr>
            <a:br>
              <a:rPr lang="he-IL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he-IL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התכנית הלאומית למדדי איכות</a:t>
            </a:r>
            <a:r>
              <a:rPr lang="en-US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br>
              <a:rPr lang="en-US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he-IL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לרפואת הקהילה בישראל</a:t>
            </a:r>
          </a:p>
          <a:p>
            <a:pPr rtl="1" fontAlgn="base">
              <a:lnSpc>
                <a:spcPct val="100000"/>
              </a:lnSpc>
              <a:spcAft>
                <a:spcPct val="0"/>
              </a:spcAft>
            </a:pPr>
            <a:r>
              <a:rPr lang="he-IL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</a:p>
          <a:p>
            <a:pPr rtl="1" fontAlgn="base">
              <a:lnSpc>
                <a:spcPct val="100000"/>
              </a:lnSpc>
              <a:spcAft>
                <a:spcPct val="0"/>
              </a:spcAft>
            </a:pPr>
            <a:r>
              <a:rPr lang="he-IL" sz="36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פערים בהשמנת יתר ועישון</a:t>
            </a:r>
          </a:p>
          <a:p>
            <a:pPr rtl="1" fontAlgn="base">
              <a:lnSpc>
                <a:spcPct val="100000"/>
              </a:lnSpc>
              <a:spcAft>
                <a:spcPct val="0"/>
              </a:spcAft>
            </a:pPr>
            <a:r>
              <a:rPr lang="he-IL" sz="24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אלה עין מור </a:t>
            </a:r>
            <a:r>
              <a:rPr lang="en-US" sz="24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PhD</a:t>
            </a:r>
            <a:r>
              <a:rPr lang="he-IL" sz="2400" b="1" dirty="0">
                <a:solidFill>
                  <a:srgbClr val="225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225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2" y="104979"/>
            <a:ext cx="10515600" cy="627017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בבני 20-64 – מגמה לאורך זמן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EBD7DA-74B0-0671-6904-241A6E7A5FDB}"/>
              </a:ext>
            </a:extLst>
          </p:cNvPr>
          <p:cNvGrpSpPr/>
          <p:nvPr/>
        </p:nvGrpSpPr>
        <p:grpSpPr>
          <a:xfrm>
            <a:off x="571500" y="1656906"/>
            <a:ext cx="11446565" cy="3544188"/>
            <a:chOff x="372717" y="610940"/>
            <a:chExt cx="11446565" cy="3544188"/>
          </a:xfrm>
        </p:grpSpPr>
        <p:pic>
          <p:nvPicPr>
            <p:cNvPr id="10" name="Picture 9" descr="A graph with numbers and a red line&#10;&#10;Description automatically generated">
              <a:extLst>
                <a:ext uri="{FF2B5EF4-FFF2-40B4-BE49-F238E27FC236}">
                  <a16:creationId xmlns:a16="http://schemas.microsoft.com/office/drawing/2014/main" id="{7C7B255F-0D4B-6590-D80F-7048BE6B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17" y="610940"/>
              <a:ext cx="11446565" cy="354418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2B2832-B9E8-E827-D5C4-A9D3853E9049}"/>
                </a:ext>
              </a:extLst>
            </p:cNvPr>
            <p:cNvSpPr txBox="1"/>
            <p:nvPr/>
          </p:nvSpPr>
          <p:spPr>
            <a:xfrm>
              <a:off x="4673975" y="2621032"/>
              <a:ext cx="284404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עליה עקבית באוכלוסיה הבוגרת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82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73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בבני 20-64 - לפי מצב חברתי כלכלי 2015-2022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1F9C42-0026-4A48-BDF8-4E04AAF03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026934"/>
              </p:ext>
            </p:extLst>
          </p:nvPr>
        </p:nvGraphicFramePr>
        <p:xfrm>
          <a:off x="125894" y="1042729"/>
          <a:ext cx="5718315" cy="406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71117A-C830-403A-A8F0-399CC4755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617543"/>
              </p:ext>
            </p:extLst>
          </p:nvPr>
        </p:nvGraphicFramePr>
        <p:xfrm>
          <a:off x="6096000" y="1042729"/>
          <a:ext cx="5827644" cy="406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8F8D32-4158-DE86-E508-0B263C1A10E3}"/>
              </a:ext>
            </a:extLst>
          </p:cNvPr>
          <p:cNvSpPr txBox="1"/>
          <p:nvPr/>
        </p:nvSpPr>
        <p:spPr>
          <a:xfrm>
            <a:off x="4657736" y="5546035"/>
            <a:ext cx="669606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מדרג בשיעור השמנת היתר בגברים ובנשים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בקרב נשים, שיעורי השמנת יתר פי 2.6 בין מצב חברתי כלכלי הנמוך והגבוה.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לאורך השנים שיעורי ההשמנה עלו בכל השכבות.</a:t>
            </a:r>
            <a:endParaRPr lang="he-IL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בבני 20-64 - לפי קבוצת אוכלוסיה ונפת מגורים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97B146-FFC9-D8E0-685A-4E5CF546F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856571"/>
              </p:ext>
            </p:extLst>
          </p:nvPr>
        </p:nvGraphicFramePr>
        <p:xfrm>
          <a:off x="6202017" y="807278"/>
          <a:ext cx="5743812" cy="563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81B9F8-00D8-C399-C5D6-30A1F0DFE9BE}"/>
              </a:ext>
            </a:extLst>
          </p:cNvPr>
          <p:cNvSpPr txBox="1"/>
          <p:nvPr/>
        </p:nvSpPr>
        <p:spPr>
          <a:xfrm>
            <a:off x="7683253" y="6439059"/>
            <a:ext cx="29498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הסופיים יפורסמו במאי 2024</a:t>
            </a:r>
          </a:p>
        </p:txBody>
      </p:sp>
      <p:pic>
        <p:nvPicPr>
          <p:cNvPr id="7" name="Picture 6" descr="A map of israel with numbers and labels&#10;&#10;Description automatically generated">
            <a:extLst>
              <a:ext uri="{FF2B5EF4-FFF2-40B4-BE49-F238E27FC236}">
                <a16:creationId xmlns:a16="http://schemas.microsoft.com/office/drawing/2014/main" id="{66D4CCFD-1902-96DE-77A2-2D7AA75C9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769611"/>
            <a:ext cx="4239653" cy="59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בבני 65-84 - לפי קבוצת אוכלוסיה ונפת מגורים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97B146-FFC9-D8E0-685A-4E5CF546F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370849"/>
              </p:ext>
            </p:extLst>
          </p:nvPr>
        </p:nvGraphicFramePr>
        <p:xfrm>
          <a:off x="6202017" y="807278"/>
          <a:ext cx="5743812" cy="563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81B9F8-00D8-C399-C5D6-30A1F0DFE9BE}"/>
              </a:ext>
            </a:extLst>
          </p:cNvPr>
          <p:cNvSpPr txBox="1"/>
          <p:nvPr/>
        </p:nvSpPr>
        <p:spPr>
          <a:xfrm>
            <a:off x="7683253" y="6439059"/>
            <a:ext cx="29498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הסופיים יפורסמו במאי 2024</a:t>
            </a:r>
          </a:p>
        </p:txBody>
      </p:sp>
      <p:pic>
        <p:nvPicPr>
          <p:cNvPr id="5" name="Picture 4" descr="A map of israel with numbers and text&#10;&#10;Description automatically generated">
            <a:extLst>
              <a:ext uri="{FF2B5EF4-FFF2-40B4-BE49-F238E27FC236}">
                <a16:creationId xmlns:a16="http://schemas.microsoft.com/office/drawing/2014/main" id="{B1AD909A-B08C-1F8F-01A7-DA3494FF4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" y="726891"/>
            <a:ext cx="4278454" cy="6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7017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שיעור העישון בבני 16-74</a:t>
            </a:r>
          </a:p>
        </p:txBody>
      </p:sp>
      <p:pic>
        <p:nvPicPr>
          <p:cNvPr id="12" name="Picture 11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C13A9488-4063-71DB-8EC7-93D93974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8" y="516388"/>
            <a:ext cx="9866658" cy="308700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A graph of red and black bars&#10;&#10;Description automatically generated with medium confidence">
            <a:extLst>
              <a:ext uri="{FF2B5EF4-FFF2-40B4-BE49-F238E27FC236}">
                <a16:creationId xmlns:a16="http://schemas.microsoft.com/office/drawing/2014/main" id="{09DD98C7-9B4F-6A01-BF4B-45FA0CD69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8" y="3689850"/>
            <a:ext cx="9866658" cy="308700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4230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7017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שיעור העישון בבני 16-74 לפי מצב חברתי-כלכלי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FB649D-D3CF-45FE-B8C5-C235D0C3C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76357"/>
              </p:ext>
            </p:extLst>
          </p:nvPr>
        </p:nvGraphicFramePr>
        <p:xfrm>
          <a:off x="99391" y="1449900"/>
          <a:ext cx="5595731" cy="403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37282F-E07A-CB50-7B37-13A1AA120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89605"/>
              </p:ext>
            </p:extLst>
          </p:nvPr>
        </p:nvGraphicFramePr>
        <p:xfrm>
          <a:off x="5824331" y="1449901"/>
          <a:ext cx="6268278" cy="403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949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שיעור העישון בבני 16-74 - לפי קבוצת אוכלוסיה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97B146-FFC9-D8E0-685A-4E5CF546F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632299"/>
              </p:ext>
            </p:extLst>
          </p:nvPr>
        </p:nvGraphicFramePr>
        <p:xfrm>
          <a:off x="3011556" y="807278"/>
          <a:ext cx="5743812" cy="563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81B9F8-00D8-C399-C5D6-30A1F0DFE9BE}"/>
              </a:ext>
            </a:extLst>
          </p:cNvPr>
          <p:cNvSpPr txBox="1"/>
          <p:nvPr/>
        </p:nvSpPr>
        <p:spPr>
          <a:xfrm>
            <a:off x="4621077" y="6426906"/>
            <a:ext cx="29498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הסופיים יפורסמו במאי 2024</a:t>
            </a:r>
          </a:p>
        </p:txBody>
      </p:sp>
    </p:spTree>
    <p:extLst>
      <p:ext uri="{BB962C8B-B14F-4D97-AF65-F5344CB8AC3E}">
        <p14:creationId xmlns:p14="http://schemas.microsoft.com/office/powerpoint/2010/main" val="230272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6591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לסיכום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565B3-F1B3-4F07-6A7A-60EB424058C1}"/>
              </a:ext>
            </a:extLst>
          </p:cNvPr>
          <p:cNvSpPr txBox="1"/>
          <p:nvPr/>
        </p:nvSpPr>
        <p:spPr>
          <a:xfrm>
            <a:off x="619538" y="114487"/>
            <a:ext cx="11131827" cy="6743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השמנת יתר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עליה מתמדת בשיעורי השמנת היתר בבני נוער ובאוכלוסיה הבוגרת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שיעורי השמנת היתר גבוהים יותר בקרב אנשים ממצב חברתי-כלכלי נמוך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שיעורי השמנת היתר גבוהים יותר בצפון ובדרום</a:t>
            </a:r>
          </a:p>
          <a:p>
            <a:pPr algn="r" rtl="1">
              <a:lnSpc>
                <a:spcPct val="150000"/>
              </a:lnSpc>
            </a:pP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בקרב בני הנוער: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ישנה הרחבה של הפערים בשנים 2015-2022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בני הנוער מהמגזר הערבי סובלים יותר מהשמנת יתר בהשוואה לקבוצות האחרות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מהבנים הערבים הם בעלי השמנת יתר בהשוואה ל כ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בקרב חרדים ואחרים.</a:t>
            </a:r>
          </a:p>
          <a:p>
            <a:pPr algn="r" rtl="1">
              <a:lnSpc>
                <a:spcPct val="150000"/>
              </a:lnSpc>
            </a:pP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באוכלוסיה הבוגרת: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שיעור הנשים ממצב חברתי-כלכלי הנמוך ביותר סובלות משיעורי השמנת יתר הגבוהים ביותר (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בבנות 20-64 ו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55%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בבנות 65-84)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שיעורי ההשמנה עלו בכל השכבות.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שיעור השמנת היתר בקרב חרדים וערבים בני 20-64 הינו 29% בהשוואה ל 23% באוכלוסיה הכללית</a:t>
            </a:r>
          </a:p>
          <a:p>
            <a:pPr algn="r" rtl="1">
              <a:lnSpc>
                <a:spcPct val="150000"/>
              </a:lnSpc>
            </a:pP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עישון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עליה בשיעורי העישון מאז 2018 לאחר מגמה מסוימת של ירידה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40% מהגברים מהמצב החברתי כלכלי הנמוך מעשנים בהשוואה ל  17% מהמצב הגבוה. </a:t>
            </a:r>
          </a:p>
        </p:txBody>
      </p:sp>
    </p:spTree>
    <p:extLst>
      <p:ext uri="{BB962C8B-B14F-4D97-AF65-F5344CB8AC3E}">
        <p14:creationId xmlns:p14="http://schemas.microsoft.com/office/powerpoint/2010/main" val="24999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C4EF-4634-6F8C-6307-F445E7D6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רבה על ההקשבה</a:t>
            </a:r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B5FA2B1-D07A-B409-5D3C-092480527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76096"/>
            <a:ext cx="5924550" cy="21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82"/>
            <a:ext cx="10515600" cy="71473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מבוא ושיטות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565B3-F1B3-4F07-6A7A-60EB424058C1}"/>
              </a:ext>
            </a:extLst>
          </p:cNvPr>
          <p:cNvSpPr txBox="1"/>
          <p:nvPr/>
        </p:nvSpPr>
        <p:spPr>
          <a:xfrm>
            <a:off x="236882" y="790220"/>
            <a:ext cx="11877261" cy="55846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התכנית הלאומית למדדי איכות לרפואת הקהילה מקיימת מדידה מתמשכת של איכות שירותי הבריאות בקהילה מאז 2004.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כל נתוני התכנית מפורסמים בדוחות שנתיים ובאתר התכנית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ניתוח פערים בבריאות יפורסם זו השנה השניה בדוח יחודי ובמסגרת התכנית הלאומית לפערים בבריאות בשיתוף משרד הבריאות.</a:t>
            </a:r>
          </a:p>
          <a:p>
            <a:pPr algn="ctr" rtl="1">
              <a:lnSpc>
                <a:spcPct val="150000"/>
              </a:lnSpc>
            </a:pP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שיטות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מתקבלים מקופות החולים, תוך שיתוף פעולה מלא עם מנהלת התכנית בהגדרת המדדים ובהפקתם.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המצב החברתי-כלכלי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הוגדר ע"י הלמ"ס בסולם 1-10 וטוייב ע"י חברת פוינטס. מידע זה נמצא בידי קופות החולים והועבר למנהלת התכנית.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נתוני המצב החברתי-כלכלי המוצגים במצגת זו קובצו ל 4 או 5 קבוצות.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נתוני הנפות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מתייחסים למקום מגוריו של הנבדק.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לראשונה יוצגו נתונים לפי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קבוצת אוכלוסיה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(כללית, חרדית, ערבית) – נתונים שיפורסמו במאי 2024 ולכן אינם סופיים.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שייכות לקבוצת אוכלוסיה נעשה ע"י חברת פוינטס לפי חישוב של הקבוצה הדומיננטית בתא שטח (אג"ס) ומועבר לקופות. </a:t>
            </a:r>
          </a:p>
        </p:txBody>
      </p:sp>
    </p:spTree>
    <p:extLst>
      <p:ext uri="{BB962C8B-B14F-4D97-AF65-F5344CB8AC3E}">
        <p14:creationId xmlns:p14="http://schemas.microsoft.com/office/powerpoint/2010/main" val="21039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82"/>
            <a:ext cx="10515600" cy="58432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הגדרות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565B3-F1B3-4F07-6A7A-60EB424058C1}"/>
              </a:ext>
            </a:extLst>
          </p:cNvPr>
          <p:cNvSpPr txBox="1"/>
          <p:nvPr/>
        </p:nvSpPr>
        <p:spPr>
          <a:xfrm>
            <a:off x="333375" y="528975"/>
            <a:ext cx="11372849" cy="58000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עישון</a:t>
            </a:r>
            <a:endParaRPr lang="he-IL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מבוטח בגיל 16-74 עם תיעוד סטטוס עישון (כן/לא) ב 5 שנים האחרונות</a:t>
            </a:r>
            <a:endParaRPr lang="he-IL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</a:t>
            </a:r>
            <a:endParaRPr lang="he-IL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ילדים ובני נוער:</a:t>
            </a:r>
          </a:p>
          <a:p>
            <a:pPr algn="r" rtl="1"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ילדים אשר תועד עבורם גובה ומשקל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BMI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) בגילאי 5-6 ואשר נמצאים באחוזון גדול או שווה 97.7</a:t>
            </a:r>
          </a:p>
          <a:p>
            <a:pPr algn="r" rtl="1">
              <a:lnSpc>
                <a:spcPct val="150000"/>
              </a:lnSpc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מבוגרים: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מבוטחים בני 20-64 עם תיעוד מרכיבי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BMI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(משקל לפחות פעם אחת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בחמש השנים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האחרונות וגובה לפחות פעם אחת אחרי גיל 18) עם ערך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BMI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גדול או שווה 30 ק"ג/מטר</a:t>
            </a:r>
            <a:r>
              <a:rPr lang="he-IL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מבוטחים בני 65-84 עם תיעוד מרכיבי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BMI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(משקל לפחות פעם אחת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בשנת המדד 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גובה לפחות פעם אחת אחרי גיל 65) עם ערך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BMI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גדול או שווה 30 ק"ג/מטר</a:t>
            </a:r>
            <a:r>
              <a:rPr lang="he-IL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57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7017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ונוער – מגמה לאורך זמן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59366-33C9-DF5E-45F6-F51C07D68ABA}"/>
              </a:ext>
            </a:extLst>
          </p:cNvPr>
          <p:cNvGrpSpPr/>
          <p:nvPr/>
        </p:nvGrpSpPr>
        <p:grpSpPr>
          <a:xfrm>
            <a:off x="1227909" y="627017"/>
            <a:ext cx="9212438" cy="2927810"/>
            <a:chOff x="1345629" y="707643"/>
            <a:chExt cx="9094718" cy="2847184"/>
          </a:xfrm>
        </p:grpSpPr>
        <p:pic>
          <p:nvPicPr>
            <p:cNvPr id="7" name="Picture 6" descr="A graph with numbers and a red line&#10;&#10;Description automatically generated">
              <a:extLst>
                <a:ext uri="{FF2B5EF4-FFF2-40B4-BE49-F238E27FC236}">
                  <a16:creationId xmlns:a16="http://schemas.microsoft.com/office/drawing/2014/main" id="{5AB6AA2A-04A7-0A10-985D-F14849953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629" y="707643"/>
              <a:ext cx="9094718" cy="284718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26B78A-8093-F1B5-FD1F-8075ACC98279}"/>
                </a:ext>
              </a:extLst>
            </p:cNvPr>
            <p:cNvSpPr txBox="1"/>
            <p:nvPr/>
          </p:nvSpPr>
          <p:spPr>
            <a:xfrm>
              <a:off x="9643115" y="728205"/>
              <a:ext cx="61266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b="1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בני 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2D9B0F-C2DE-C08C-3B92-64D4D6E98248}"/>
              </a:ext>
            </a:extLst>
          </p:cNvPr>
          <p:cNvGrpSpPr/>
          <p:nvPr/>
        </p:nvGrpSpPr>
        <p:grpSpPr>
          <a:xfrm>
            <a:off x="1227909" y="3805646"/>
            <a:ext cx="9212438" cy="2878183"/>
            <a:chOff x="1227909" y="3805646"/>
            <a:chExt cx="9212438" cy="2878183"/>
          </a:xfrm>
        </p:grpSpPr>
        <p:pic>
          <p:nvPicPr>
            <p:cNvPr id="5" name="Picture 4" descr="A graph with a red line&#10;&#10;Description automatically generated">
              <a:extLst>
                <a:ext uri="{FF2B5EF4-FFF2-40B4-BE49-F238E27FC236}">
                  <a16:creationId xmlns:a16="http://schemas.microsoft.com/office/drawing/2014/main" id="{4B2A7988-ECD1-DCB5-F8D6-04FDB7FD3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909" y="3805646"/>
              <a:ext cx="9212438" cy="287818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F467C2-969D-ADA3-5F18-5288B5FAF059}"/>
                </a:ext>
              </a:extLst>
            </p:cNvPr>
            <p:cNvSpPr txBox="1"/>
            <p:nvPr/>
          </p:nvSpPr>
          <p:spPr>
            <a:xfrm>
              <a:off x="9327818" y="3836646"/>
              <a:ext cx="103425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b="1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בני 14-15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37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ונוער - לפי מצב חברתי כלכלי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97B146-FFC9-D8E0-685A-4E5CF546F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421596"/>
              </p:ext>
            </p:extLst>
          </p:nvPr>
        </p:nvGraphicFramePr>
        <p:xfrm>
          <a:off x="1089062" y="661897"/>
          <a:ext cx="9616610" cy="285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C11CFC4-DC24-47F8-AEC4-90AD0AAF0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12028"/>
              </p:ext>
            </p:extLst>
          </p:nvPr>
        </p:nvGraphicFramePr>
        <p:xfrm>
          <a:off x="1089063" y="3686564"/>
          <a:ext cx="9616609" cy="300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52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7 - לפי קבוצת אוכלוסיה ונפת מגורים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97B146-FFC9-D8E0-685A-4E5CF546FC3F}"/>
              </a:ext>
            </a:extLst>
          </p:cNvPr>
          <p:cNvGraphicFramePr/>
          <p:nvPr/>
        </p:nvGraphicFramePr>
        <p:xfrm>
          <a:off x="6202017" y="807278"/>
          <a:ext cx="5743812" cy="563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81B9F8-00D8-C399-C5D6-30A1F0DFE9BE}"/>
              </a:ext>
            </a:extLst>
          </p:cNvPr>
          <p:cNvSpPr txBox="1"/>
          <p:nvPr/>
        </p:nvSpPr>
        <p:spPr>
          <a:xfrm>
            <a:off x="7683253" y="6439059"/>
            <a:ext cx="29498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הסופיים יפורסמו במאי 2024</a:t>
            </a:r>
          </a:p>
        </p:txBody>
      </p:sp>
      <p:pic>
        <p:nvPicPr>
          <p:cNvPr id="6" name="Picture 5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8A748565-51C1-A8D2-51E5-FAE1680F9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3729"/>
            <a:ext cx="4118568" cy="58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627"/>
            <a:ext cx="10515600" cy="71473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שיעור השמנת יתר בבני 14-15 - לפי מצב חברתי כלכלי</a:t>
            </a:r>
            <a:b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2017-2022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467A65-E258-460F-B486-95DC41F37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012214"/>
              </p:ext>
            </p:extLst>
          </p:nvPr>
        </p:nvGraphicFramePr>
        <p:xfrm>
          <a:off x="168965" y="1343646"/>
          <a:ext cx="5844209" cy="443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394979-C7E1-4077-B908-B99E99BB0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99381"/>
              </p:ext>
            </p:extLst>
          </p:nvPr>
        </p:nvGraphicFramePr>
        <p:xfrm>
          <a:off x="6178828" y="1343646"/>
          <a:ext cx="5844208" cy="443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748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14-15 - לפי קבוצת אוכלוסיה ונפת מגורים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1B9F8-00D8-C399-C5D6-30A1F0DFE9BE}"/>
              </a:ext>
            </a:extLst>
          </p:cNvPr>
          <p:cNvSpPr txBox="1"/>
          <p:nvPr/>
        </p:nvSpPr>
        <p:spPr>
          <a:xfrm>
            <a:off x="7683253" y="6439059"/>
            <a:ext cx="29498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הנתונים הסופיים יפורסמו במאי 2024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18FAF3-027E-C609-FA2C-AA1DB5F26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751171"/>
              </p:ext>
            </p:extLst>
          </p:nvPr>
        </p:nvGraphicFramePr>
        <p:xfrm>
          <a:off x="5883128" y="919179"/>
          <a:ext cx="6123733" cy="538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2CC5B0F8-73DC-9CD7-EA18-F31677A38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8" y="719298"/>
            <a:ext cx="4043617" cy="57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C9C-2A8E-7854-C5A3-132FC54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40"/>
            <a:ext cx="10515600" cy="71473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השמנת יתר בילדים בני 14-15 - לפי נפת מגורים 2021 - 2022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E1B5D6-E414-E4A1-FED4-8316A25E5D44}"/>
              </a:ext>
            </a:extLst>
          </p:cNvPr>
          <p:cNvGrpSpPr/>
          <p:nvPr/>
        </p:nvGrpSpPr>
        <p:grpSpPr>
          <a:xfrm>
            <a:off x="944979" y="721413"/>
            <a:ext cx="4208887" cy="5953539"/>
            <a:chOff x="838200" y="807278"/>
            <a:chExt cx="4208887" cy="5953539"/>
          </a:xfrm>
        </p:grpSpPr>
        <p:pic>
          <p:nvPicPr>
            <p:cNvPr id="5" name="Picture 4" descr="A map of israel with different colored areas&#10;&#10;Description automatically generated">
              <a:extLst>
                <a:ext uri="{FF2B5EF4-FFF2-40B4-BE49-F238E27FC236}">
                  <a16:creationId xmlns:a16="http://schemas.microsoft.com/office/drawing/2014/main" id="{F6E998A9-10BE-9334-3F78-B81F8553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807278"/>
              <a:ext cx="4208887" cy="5953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2C0956-583B-4868-9811-F2DFC6CB771C}"/>
                </a:ext>
              </a:extLst>
            </p:cNvPr>
            <p:cNvSpPr txBox="1"/>
            <p:nvPr/>
          </p:nvSpPr>
          <p:spPr>
            <a:xfrm>
              <a:off x="1189342" y="1928192"/>
              <a:ext cx="65274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7721C-11C9-A981-D006-DD9CC61F901B}"/>
              </a:ext>
            </a:extLst>
          </p:cNvPr>
          <p:cNvGrpSpPr/>
          <p:nvPr/>
        </p:nvGrpSpPr>
        <p:grpSpPr>
          <a:xfrm>
            <a:off x="5398106" y="721413"/>
            <a:ext cx="4145648" cy="5953539"/>
            <a:chOff x="6513818" y="807278"/>
            <a:chExt cx="4145648" cy="5864086"/>
          </a:xfrm>
        </p:grpSpPr>
        <p:pic>
          <p:nvPicPr>
            <p:cNvPr id="14" name="Picture 13" descr="A map of israel with numbers and percentages&#10;&#10;Description automatically generated">
              <a:extLst>
                <a:ext uri="{FF2B5EF4-FFF2-40B4-BE49-F238E27FC236}">
                  <a16:creationId xmlns:a16="http://schemas.microsoft.com/office/drawing/2014/main" id="{EFA8DA35-126C-0834-3E18-9084D46E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818" y="807278"/>
              <a:ext cx="4145648" cy="58640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583BA7-07C0-7C77-A50A-4F38CB4921BE}"/>
                </a:ext>
              </a:extLst>
            </p:cNvPr>
            <p:cNvSpPr txBox="1"/>
            <p:nvPr/>
          </p:nvSpPr>
          <p:spPr>
            <a:xfrm>
              <a:off x="7187441" y="1928192"/>
              <a:ext cx="65274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403D29-F517-C6E9-685C-4ADD5ECDDAB2}"/>
              </a:ext>
            </a:extLst>
          </p:cNvPr>
          <p:cNvSpPr txBox="1"/>
          <p:nvPr/>
        </p:nvSpPr>
        <p:spPr>
          <a:xfrm>
            <a:off x="9523166" y="2080315"/>
            <a:ext cx="16036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עליה בשיעורים בכל הנפות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E213059D-44D0-5C79-113D-4C7627E25600}"/>
              </a:ext>
            </a:extLst>
          </p:cNvPr>
          <p:cNvSpPr/>
          <p:nvPr/>
        </p:nvSpPr>
        <p:spPr>
          <a:xfrm>
            <a:off x="11052313" y="1659834"/>
            <a:ext cx="600028" cy="133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F7AF9-8B6A-57B6-3F2A-1BF80E294AC8}"/>
              </a:ext>
            </a:extLst>
          </p:cNvPr>
          <p:cNvSpPr txBox="1"/>
          <p:nvPr/>
        </p:nvSpPr>
        <p:spPr>
          <a:xfrm>
            <a:off x="0" y="6611571"/>
            <a:ext cx="12971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שיעורים לבנים בלבד</a:t>
            </a:r>
          </a:p>
        </p:txBody>
      </p:sp>
    </p:spTree>
    <p:extLst>
      <p:ext uri="{BB962C8B-B14F-4D97-AF65-F5344CB8AC3E}">
        <p14:creationId xmlns:p14="http://schemas.microsoft.com/office/powerpoint/2010/main" val="32063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9DB7C9E60A318747A9BFE1936276F70E" ma:contentTypeVersion="6" ma:contentTypeDescription="צור מסמך חדש." ma:contentTypeScope="" ma:versionID="5ce654cced386bba2e43fd9574cfa7b3">
  <xsd:schema xmlns:xsd="http://www.w3.org/2001/XMLSchema" xmlns:xs="http://www.w3.org/2001/XMLSchema" xmlns:p="http://schemas.microsoft.com/office/2006/metadata/properties" xmlns:ns2="e3f955de-1643-42fa-b85e-1a9abaf26d85" xmlns:ns3="f9fef146-2b6e-48c1-95c5-1cf31c63e323" targetNamespace="http://schemas.microsoft.com/office/2006/metadata/properties" ma:root="true" ma:fieldsID="9c42bbd1d8c8660506077b8e8a1f632d" ns2:_="" ns3:_="">
    <xsd:import namespace="e3f955de-1643-42fa-b85e-1a9abaf26d85"/>
    <xsd:import namespace="f9fef146-2b6e-48c1-95c5-1cf31c63e3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955de-1643-42fa-b85e-1a9abaf26d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ef146-2b6e-48c1-95c5-1cf31c63e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05F45-16B3-42A8-9D32-E845DE6B8235}">
  <ds:schemaRefs>
    <ds:schemaRef ds:uri="http://schemas.microsoft.com/office/infopath/2007/PartnerControls"/>
    <ds:schemaRef ds:uri="f9fef146-2b6e-48c1-95c5-1cf31c63e323"/>
    <ds:schemaRef ds:uri="http://schemas.microsoft.com/office/2006/documentManagement/types"/>
    <ds:schemaRef ds:uri="http://schemas.microsoft.com/office/2006/metadata/properties"/>
    <ds:schemaRef ds:uri="e3f955de-1643-42fa-b85e-1a9abaf26d85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CD3EC7-E12B-4EBE-9D0B-1C6622EA5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B2EF86-7568-4BBF-9512-2C952BBD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955de-1643-42fa-b85e-1a9abaf26d85"/>
    <ds:schemaRef ds:uri="f9fef146-2b6e-48c1-95c5-1cf31c63e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753</Words>
  <Application>Microsoft Office PowerPoint</Application>
  <PresentationFormat>מסך רחב</PresentationFormat>
  <Paragraphs>97</Paragraphs>
  <Slides>18</Slides>
  <Notes>5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Aptos</vt:lpstr>
      <vt:lpstr>Arial</vt:lpstr>
      <vt:lpstr>Assistant</vt:lpstr>
      <vt:lpstr>Calibri</vt:lpstr>
      <vt:lpstr>Calibri Light</vt:lpstr>
      <vt:lpstr>office theme</vt:lpstr>
      <vt:lpstr>    ועדת הבריאות –  "העלייה באחוזי השמנת היתר והעישון, והפערים המתרחבים בבריאות בין המעמד החברתי כלכלי הנמוך לגבוה"  1.4.24</vt:lpstr>
      <vt:lpstr>מבוא ושיטות</vt:lpstr>
      <vt:lpstr>הגדרות </vt:lpstr>
      <vt:lpstr>השמנת יתר בילדים ונוער – מגמה לאורך זמן</vt:lpstr>
      <vt:lpstr>השמנת יתר בילדים ונוער - לפי מצב חברתי כלכלי 2022</vt:lpstr>
      <vt:lpstr>השמנת יתר בילדים בני 7 - לפי קבוצת אוכלוסיה ונפת מגורים 2022</vt:lpstr>
      <vt:lpstr>שיעור השמנת יתר בבני 14-15 - לפי מצב חברתי כלכלי  2017-2022</vt:lpstr>
      <vt:lpstr>השמנת יתר בילדים בני 14-15 - לפי קבוצת אוכלוסיה ונפת מגורים 2022</vt:lpstr>
      <vt:lpstr>השמנת יתר בילדים בני 14-15 - לפי נפת מגורים 2021 - 2022 </vt:lpstr>
      <vt:lpstr>השמנת יתר בבני 20-64 – מגמה לאורך זמן</vt:lpstr>
      <vt:lpstr>השמנת יתר בבני 20-64 - לפי מצב חברתי כלכלי 2015-2022</vt:lpstr>
      <vt:lpstr>השמנת יתר בבני 20-64 - לפי קבוצת אוכלוסיה ונפת מגורים 2022</vt:lpstr>
      <vt:lpstr>השמנת יתר בבני 65-84 - לפי קבוצת אוכלוסיה ונפת מגורים 2022</vt:lpstr>
      <vt:lpstr>שיעור העישון בבני 16-74</vt:lpstr>
      <vt:lpstr>שיעור העישון בבני 16-74 לפי מצב חברתי-כלכלי</vt:lpstr>
      <vt:lpstr>שיעור העישון בבני 16-74 - לפי קבוצת אוכלוסיה 2022</vt:lpstr>
      <vt:lpstr>לסיכום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יגאל אמיתי</dc:creator>
  <cp:lastModifiedBy>אורן רייס</cp:lastModifiedBy>
  <cp:revision>6</cp:revision>
  <dcterms:created xsi:type="dcterms:W3CDTF">2013-07-15T20:26:40Z</dcterms:created>
  <dcterms:modified xsi:type="dcterms:W3CDTF">2024-04-01T14:22:01Z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0x0101009DB7C9E60A318747A9BFE1936276F70E</vt:lpwstr>
  </property>
</Properties>
</file>